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A12A03"/>
    <a:srgbClr val="009051"/>
    <a:srgbClr val="CCECFF"/>
    <a:srgbClr val="FFFF66"/>
    <a:srgbClr val="66CCFF"/>
    <a:srgbClr val="993300"/>
    <a:srgbClr val="0080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3" autoAdjust="0"/>
    <p:restoredTop sz="94660"/>
  </p:normalViewPr>
  <p:slideViewPr>
    <p:cSldViewPr>
      <p:cViewPr varScale="1">
        <p:scale>
          <a:sx n="161" d="100"/>
          <a:sy n="161" d="100"/>
        </p:scale>
        <p:origin x="60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376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4/19/17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April </a:t>
            </a:r>
            <a:r>
              <a:rPr lang="en-US" sz="1000" baseline="0" dirty="0" smtClean="0"/>
              <a:t>20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657610" y="6263609"/>
            <a:ext cx="229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http://www.nytimes.com/2005/08/27/national/27denver.html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eeri.etsu.edu/se_code_adopter/page.asp?Name=Code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April </a:t>
            </a:r>
            <a:r>
              <a:rPr lang="en-US" sz="2400" dirty="0" smtClean="0"/>
              <a:t>20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50B54-A995-BA43-83C7-88BF671EEBE0}" type="slidenum">
              <a:rPr lang="en-US"/>
              <a:pPr/>
              <a:t>10</a:t>
            </a:fld>
            <a:endParaRPr lang="en-US"/>
          </a:p>
        </p:txBody>
      </p:sp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Background: Denver International Airport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New Denver International Airport (DIA</a:t>
            </a:r>
            <a:r>
              <a:rPr lang="en-US" dirty="0" smtClean="0"/>
              <a:t>)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Replacement for </a:t>
            </a:r>
            <a:r>
              <a:rPr lang="en-US" dirty="0" smtClean="0"/>
              <a:t>Denver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aging Stapleton Airport.</a:t>
            </a:r>
          </a:p>
          <a:p>
            <a:pPr lvl="1"/>
            <a:r>
              <a:rPr lang="en-US" dirty="0"/>
              <a:t>Construction began in </a:t>
            </a:r>
            <a:r>
              <a:rPr lang="en-US" dirty="0">
                <a:solidFill>
                  <a:srgbClr val="B23C00"/>
                </a:solidFill>
              </a:rPr>
              <a:t>November 1989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Originally scheduled to open in </a:t>
            </a:r>
            <a:r>
              <a:rPr lang="en-US" dirty="0">
                <a:solidFill>
                  <a:srgbClr val="B23C00"/>
                </a:solidFill>
              </a:rPr>
              <a:t>October 1993</a:t>
            </a:r>
            <a:r>
              <a:rPr lang="en-US" dirty="0"/>
              <a:t>.</a:t>
            </a:r>
          </a:p>
          <a:p>
            <a:pPr lvl="3"/>
            <a:endParaRPr lang="en-US" dirty="0"/>
          </a:p>
          <a:p>
            <a:r>
              <a:rPr lang="en-US" dirty="0"/>
              <a:t>Political battle between expanding Stapleton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vs</a:t>
            </a:r>
            <a:r>
              <a:rPr lang="en-US" dirty="0"/>
              <a:t>. building the new DIA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New airport meant jobs during an economic downturn.</a:t>
            </a:r>
          </a:p>
          <a:p>
            <a:pPr lvl="1"/>
            <a:r>
              <a:rPr lang="en-US" dirty="0"/>
              <a:t>Start of construction was delayed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87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7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7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7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50B54-A995-BA43-83C7-88BF671EEBE0}" type="slidenum">
              <a:rPr lang="en-US"/>
              <a:pPr/>
              <a:t>11</a:t>
            </a:fld>
            <a:endParaRPr lang="en-US"/>
          </a:p>
        </p:txBody>
      </p:sp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89" y="411163"/>
            <a:ext cx="8961021" cy="655637"/>
          </a:xfrm>
        </p:spPr>
        <p:txBody>
          <a:bodyPr/>
          <a:lstStyle/>
          <a:p>
            <a:r>
              <a:rPr lang="en-US" dirty="0"/>
              <a:t>Background: Denver International </a:t>
            </a:r>
            <a:r>
              <a:rPr lang="en-US" dirty="0" smtClean="0"/>
              <a:t>Airport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United Airlines </a:t>
            </a:r>
            <a:r>
              <a:rPr lang="en-US" dirty="0" smtClean="0"/>
              <a:t>was </a:t>
            </a:r>
            <a:r>
              <a:rPr lang="en-US" dirty="0"/>
              <a:t>a major carrier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the new DIA.</a:t>
            </a:r>
          </a:p>
          <a:p>
            <a:pPr lvl="1"/>
            <a:r>
              <a:rPr lang="en-US" dirty="0"/>
              <a:t>Housed in Concourse B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United Airlines w</a:t>
            </a:r>
            <a:r>
              <a:rPr lang="en-US" dirty="0" smtClean="0"/>
              <a:t>anted </a:t>
            </a:r>
            <a:r>
              <a:rPr lang="en-US" dirty="0"/>
              <a:t>its own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automated </a:t>
            </a:r>
            <a:r>
              <a:rPr lang="en-US" dirty="0"/>
              <a:t>baggage-handling system.</a:t>
            </a:r>
          </a:p>
        </p:txBody>
      </p:sp>
    </p:spTree>
    <p:extLst>
      <p:ext uri="{BB962C8B-B14F-4D97-AF65-F5344CB8AC3E}">
        <p14:creationId xmlns:p14="http://schemas.microsoft.com/office/powerpoint/2010/main" val="94963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7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A0A6-D4E5-834F-845B-94FD7677455D}" type="slidenum">
              <a:rPr lang="en-US"/>
              <a:pPr/>
              <a:t>12</a:t>
            </a:fld>
            <a:endParaRPr lang="en-US"/>
          </a:p>
        </p:txBody>
      </p:sp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Automated Baggage-Handling System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United Airlines hired BAE.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Formerly Boeing Automated Equipment.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BAE provided consulting, engineering,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management services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BAE is a self</a:t>
            </a:r>
            <a:r>
              <a:rPr lang="en-US" dirty="0"/>
              <a:t>-contained integrated company that provided both manufacturing and engineering.</a:t>
            </a:r>
          </a:p>
          <a:p>
            <a:pPr lvl="2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1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A0A6-D4E5-834F-845B-94FD7677455D}" type="slidenum">
              <a:rPr lang="en-US"/>
              <a:pPr/>
              <a:t>13</a:t>
            </a:fld>
            <a:endParaRPr lang="en-US"/>
          </a:p>
        </p:txBody>
      </p:sp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</a:t>
            </a:r>
            <a:r>
              <a:rPr lang="en-US" dirty="0" smtClean="0"/>
              <a:t>System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By </a:t>
            </a:r>
            <a:r>
              <a:rPr lang="en-US" dirty="0"/>
              <a:t>1994, BAE had successfully designed, manufactured, and installed nearly </a:t>
            </a:r>
            <a:br>
              <a:rPr lang="en-US" dirty="0"/>
            </a:br>
            <a:r>
              <a:rPr lang="en-US" dirty="0"/>
              <a:t>70 automated baggage-handling systems </a:t>
            </a:r>
            <a:br>
              <a:rPr lang="en-US" dirty="0"/>
            </a:br>
            <a:r>
              <a:rPr lang="en-US" dirty="0"/>
              <a:t>in major US and international airports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Worth almost $500 million dollars.</a:t>
            </a:r>
          </a:p>
          <a:p>
            <a:pPr>
              <a:lnSpc>
                <a:spcPct val="90000"/>
              </a:lnSpc>
            </a:pPr>
            <a:r>
              <a:rPr lang="en-US" dirty="0"/>
              <a:t>90% of U.S. baggage sorting equipment sales.</a:t>
            </a:r>
          </a:p>
        </p:txBody>
      </p:sp>
    </p:spTree>
    <p:extLst>
      <p:ext uri="{BB962C8B-B14F-4D97-AF65-F5344CB8AC3E}">
        <p14:creationId xmlns:p14="http://schemas.microsoft.com/office/powerpoint/2010/main" val="81924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A6BB1-0622-0E44-8F2A-E7CFCCD4DA78}" type="slidenum">
              <a:rPr lang="en-US"/>
              <a:pPr/>
              <a:t>14</a:t>
            </a:fld>
            <a:endParaRPr lang="en-US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DIA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project managers recognized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potential benefits of an </a:t>
            </a:r>
            <a:r>
              <a:rPr lang="en-US" dirty="0">
                <a:solidFill>
                  <a:srgbClr val="B23C00"/>
                </a:solidFill>
              </a:rPr>
              <a:t>airport-wide integrated automated baggage-handling system</a:t>
            </a:r>
            <a:r>
              <a:rPr lang="en-US" dirty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United Airlines had already started building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baggage </a:t>
            </a:r>
            <a:r>
              <a:rPr lang="en-US" dirty="0"/>
              <a:t>system for themselves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Management hired consultants to create specs </a:t>
            </a:r>
            <a:br>
              <a:rPr lang="en-US" dirty="0"/>
            </a:br>
            <a:r>
              <a:rPr lang="en-US" dirty="0"/>
              <a:t>for an airport-wide system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49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9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9539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A6BB1-0622-0E44-8F2A-E7CFCCD4DA78}" type="slidenum">
              <a:rPr lang="en-US"/>
              <a:pPr/>
              <a:t>15</a:t>
            </a:fld>
            <a:endParaRPr lang="en-US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April </a:t>
            </a:r>
            <a:r>
              <a:rPr lang="en-US" dirty="0">
                <a:solidFill>
                  <a:srgbClr val="B23C00"/>
                </a:solidFill>
              </a:rPr>
              <a:t>1992: </a:t>
            </a:r>
            <a:r>
              <a:rPr lang="en-US" dirty="0"/>
              <a:t>BAE </a:t>
            </a:r>
            <a:r>
              <a:rPr lang="en-US" dirty="0" smtClean="0"/>
              <a:t>was awarded </a:t>
            </a:r>
            <a:r>
              <a:rPr lang="en-US" dirty="0"/>
              <a:t>the contract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expand the system. 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Specified newer technology and higher speeds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 smtClean="0"/>
              <a:t>Proposed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the </a:t>
            </a:r>
            <a:r>
              <a:rPr lang="en-US" dirty="0"/>
              <a:t>most </a:t>
            </a:r>
            <a:r>
              <a:rPr lang="en-US" dirty="0" smtClean="0"/>
              <a:t>complex </a:t>
            </a:r>
            <a:r>
              <a:rPr lang="en-US" dirty="0"/>
              <a:t>baggage system ever </a:t>
            </a:r>
            <a:r>
              <a:rPr lang="en-US" dirty="0" smtClean="0"/>
              <a:t>built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Automated baggage carts would travel on tracks at 20 mph throughout the airport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BAE was promised unlimited access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construction site.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99274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9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9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B87A-1447-F441-BD81-1200EA2F6235}" type="slidenum">
              <a:rPr lang="en-US"/>
              <a:pPr/>
              <a:t>16</a:t>
            </a:fld>
            <a:endParaRPr lang="en-US"/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DIA project management never asked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other airlines what they wanted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needed for baggage handling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If we build it, </a:t>
            </a:r>
            <a:r>
              <a:rPr lang="en-US" dirty="0" smtClean="0"/>
              <a:t>they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ll </a:t>
            </a:r>
            <a:r>
              <a:rPr lang="en-US" dirty="0"/>
              <a:t>use it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125178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B87A-1447-F441-BD81-1200EA2F6235}" type="slidenum">
              <a:rPr lang="en-US"/>
              <a:pPr/>
              <a:t>17</a:t>
            </a:fld>
            <a:endParaRPr lang="en-US"/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BAE </a:t>
            </a:r>
            <a:r>
              <a:rPr lang="en-US" dirty="0"/>
              <a:t>had to conform to </a:t>
            </a:r>
            <a:r>
              <a:rPr lang="en-US" dirty="0" smtClean="0"/>
              <a:t>DIA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project management structure.</a:t>
            </a:r>
          </a:p>
          <a:p>
            <a:pPr lvl="4"/>
            <a:endParaRPr lang="en-US" dirty="0"/>
          </a:p>
          <a:p>
            <a:r>
              <a:rPr lang="en-US" dirty="0"/>
              <a:t>The concourses (A, B, and C) and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main </a:t>
            </a:r>
            <a:r>
              <a:rPr lang="en-US" dirty="0"/>
              <a:t>terminal </a:t>
            </a:r>
            <a:r>
              <a:rPr lang="en-US" dirty="0" smtClean="0"/>
              <a:t>each </a:t>
            </a:r>
            <a:r>
              <a:rPr lang="en-US" dirty="0"/>
              <a:t>had a senior manager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baggage-handling system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traversed </a:t>
            </a:r>
            <a:r>
              <a:rPr lang="en-US" dirty="0"/>
              <a:t>all four empires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No information system was in place to coordinate decisions among BAE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senior managers.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202510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42466-5D05-524A-94DD-FB22EF76F4E8}" type="slidenum">
              <a:rPr lang="en-US"/>
              <a:pPr/>
              <a:t>18</a:t>
            </a:fld>
            <a:endParaRPr lang="en-US"/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 already done for United Airlines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had </a:t>
            </a:r>
            <a:r>
              <a:rPr lang="en-US" dirty="0"/>
              <a:t>to be </a:t>
            </a:r>
            <a:r>
              <a:rPr lang="en-US" dirty="0" smtClean="0"/>
              <a:t>ripped </a:t>
            </a:r>
            <a:r>
              <a:rPr lang="en-US" dirty="0"/>
              <a:t>out and reinstalled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the expanded system.</a:t>
            </a:r>
          </a:p>
          <a:p>
            <a:pPr lvl="1"/>
            <a:r>
              <a:rPr lang="en-US" dirty="0"/>
              <a:t>Walls were removed and new floors were installed.</a:t>
            </a:r>
          </a:p>
          <a:p>
            <a:pPr lvl="3"/>
            <a:endParaRPr lang="en-US" dirty="0"/>
          </a:p>
          <a:p>
            <a:r>
              <a:rPr lang="en-US" dirty="0"/>
              <a:t>DIA project management turnovers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The new manager in charge of baggage handling was inexperienced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BAE was </a:t>
            </a:r>
            <a:r>
              <a:rPr lang="en-US" u="sng" dirty="0"/>
              <a:t>not</a:t>
            </a:r>
            <a:r>
              <a:rPr lang="en-US" dirty="0"/>
              <a:t> given unrestricted access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construction site as promised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54803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1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1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1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42466-5D05-524A-94DD-FB22EF76F4E8}" type="slidenum">
              <a:rPr lang="en-US"/>
              <a:pPr/>
              <a:t>19</a:t>
            </a:fld>
            <a:endParaRPr lang="en-US"/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airlines requested changes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</a:t>
            </a:r>
            <a:r>
              <a:rPr lang="en-US" dirty="0" smtClean="0"/>
              <a:t>system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design after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mechanical </a:t>
            </a:r>
            <a:r>
              <a:rPr lang="en-US" dirty="0"/>
              <a:t>and software designs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were </a:t>
            </a:r>
            <a:r>
              <a:rPr lang="en-US" dirty="0"/>
              <a:t>supposed to be frozen.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29730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682E-607B-4D4F-A9D6-CE3A45A9986B}" type="slidenum">
              <a:rPr lang="en-US"/>
              <a:pPr/>
              <a:t>2</a:t>
            </a:fld>
            <a:endParaRPr lang="en-US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smtClean="0"/>
              <a:t>Scheduling Triangle</a:t>
            </a:r>
            <a:endParaRPr lang="en-US" dirty="0"/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6" y="3977633"/>
            <a:ext cx="8595267" cy="210249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Time, resources, and features are interdependent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 smtClean="0"/>
              <a:t>At the beginning when you schedule </a:t>
            </a:r>
            <a:r>
              <a:rPr lang="en-US" dirty="0"/>
              <a:t>a </a:t>
            </a:r>
            <a:r>
              <a:rPr lang="en-US" dirty="0" smtClean="0"/>
              <a:t>project, </a:t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/>
              <a:t>can have </a:t>
            </a:r>
            <a:r>
              <a:rPr lang="en-US" dirty="0" smtClean="0">
                <a:solidFill>
                  <a:srgbClr val="0000FF"/>
                </a:solidFill>
              </a:rPr>
              <a:t>firm </a:t>
            </a:r>
            <a:r>
              <a:rPr lang="en-US" dirty="0">
                <a:solidFill>
                  <a:srgbClr val="0000FF"/>
                </a:solidFill>
              </a:rPr>
              <a:t>time and resources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>
                <a:solidFill>
                  <a:schemeClr val="folHlink"/>
                </a:solidFill>
              </a:rPr>
              <a:t>a firm feature set</a:t>
            </a:r>
            <a:r>
              <a:rPr lang="en-US" dirty="0"/>
              <a:t>, but not both.</a:t>
            </a:r>
          </a:p>
          <a:p>
            <a:pPr lvl="4">
              <a:lnSpc>
                <a:spcPct val="80000"/>
              </a:lnSpc>
            </a:pPr>
            <a:endParaRPr lang="en-US" dirty="0"/>
          </a:p>
        </p:txBody>
      </p:sp>
      <p:sp>
        <p:nvSpPr>
          <p:cNvPr id="497668" name="AutoShape 4"/>
          <p:cNvSpPr>
            <a:spLocks noChangeArrowheads="1"/>
          </p:cNvSpPr>
          <p:nvPr/>
        </p:nvSpPr>
        <p:spPr bwMode="auto">
          <a:xfrm>
            <a:off x="3657600" y="1739900"/>
            <a:ext cx="1828800" cy="1371600"/>
          </a:xfrm>
          <a:prstGeom prst="triangle">
            <a:avLst>
              <a:gd name="adj" fmla="val 50000"/>
            </a:avLst>
          </a:prstGeom>
          <a:solidFill>
            <a:srgbClr val="FFFFC2"/>
          </a:solidFill>
          <a:ln w="38100">
            <a:solidFill>
              <a:srgbClr val="66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5413375" y="3111500"/>
            <a:ext cx="180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</a:rPr>
              <a:t>FEATURES</a:t>
            </a:r>
          </a:p>
        </p:txBody>
      </p:sp>
      <p:sp>
        <p:nvSpPr>
          <p:cNvPr id="497670" name="Text Box 6"/>
          <p:cNvSpPr txBox="1">
            <a:spLocks noChangeArrowheads="1"/>
          </p:cNvSpPr>
          <p:nvPr/>
        </p:nvSpPr>
        <p:spPr bwMode="auto">
          <a:xfrm>
            <a:off x="1633538" y="3111500"/>
            <a:ext cx="2116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RESOURCES</a:t>
            </a:r>
          </a:p>
        </p:txBody>
      </p:sp>
      <p:sp>
        <p:nvSpPr>
          <p:cNvPr id="497671" name="Text Box 7"/>
          <p:cNvSpPr txBox="1">
            <a:spLocks noChangeArrowheads="1"/>
          </p:cNvSpPr>
          <p:nvPr/>
        </p:nvSpPr>
        <p:spPr bwMode="auto">
          <a:xfrm>
            <a:off x="4114800" y="1235075"/>
            <a:ext cx="91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180785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7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ABA6D-8BDA-8E41-8E10-B3698EC821AC}" type="slidenum">
              <a:rPr lang="en-US"/>
              <a:pPr/>
              <a:t>20</a:t>
            </a:fld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846268"/>
          </a:xfrm>
        </p:spPr>
        <p:txBody>
          <a:bodyPr/>
          <a:lstStyle/>
          <a:p>
            <a:r>
              <a:rPr lang="en-US" dirty="0"/>
              <a:t>The city could not supply </a:t>
            </a:r>
            <a:r>
              <a:rPr lang="en-US" dirty="0" smtClean="0"/>
              <a:t>clean </a:t>
            </a:r>
            <a:r>
              <a:rPr lang="en-US" dirty="0"/>
              <a:t>power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</a:t>
            </a:r>
            <a:r>
              <a:rPr lang="en-US" dirty="0" smtClean="0"/>
              <a:t>baggage</a:t>
            </a:r>
            <a:r>
              <a:rPr lang="en-US" dirty="0"/>
              <a:t>-handling system.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The equipment was extremely sensitive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power fluctuations.</a:t>
            </a:r>
          </a:p>
          <a:p>
            <a:pPr lvl="1"/>
            <a:r>
              <a:rPr lang="en-US" dirty="0"/>
              <a:t>Circuit breakers tripped on hundreds of motors.</a:t>
            </a:r>
          </a:p>
          <a:p>
            <a:pPr lvl="7"/>
            <a:endParaRPr lang="en-US" dirty="0"/>
          </a:p>
          <a:p>
            <a:r>
              <a:rPr lang="en-US" dirty="0"/>
              <a:t>City laws mandated contracting work to </a:t>
            </a:r>
            <a:br>
              <a:rPr lang="en-US" dirty="0"/>
            </a:br>
            <a:r>
              <a:rPr lang="en-US" dirty="0"/>
              <a:t>minority- and women-owned companies.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Increased the cost and complexity of management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173610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2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2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ABA6D-8BDA-8E41-8E10-B3698EC821AC}" type="slidenum">
              <a:rPr lang="en-US"/>
              <a:pPr/>
              <a:t>21</a:t>
            </a:fld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September </a:t>
            </a:r>
            <a:r>
              <a:rPr lang="en-US" dirty="0">
                <a:solidFill>
                  <a:srgbClr val="B23C00"/>
                </a:solidFill>
              </a:rPr>
              <a:t>1993: </a:t>
            </a:r>
            <a:r>
              <a:rPr lang="en-US" dirty="0"/>
              <a:t>Maintenance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electrical </a:t>
            </a:r>
            <a:r>
              <a:rPr lang="en-US" dirty="0"/>
              <a:t>workers went on strike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/>
              <a:t>The opening date of DIA </a:t>
            </a:r>
            <a:br>
              <a:rPr lang="en-US" dirty="0"/>
            </a:br>
            <a:r>
              <a:rPr lang="en-US" dirty="0"/>
              <a:t>(originally </a:t>
            </a:r>
            <a:r>
              <a:rPr lang="en-US" dirty="0">
                <a:solidFill>
                  <a:srgbClr val="B23C00"/>
                </a:solidFill>
              </a:rPr>
              <a:t>October 1993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was delayed several times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84780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F503-0102-B948-8D00-C48923060E47}" type="slidenum">
              <a:rPr lang="en-US"/>
              <a:pPr/>
              <a:t>22</a:t>
            </a:fld>
            <a:endParaRPr lang="en-US"/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April </a:t>
            </a:r>
            <a:r>
              <a:rPr lang="en-US" dirty="0">
                <a:solidFill>
                  <a:srgbClr val="B23C00"/>
                </a:solidFill>
              </a:rPr>
              <a:t>1994: </a:t>
            </a:r>
            <a:r>
              <a:rPr lang="en-US" dirty="0"/>
              <a:t>The City of Denver invited reporters to witness the first test of the baggage system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BAE was not notified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Carts stalled and crashed into each other, </a:t>
            </a:r>
            <a:br>
              <a:rPr lang="en-US" dirty="0"/>
            </a:br>
            <a:r>
              <a:rPr lang="en-US" dirty="0"/>
              <a:t>spilling their contents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44110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F503-0102-B948-8D00-C48923060E47}" type="slidenum">
              <a:rPr lang="en-US"/>
              <a:pPr/>
              <a:t>23</a:t>
            </a:fld>
            <a:endParaRPr lang="en-US"/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August </a:t>
            </a:r>
            <a:r>
              <a:rPr lang="en-US" dirty="0">
                <a:solidFill>
                  <a:srgbClr val="B23C00"/>
                </a:solidFill>
              </a:rPr>
              <a:t>1994: </a:t>
            </a:r>
            <a:r>
              <a:rPr lang="en-US" dirty="0"/>
              <a:t>A new contract was worked out among Denver, United Airlines, and BAE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Threats of legal action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Fewer </a:t>
            </a:r>
            <a:r>
              <a:rPr lang="en-US" dirty="0"/>
              <a:t>carts with greater spacing between them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>
                <a:solidFill>
                  <a:schemeClr val="folHlink"/>
                </a:solidFill>
              </a:rPr>
              <a:t>February 1995:</a:t>
            </a:r>
            <a:r>
              <a:rPr lang="en-US" dirty="0"/>
              <a:t> DIA finally opened.</a:t>
            </a:r>
          </a:p>
          <a:p>
            <a:pPr lvl="1"/>
            <a:r>
              <a:rPr lang="en-US" dirty="0"/>
              <a:t>Originally promised for </a:t>
            </a:r>
            <a:r>
              <a:rPr lang="en-US" dirty="0">
                <a:solidFill>
                  <a:schemeClr val="folHlink"/>
                </a:solidFill>
              </a:rPr>
              <a:t>October 1993</a:t>
            </a:r>
            <a:r>
              <a:rPr lang="en-US" dirty="0" smtClean="0">
                <a:solidFill>
                  <a:schemeClr val="folHlink"/>
                </a:solidFill>
              </a:rPr>
              <a:t>.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566673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3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3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2D19-53DF-6C41-A982-879E6F32A914}" type="slidenum">
              <a:rPr lang="en-US"/>
              <a:pPr/>
              <a:t>24</a:t>
            </a:fld>
            <a:endParaRPr lang="en-US"/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automated baggage-handling system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was finally built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simplified system to serve United Airlines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Concourse B (the original plan).</a:t>
            </a:r>
          </a:p>
          <a:p>
            <a:pPr lvl="1"/>
            <a:r>
              <a:rPr lang="en-US" dirty="0"/>
              <a:t>Continental Airlines used a traditional tug-and-cart system in Concourse A with plans to switch to the automated system.</a:t>
            </a:r>
          </a:p>
          <a:p>
            <a:pPr lvl="1"/>
            <a:r>
              <a:rPr lang="en-US" dirty="0"/>
              <a:t>BAE had plans to build an automated system in Concourse C for the other airlines. </a:t>
            </a:r>
          </a:p>
          <a:p>
            <a:pPr lvl="7"/>
            <a:endParaRPr lang="en-US" dirty="0"/>
          </a:p>
          <a:p>
            <a:r>
              <a:rPr lang="en-US" dirty="0"/>
              <a:t>Three separate baggage-handling systems.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2137695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1DCB-5CC7-CB49-BC4B-F4D87920D24A}" type="slidenum">
              <a:rPr lang="en-US"/>
              <a:pPr/>
              <a:t>25</a:t>
            </a:fld>
            <a:endParaRPr lang="en-US"/>
          </a:p>
        </p:txBody>
      </p:sp>
      <p:pic>
        <p:nvPicPr>
          <p:cNvPr id="4556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1235075"/>
            <a:ext cx="49530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556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4892024"/>
            <a:ext cx="8229600" cy="137225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June 2005: </a:t>
            </a:r>
            <a:r>
              <a:rPr lang="en-US" dirty="0"/>
              <a:t>United Airlines decided to scrap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automated baggage handling system at DIA </a:t>
            </a:r>
            <a:br>
              <a:rPr lang="en-US" dirty="0"/>
            </a:br>
            <a:r>
              <a:rPr lang="en-US" dirty="0"/>
              <a:t>in favor of a manual system.</a:t>
            </a:r>
          </a:p>
        </p:txBody>
      </p:sp>
      <p:sp>
        <p:nvSpPr>
          <p:cNvPr id="455685" name="Rectangle 5"/>
          <p:cNvSpPr>
            <a:spLocks noChangeArrowheads="1"/>
          </p:cNvSpPr>
          <p:nvPr/>
        </p:nvSpPr>
        <p:spPr bwMode="auto">
          <a:xfrm>
            <a:off x="1189038" y="4435475"/>
            <a:ext cx="67659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800" dirty="0"/>
              <a:t>See: </a:t>
            </a:r>
            <a:r>
              <a:rPr lang="en-US" sz="1800" dirty="0">
                <a:hlinkClick r:id="rId3"/>
              </a:rPr>
              <a:t>http://www.nytimes.com/2005/08/27/national/27denver.html</a:t>
            </a:r>
            <a:endParaRPr lang="en-US" sz="1800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85440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5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4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200FA-14DC-D74C-82EC-AED187FD35AF}" type="slidenum">
              <a:rPr lang="en-US"/>
              <a:pPr/>
              <a:t>26</a:t>
            </a:fld>
            <a:endParaRPr lang="en-US"/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Spot Impending Doom</a:t>
            </a:r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Benchmark goals </a:t>
            </a:r>
            <a:r>
              <a:rPr lang="en-US" dirty="0" smtClean="0"/>
              <a:t>aren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met.</a:t>
            </a:r>
          </a:p>
          <a:p>
            <a:pPr lvl="6"/>
            <a:endParaRPr lang="en-US" dirty="0"/>
          </a:p>
          <a:p>
            <a:r>
              <a:rPr lang="en-US" dirty="0"/>
              <a:t>Unresolved issues outnumber deliverables.</a:t>
            </a:r>
          </a:p>
          <a:p>
            <a:pPr lvl="6"/>
            <a:endParaRPr lang="en-US" dirty="0"/>
          </a:p>
          <a:p>
            <a:r>
              <a:rPr lang="en-US" dirty="0"/>
              <a:t>Communication breaks down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within </a:t>
            </a:r>
            <a:r>
              <a:rPr lang="en-US" dirty="0"/>
              <a:t>project team and with customers.</a:t>
            </a:r>
          </a:p>
          <a:p>
            <a:pPr lvl="6"/>
            <a:endParaRPr lang="en-US" dirty="0"/>
          </a:p>
          <a:p>
            <a:r>
              <a:rPr lang="en-US" dirty="0"/>
              <a:t>Project costs escalate.</a:t>
            </a:r>
          </a:p>
        </p:txBody>
      </p:sp>
    </p:spTree>
    <p:extLst>
      <p:ext uri="{BB962C8B-B14F-4D97-AF65-F5344CB8AC3E}">
        <p14:creationId xmlns:p14="http://schemas.microsoft.com/office/powerpoint/2010/main" val="183409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760D-FF2C-EE41-B8FE-6FBAF252345C}" type="slidenum">
              <a:rPr lang="en-US"/>
              <a:pPr/>
              <a:t>27</a:t>
            </a:fld>
            <a:endParaRPr lang="en-US"/>
          </a:p>
        </p:txBody>
      </p:sp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When to Kill a Project</a:t>
            </a:r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costs exceed business benefits.</a:t>
            </a:r>
          </a:p>
          <a:p>
            <a:pPr lvl="4"/>
            <a:endParaRPr lang="en-US" dirty="0"/>
          </a:p>
          <a:p>
            <a:r>
              <a:rPr lang="en-US" dirty="0"/>
              <a:t>When deadlines continue to be missed.</a:t>
            </a:r>
          </a:p>
          <a:p>
            <a:pPr lvl="4"/>
            <a:endParaRPr lang="en-US" dirty="0"/>
          </a:p>
          <a:p>
            <a:r>
              <a:rPr lang="en-US" dirty="0"/>
              <a:t>When technology and/or business needs </a:t>
            </a:r>
            <a:br>
              <a:rPr lang="en-US" dirty="0"/>
            </a:br>
            <a:r>
              <a:rPr lang="en-US" dirty="0"/>
              <a:t>evolve </a:t>
            </a:r>
            <a:r>
              <a:rPr lang="en-US" dirty="0" smtClean="0"/>
              <a:t>beyond the project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scope.</a:t>
            </a:r>
          </a:p>
        </p:txBody>
      </p:sp>
    </p:spTree>
    <p:extLst>
      <p:ext uri="{BB962C8B-B14F-4D97-AF65-F5344CB8AC3E}">
        <p14:creationId xmlns:p14="http://schemas.microsoft.com/office/powerpoint/2010/main" val="64244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5568-010D-ED4B-B17F-218CDD108340}" type="slidenum">
              <a:rPr lang="en-US"/>
              <a:pPr/>
              <a:t>28</a:t>
            </a:fld>
            <a:endParaRPr lang="en-US"/>
          </a:p>
        </p:txBody>
      </p:sp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Software Engineering Code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IEEE-CS/ACM Software Engineering Code of Ethics and Professional Practice </a:t>
            </a:r>
            <a:r>
              <a:rPr lang="en-US" dirty="0"/>
              <a:t>(SECEPP</a:t>
            </a:r>
            <a:r>
              <a:rPr lang="en-US" dirty="0" smtClean="0"/>
              <a:t>)</a:t>
            </a:r>
          </a:p>
          <a:p>
            <a:pPr lvl="4"/>
            <a:endParaRPr lang="en-US" dirty="0"/>
          </a:p>
          <a:p>
            <a:r>
              <a:rPr lang="en-US" dirty="0" smtClean="0"/>
              <a:t>Developed </a:t>
            </a:r>
            <a:r>
              <a:rPr lang="en-US" dirty="0"/>
              <a:t>jointly in the late 1990s by:</a:t>
            </a:r>
          </a:p>
          <a:p>
            <a:pPr lvl="1"/>
            <a:r>
              <a:rPr lang="en-US" dirty="0"/>
              <a:t>The Computer Society of the Institute for Electrical and Electronics Engineers (IEEE-CS)</a:t>
            </a:r>
          </a:p>
          <a:p>
            <a:pPr lvl="1"/>
            <a:r>
              <a:rPr lang="en-US" dirty="0"/>
              <a:t>The Association for Computing Machinery (ACM</a:t>
            </a:r>
            <a:r>
              <a:rPr lang="en-US" dirty="0" smtClean="0"/>
              <a:t>)</a:t>
            </a:r>
          </a:p>
          <a:p>
            <a:pPr lvl="5"/>
            <a:endParaRPr lang="en-US" dirty="0"/>
          </a:p>
          <a:p>
            <a:r>
              <a:rPr lang="en-US" dirty="0"/>
              <a:t>Short version and the longer full version.</a:t>
            </a:r>
          </a:p>
          <a:p>
            <a:pPr lvl="1"/>
            <a:r>
              <a:rPr lang="en-US" sz="2000" dirty="0">
                <a:hlinkClick r:id="rId2"/>
              </a:rPr>
              <a:t>http://seeri.etsu.edu/se_code_adopter/page.asp?Name=</a:t>
            </a:r>
            <a:r>
              <a:rPr lang="en-US" sz="2000" dirty="0" smtClean="0">
                <a:hlinkClick r:id="rId2"/>
              </a:rPr>
              <a:t>Code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525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1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D2E9-3958-D444-898F-56BA611F9DA3}" type="slidenum">
              <a:rPr lang="en-US"/>
              <a:pPr/>
              <a:t>29</a:t>
            </a:fld>
            <a:endParaRPr lang="en-US"/>
          </a:p>
        </p:txBody>
      </p:sp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Engineering Code: </a:t>
            </a:r>
            <a:r>
              <a:rPr lang="en-US" dirty="0" smtClean="0"/>
              <a:t>Preamble</a:t>
            </a:r>
            <a:endParaRPr lang="en-US" dirty="0"/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Software </a:t>
            </a:r>
            <a:r>
              <a:rPr lang="en-US" dirty="0"/>
              <a:t>engineers shall commit themselves to making the analysis, specification, design, development, testing and maintenance of software a </a:t>
            </a:r>
            <a:r>
              <a:rPr lang="en-US" dirty="0">
                <a:solidFill>
                  <a:srgbClr val="B23C00"/>
                </a:solidFill>
              </a:rPr>
              <a:t>beneficial and respected profession</a:t>
            </a:r>
            <a:r>
              <a:rPr lang="en-US" dirty="0"/>
              <a:t>.</a:t>
            </a:r>
          </a:p>
          <a:p>
            <a:pPr lvl="5"/>
            <a:endParaRPr lang="en-US" sz="1000" dirty="0"/>
          </a:p>
          <a:p>
            <a:r>
              <a:rPr lang="en-US" dirty="0"/>
              <a:t>In accordance with their commitment to the health, safety and welfare of the public, software engineers shall adhere to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following </a:t>
            </a:r>
            <a:r>
              <a:rPr lang="en-US" dirty="0">
                <a:solidFill>
                  <a:srgbClr val="B23C00"/>
                </a:solidFill>
              </a:rPr>
              <a:t>Eight </a:t>
            </a:r>
            <a:r>
              <a:rPr lang="en-US" dirty="0" smtClean="0">
                <a:solidFill>
                  <a:srgbClr val="B23C00"/>
                </a:solidFill>
              </a:rPr>
              <a:t>Principles: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7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682E-607B-4D4F-A9D6-CE3A45A9986B}" type="slidenum">
              <a:rPr lang="en-US"/>
              <a:pPr/>
              <a:t>3</a:t>
            </a:fld>
            <a:endParaRPr lang="en-US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err="1" smtClean="0"/>
              <a:t>Scheduling</a:t>
            </a:r>
            <a:r>
              <a:rPr lang="en-US" dirty="0" err="1"/>
              <a:t>Triangle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977634"/>
            <a:ext cx="8229600" cy="210249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Because </a:t>
            </a:r>
            <a:r>
              <a:rPr lang="en-US" dirty="0"/>
              <a:t>developers want to be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productive (</a:t>
            </a:r>
            <a:r>
              <a:rPr lang="en-US" dirty="0"/>
              <a:t>i.e., make accomplishments), unrealistic schedules </a:t>
            </a:r>
            <a:r>
              <a:rPr lang="en-US" dirty="0" smtClean="0"/>
              <a:t>are </a:t>
            </a:r>
            <a:r>
              <a:rPr lang="en-US" dirty="0"/>
              <a:t>demoralizing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C</a:t>
            </a:r>
            <a:r>
              <a:rPr lang="en-US" dirty="0" smtClean="0"/>
              <a:t>runch </a:t>
            </a:r>
            <a:r>
              <a:rPr lang="en-US" dirty="0"/>
              <a:t>mode and death march.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3657600" y="1739900"/>
            <a:ext cx="1828800" cy="1371600"/>
          </a:xfrm>
          <a:prstGeom prst="triangle">
            <a:avLst>
              <a:gd name="adj" fmla="val 50000"/>
            </a:avLst>
          </a:prstGeom>
          <a:solidFill>
            <a:srgbClr val="FFFFC2"/>
          </a:solidFill>
          <a:ln w="38100">
            <a:solidFill>
              <a:srgbClr val="66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413375" y="3111500"/>
            <a:ext cx="180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</a:rPr>
              <a:t>FEATURES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633538" y="3111500"/>
            <a:ext cx="2116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RESOURCES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114800" y="1235075"/>
            <a:ext cx="91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201680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C9C-BD6A-DF42-A635-57ECC46BB1AA}" type="slidenum">
              <a:rPr lang="en-US"/>
              <a:pPr/>
              <a:t>30</a:t>
            </a:fld>
            <a:endParaRPr lang="en-US"/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 Code: Short </a:t>
            </a:r>
            <a:r>
              <a:rPr lang="en-US" dirty="0" smtClean="0"/>
              <a:t>Version</a:t>
            </a:r>
            <a:endParaRPr lang="en-US" i="1" dirty="0"/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spcAft>
                <a:spcPct val="50000"/>
              </a:spcAft>
              <a:buFont typeface="Wingdings" charset="0"/>
              <a:buAutoNum type="arabicPeriod"/>
            </a:pPr>
            <a:r>
              <a:rPr lang="en-US" u="sng" dirty="0" smtClean="0">
                <a:solidFill>
                  <a:srgbClr val="B23C00"/>
                </a:solidFill>
              </a:rPr>
              <a:t>Public</a:t>
            </a:r>
            <a:r>
              <a:rPr lang="en-US" dirty="0" smtClean="0">
                <a:solidFill>
                  <a:srgbClr val="B23C00"/>
                </a:solidFill>
              </a:rPr>
              <a:t>: </a:t>
            </a:r>
            <a:r>
              <a:rPr lang="en-US" dirty="0" smtClean="0"/>
              <a:t>Software </a:t>
            </a:r>
            <a:r>
              <a:rPr lang="en-US" dirty="0"/>
              <a:t>engineers shall act consistently with the </a:t>
            </a:r>
            <a:r>
              <a:rPr lang="en-US" dirty="0">
                <a:solidFill>
                  <a:schemeClr val="folHlink"/>
                </a:solidFill>
              </a:rPr>
              <a:t>public interest</a:t>
            </a:r>
            <a:r>
              <a:rPr lang="en-US" dirty="0"/>
              <a:t>. 	</a:t>
            </a:r>
          </a:p>
          <a:p>
            <a:pPr marL="533400" indent="-533400">
              <a:lnSpc>
                <a:spcPct val="90000"/>
              </a:lnSpc>
              <a:spcAft>
                <a:spcPct val="50000"/>
              </a:spcAft>
              <a:buFont typeface="Wingdings" charset="0"/>
              <a:buAutoNum type="arabicPeriod"/>
            </a:pPr>
            <a:r>
              <a:rPr lang="en-US" u="sng" dirty="0">
                <a:solidFill>
                  <a:srgbClr val="B23C00"/>
                </a:solidFill>
              </a:rPr>
              <a:t>Client and employer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shall </a:t>
            </a:r>
            <a:r>
              <a:rPr lang="en-US" dirty="0"/>
              <a:t>act in a manner that is in the </a:t>
            </a:r>
            <a:r>
              <a:rPr lang="en-US" dirty="0">
                <a:solidFill>
                  <a:srgbClr val="B23C00"/>
                </a:solidFill>
              </a:rPr>
              <a:t>best interests </a:t>
            </a:r>
            <a:r>
              <a:rPr lang="en-US" dirty="0"/>
              <a:t>of their client and employer, consistent with the public interest. </a:t>
            </a:r>
          </a:p>
          <a:p>
            <a:pPr marL="533400" indent="-533400">
              <a:lnSpc>
                <a:spcPct val="90000"/>
              </a:lnSpc>
              <a:spcAft>
                <a:spcPct val="50000"/>
              </a:spcAft>
              <a:buFont typeface="Wingdings" charset="0"/>
              <a:buAutoNum type="arabicPeriod"/>
            </a:pPr>
            <a:r>
              <a:rPr lang="en-US" u="sng" dirty="0">
                <a:solidFill>
                  <a:srgbClr val="B23C00"/>
                </a:solidFill>
              </a:rPr>
              <a:t>Product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shall ensure </a:t>
            </a:r>
            <a:r>
              <a:rPr lang="en-US" dirty="0" smtClean="0"/>
              <a:t>that </a:t>
            </a:r>
            <a:r>
              <a:rPr lang="en-US" dirty="0"/>
              <a:t>their products and related modifications meet the </a:t>
            </a:r>
            <a:r>
              <a:rPr lang="en-US" dirty="0" smtClean="0">
                <a:solidFill>
                  <a:srgbClr val="B23C00"/>
                </a:solidFill>
              </a:rPr>
              <a:t>highest </a:t>
            </a:r>
            <a:r>
              <a:rPr lang="en-US" dirty="0">
                <a:solidFill>
                  <a:srgbClr val="B23C00"/>
                </a:solidFill>
              </a:rPr>
              <a:t>professional standards </a:t>
            </a:r>
            <a:r>
              <a:rPr lang="en-US" dirty="0"/>
              <a:t>possible. 	</a:t>
            </a:r>
          </a:p>
        </p:txBody>
      </p:sp>
    </p:spTree>
    <p:extLst>
      <p:ext uri="{BB962C8B-B14F-4D97-AF65-F5344CB8AC3E}">
        <p14:creationId xmlns:p14="http://schemas.microsoft.com/office/powerpoint/2010/main" val="130973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C9C-BD6A-DF42-A635-57ECC46BB1AA}" type="slidenum">
              <a:rPr lang="en-US"/>
              <a:pPr/>
              <a:t>31</a:t>
            </a:fld>
            <a:endParaRPr lang="en-US"/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 Code: Short </a:t>
            </a:r>
            <a:r>
              <a:rPr lang="en-US" dirty="0" smtClean="0"/>
              <a:t>Version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spcAft>
                <a:spcPct val="50000"/>
              </a:spcAft>
              <a:buFont typeface="+mj-lt"/>
              <a:buAutoNum type="arabicPeriod" startAt="4"/>
            </a:pPr>
            <a:r>
              <a:rPr lang="en-US" u="sng" dirty="0" smtClean="0">
                <a:solidFill>
                  <a:srgbClr val="B23C00"/>
                </a:solidFill>
              </a:rPr>
              <a:t>Judgment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shall maintain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integrity and independence </a:t>
            </a:r>
            <a:r>
              <a:rPr lang="en-US" dirty="0"/>
              <a:t>in their professional judgment. </a:t>
            </a:r>
            <a:endParaRPr lang="en-US" dirty="0" smtClean="0"/>
          </a:p>
          <a:p>
            <a:pPr marL="533400" indent="-533400">
              <a:lnSpc>
                <a:spcPct val="80000"/>
              </a:lnSpc>
              <a:spcAft>
                <a:spcPct val="50000"/>
              </a:spcAft>
              <a:buFont typeface="Wingdings" charset="0"/>
              <a:buAutoNum type="arabicPeriod" startAt="5"/>
            </a:pPr>
            <a:r>
              <a:rPr lang="en-US" u="sng" dirty="0">
                <a:solidFill>
                  <a:srgbClr val="B23C00"/>
                </a:solidFill>
              </a:rPr>
              <a:t>Management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engineering managers</a:t>
            </a:r>
            <a:br>
              <a:rPr lang="en-US" dirty="0"/>
            </a:br>
            <a:r>
              <a:rPr lang="en-US" dirty="0"/>
              <a:t>and leaders shall subscribe to and promote an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ethical approach </a:t>
            </a:r>
            <a:r>
              <a:rPr lang="en-US" dirty="0"/>
              <a:t>to the management of software development and maintenance. 	</a:t>
            </a:r>
          </a:p>
          <a:p>
            <a:pPr marL="533400" indent="-533400">
              <a:lnSpc>
                <a:spcPct val="80000"/>
              </a:lnSpc>
              <a:spcAft>
                <a:spcPct val="50000"/>
              </a:spcAft>
              <a:buFont typeface="Wingdings" charset="0"/>
              <a:buAutoNum type="arabicPeriod" startAt="5"/>
            </a:pPr>
            <a:r>
              <a:rPr lang="en-US" u="sng" dirty="0">
                <a:solidFill>
                  <a:srgbClr val="B23C00"/>
                </a:solidFill>
              </a:rPr>
              <a:t>Profession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shall advance the </a:t>
            </a:r>
            <a:r>
              <a:rPr lang="en-US" dirty="0">
                <a:solidFill>
                  <a:srgbClr val="B23C00"/>
                </a:solidFill>
              </a:rPr>
              <a:t>integrity and reputation </a:t>
            </a:r>
            <a:r>
              <a:rPr lang="en-US" dirty="0"/>
              <a:t>of the profession consistent with the public interest. 	</a:t>
            </a:r>
          </a:p>
        </p:txBody>
      </p:sp>
    </p:spTree>
    <p:extLst>
      <p:ext uri="{BB962C8B-B14F-4D97-AF65-F5344CB8AC3E}">
        <p14:creationId xmlns:p14="http://schemas.microsoft.com/office/powerpoint/2010/main" val="108226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C065-87C0-F447-964C-2480ABEB56AB}" type="slidenum">
              <a:rPr lang="en-US"/>
              <a:pPr/>
              <a:t>32</a:t>
            </a:fld>
            <a:endParaRPr lang="en-US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 Code: Short Version</a:t>
            </a:r>
            <a:r>
              <a:rPr lang="en-US" i="1" dirty="0"/>
              <a:t>, cont’d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  <a:spcAft>
                <a:spcPct val="50000"/>
              </a:spcAft>
              <a:buFont typeface="+mj-lt"/>
              <a:buAutoNum type="arabicPeriod" startAt="7"/>
            </a:pPr>
            <a:r>
              <a:rPr lang="en-US" u="sng" dirty="0" smtClean="0">
                <a:solidFill>
                  <a:srgbClr val="B23C00"/>
                </a:solidFill>
              </a:rPr>
              <a:t>Colleagues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shall be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fair </a:t>
            </a:r>
            <a:r>
              <a:rPr lang="en-US" dirty="0"/>
              <a:t>to and </a:t>
            </a:r>
            <a:r>
              <a:rPr lang="en-US" dirty="0">
                <a:solidFill>
                  <a:srgbClr val="B23C00"/>
                </a:solidFill>
              </a:rPr>
              <a:t>supportive </a:t>
            </a:r>
            <a:r>
              <a:rPr lang="en-US" dirty="0"/>
              <a:t>of their colleagues. 	</a:t>
            </a:r>
          </a:p>
          <a:p>
            <a:pPr marL="533400" indent="-533400">
              <a:lnSpc>
                <a:spcPct val="80000"/>
              </a:lnSpc>
              <a:spcAft>
                <a:spcPct val="50000"/>
              </a:spcAft>
              <a:buFont typeface="+mj-lt"/>
              <a:buAutoNum type="arabicPeriod" startAt="7"/>
            </a:pPr>
            <a:r>
              <a:rPr lang="en-US" u="sng" dirty="0">
                <a:solidFill>
                  <a:srgbClr val="B23C00"/>
                </a:solidFill>
              </a:rPr>
              <a:t>Self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shall participate in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lifelong learning </a:t>
            </a:r>
            <a:r>
              <a:rPr lang="en-US" dirty="0"/>
              <a:t>regarding the practice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their profession and shall promote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>
                <a:solidFill>
                  <a:srgbClr val="B23C00"/>
                </a:solidFill>
              </a:rPr>
              <a:t>ethical approach </a:t>
            </a:r>
            <a:r>
              <a:rPr lang="en-US" dirty="0" smtClean="0"/>
              <a:t>to </a:t>
            </a:r>
            <a:r>
              <a:rPr lang="en-US" dirty="0"/>
              <a:t>the practice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profession. </a:t>
            </a:r>
          </a:p>
        </p:txBody>
      </p:sp>
    </p:spTree>
    <p:extLst>
      <p:ext uri="{BB962C8B-B14F-4D97-AF65-F5344CB8AC3E}">
        <p14:creationId xmlns:p14="http://schemas.microsoft.com/office/powerpoint/2010/main" val="36171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74CF-89C1-9F4B-900C-7D7FDBCCE44F}" type="slidenum">
              <a:rPr lang="en-US"/>
              <a:pPr/>
              <a:t>33</a:t>
            </a:fld>
            <a:endParaRPr lang="en-US" dirty="0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Whistle-Blowing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employee can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blow the whistle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get the </a:t>
            </a:r>
            <a:r>
              <a:rPr lang="en-US" dirty="0" smtClean="0"/>
              <a:t>public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attention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Go outside of the company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such as to the press)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Alert the public about:</a:t>
            </a:r>
          </a:p>
          <a:p>
            <a:pPr lvl="1"/>
            <a:r>
              <a:rPr lang="en-US" dirty="0"/>
              <a:t>an unsafe product or practice</a:t>
            </a:r>
          </a:p>
          <a:p>
            <a:pPr lvl="1"/>
            <a:r>
              <a:rPr lang="en-US" dirty="0"/>
              <a:t>company </a:t>
            </a:r>
            <a:r>
              <a:rPr lang="en-US" dirty="0" smtClean="0"/>
              <a:t>malfeasance</a:t>
            </a:r>
            <a:endParaRPr lang="en-US" dirty="0"/>
          </a:p>
          <a:p>
            <a:pPr lvl="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116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5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5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5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74CF-89C1-9F4B-900C-7D7FDBCCE44F}" type="slidenum">
              <a:rPr lang="en-US"/>
              <a:pPr/>
              <a:t>34</a:t>
            </a:fld>
            <a:endParaRPr lang="en-US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Whistle-</a:t>
            </a:r>
            <a:r>
              <a:rPr lang="en-US" dirty="0" smtClean="0"/>
              <a:t>Blowing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Federal </a:t>
            </a:r>
            <a:r>
              <a:rPr lang="en-US" dirty="0">
                <a:solidFill>
                  <a:srgbClr val="B23C00"/>
                </a:solidFill>
              </a:rPr>
              <a:t>Whistle-Blower Protection Act </a:t>
            </a:r>
            <a:r>
              <a:rPr lang="en-US" dirty="0"/>
              <a:t>of </a:t>
            </a:r>
            <a:r>
              <a:rPr lang="en-US" dirty="0" smtClean="0"/>
              <a:t>1989.</a:t>
            </a:r>
          </a:p>
          <a:p>
            <a:pPr lvl="6"/>
            <a:endParaRPr lang="en-US" dirty="0"/>
          </a:p>
          <a:p>
            <a:r>
              <a:rPr lang="en-US" dirty="0"/>
              <a:t>Protect whistle-blowers from being fired.</a:t>
            </a:r>
          </a:p>
          <a:p>
            <a:pPr lvl="1"/>
            <a:r>
              <a:rPr lang="en-US" dirty="0"/>
              <a:t>Still considered a risky act by many employees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80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322F-A6E7-4744-AE3A-BDD709BD241E}" type="slidenum">
              <a:rPr lang="en-US"/>
              <a:pPr/>
              <a:t>35</a:t>
            </a:fld>
            <a:endParaRPr lang="en-US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Whistle-Blowing Example</a:t>
            </a:r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9" y="1234465"/>
            <a:ext cx="8778144" cy="4937706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David </a:t>
            </a:r>
            <a:r>
              <a:rPr lang="en-US" dirty="0" err="1">
                <a:solidFill>
                  <a:srgbClr val="B23C00"/>
                </a:solidFill>
              </a:rPr>
              <a:t>Parnas</a:t>
            </a:r>
            <a:r>
              <a:rPr lang="en-US" dirty="0"/>
              <a:t>, consultant to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Strategic </a:t>
            </a:r>
            <a:r>
              <a:rPr lang="en-US" dirty="0"/>
              <a:t>Defense Initiative </a:t>
            </a:r>
            <a:r>
              <a:rPr lang="en-US" dirty="0" smtClean="0"/>
              <a:t>(</a:t>
            </a:r>
            <a:r>
              <a:rPr lang="en-US" dirty="0"/>
              <a:t>SDI, or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Star Wars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anti-missile project in the 1980s.</a:t>
            </a:r>
          </a:p>
          <a:p>
            <a:pPr lvl="1"/>
            <a:r>
              <a:rPr lang="en-US" dirty="0" smtClean="0"/>
              <a:t>Paid </a:t>
            </a:r>
            <a:r>
              <a:rPr lang="en-US" dirty="0"/>
              <a:t>$1000/day for his expertise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Became convinced that SDI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could </a:t>
            </a:r>
            <a:r>
              <a:rPr lang="en-US" dirty="0"/>
              <a:t>not possibly </a:t>
            </a:r>
            <a:r>
              <a:rPr lang="en-US" dirty="0" smtClean="0"/>
              <a:t>work.</a:t>
            </a:r>
          </a:p>
          <a:p>
            <a:pPr lvl="1"/>
            <a:r>
              <a:rPr lang="en-US" dirty="0" smtClean="0"/>
              <a:t>Software </a:t>
            </a:r>
            <a:r>
              <a:rPr lang="en-US" dirty="0"/>
              <a:t>specs could not be known with any confidence.</a:t>
            </a:r>
          </a:p>
          <a:p>
            <a:pPr lvl="1"/>
            <a:r>
              <a:rPr lang="en-US" dirty="0"/>
              <a:t>Software could not undergo realistic testing.</a:t>
            </a:r>
          </a:p>
          <a:p>
            <a:pPr lvl="1"/>
            <a:r>
              <a:rPr lang="en-US" dirty="0"/>
              <a:t>Insufficient time to fix bugs during an attack </a:t>
            </a:r>
            <a:br>
              <a:rPr lang="en-US" dirty="0"/>
            </a:br>
            <a:r>
              <a:rPr lang="en-US" dirty="0"/>
              <a:t>(no real-time debugging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7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322F-A6E7-4744-AE3A-BDD709BD241E}" type="slidenum">
              <a:rPr lang="en-US"/>
              <a:pPr/>
              <a:t>36</a:t>
            </a:fld>
            <a:endParaRPr lang="en-US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Whistle-Blowing </a:t>
            </a:r>
            <a:r>
              <a:rPr lang="en-US" dirty="0" smtClean="0"/>
              <a:t>Example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 </a:t>
            </a:r>
            <a:r>
              <a:rPr lang="en-US" dirty="0" err="1"/>
              <a:t>Parnas</a:t>
            </a:r>
            <a:r>
              <a:rPr lang="en-US" dirty="0"/>
              <a:t> blew the whistle and went public with his concerns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Walked away from a lucrative contract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Accused of disloyalty </a:t>
            </a:r>
            <a:r>
              <a:rPr lang="en-US" dirty="0"/>
              <a:t>and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acting </a:t>
            </a:r>
            <a:r>
              <a:rPr lang="en-US" dirty="0"/>
              <a:t>in his own self-interest.</a:t>
            </a:r>
          </a:p>
        </p:txBody>
      </p:sp>
    </p:spTree>
    <p:extLst>
      <p:ext uri="{BB962C8B-B14F-4D97-AF65-F5344CB8AC3E}">
        <p14:creationId xmlns:p14="http://schemas.microsoft.com/office/powerpoint/2010/main" val="88893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2664-05C0-F84B-84D2-CB896CD1DA12}" type="slidenum">
              <a:rPr lang="en-US"/>
              <a:pPr/>
              <a:t>37</a:t>
            </a:fld>
            <a:endParaRPr lang="en-US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When Should Engineers Blow the Whistle?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95400"/>
            <a:ext cx="8686704" cy="4835525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Permitted</a:t>
            </a:r>
            <a:r>
              <a:rPr lang="en-US" dirty="0">
                <a:solidFill>
                  <a:schemeClr val="folHlink"/>
                </a:solidFill>
              </a:rPr>
              <a:t> </a:t>
            </a:r>
            <a:r>
              <a:rPr lang="en-US" dirty="0"/>
              <a:t>to blow the whistle vs.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morally obligated </a:t>
            </a:r>
            <a:r>
              <a:rPr lang="en-US" dirty="0"/>
              <a:t>to blow the whistle.</a:t>
            </a:r>
          </a:p>
          <a:p>
            <a:pPr lvl="6">
              <a:lnSpc>
                <a:spcPct val="80000"/>
              </a:lnSpc>
            </a:pPr>
            <a:endParaRPr lang="en-US" dirty="0"/>
          </a:p>
          <a:p>
            <a:pPr marL="533400" indent="-533400">
              <a:lnSpc>
                <a:spcPct val="80000"/>
              </a:lnSpc>
            </a:pPr>
            <a:r>
              <a:rPr lang="en-US" dirty="0"/>
              <a:t>Escalating conditions</a:t>
            </a:r>
            <a:r>
              <a:rPr lang="en-US" dirty="0" smtClean="0"/>
              <a:t>:</a:t>
            </a:r>
          </a:p>
          <a:p>
            <a:pPr marL="2360613" lvl="4" indent="-533400">
              <a:lnSpc>
                <a:spcPct val="80000"/>
              </a:lnSpc>
            </a:pPr>
            <a:endParaRPr lang="en-US" dirty="0"/>
          </a:p>
          <a:p>
            <a:pPr marL="928688" lvl="1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>
                <a:solidFill>
                  <a:srgbClr val="B23C00"/>
                </a:solidFill>
              </a:rPr>
              <a:t>Potential harm </a:t>
            </a:r>
            <a:r>
              <a:rPr lang="en-US" dirty="0"/>
              <a:t>to the public is serious and considerable.</a:t>
            </a:r>
          </a:p>
          <a:p>
            <a:pPr marL="928688" lvl="1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The engineers have </a:t>
            </a:r>
            <a:r>
              <a:rPr lang="en-US" dirty="0">
                <a:solidFill>
                  <a:srgbClr val="B23C00"/>
                </a:solidFill>
              </a:rPr>
              <a:t>presented their concerns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to </a:t>
            </a:r>
            <a:r>
              <a:rPr lang="en-US" dirty="0"/>
              <a:t>management.</a:t>
            </a:r>
          </a:p>
          <a:p>
            <a:pPr marL="928688" lvl="1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Management </a:t>
            </a:r>
            <a:r>
              <a:rPr lang="en-US" dirty="0">
                <a:solidFill>
                  <a:srgbClr val="B23C00"/>
                </a:solidFill>
              </a:rPr>
              <a:t>does not respond </a:t>
            </a:r>
            <a:r>
              <a:rPr lang="en-US" dirty="0"/>
              <a:t>satisfactorily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engineers have gone all the way up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management chain.</a:t>
            </a:r>
          </a:p>
          <a:p>
            <a:pPr marL="928688" lvl="1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The engineers have </a:t>
            </a:r>
            <a:r>
              <a:rPr lang="en-US" dirty="0">
                <a:solidFill>
                  <a:srgbClr val="B23C00"/>
                </a:solidFill>
              </a:rPr>
              <a:t>documented evidence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that harm </a:t>
            </a:r>
            <a:r>
              <a:rPr lang="en-US" dirty="0"/>
              <a:t>will occur.</a:t>
            </a:r>
          </a:p>
          <a:p>
            <a:pPr marL="928688" lvl="1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There is strong evidence that making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information public will </a:t>
            </a:r>
            <a:r>
              <a:rPr lang="en-US" dirty="0">
                <a:solidFill>
                  <a:srgbClr val="B23C00"/>
                </a:solidFill>
              </a:rPr>
              <a:t>prevent the harm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79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7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7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7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07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2664-05C0-F84B-84D2-CB896CD1DA12}" type="slidenum">
              <a:rPr lang="en-US"/>
              <a:pPr/>
              <a:t>38</a:t>
            </a:fld>
            <a:endParaRPr lang="en-US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411163"/>
            <a:ext cx="9144000" cy="655637"/>
          </a:xfrm>
        </p:spPr>
        <p:txBody>
          <a:bodyPr/>
          <a:lstStyle/>
          <a:p>
            <a:r>
              <a:rPr lang="en-US" dirty="0"/>
              <a:t>When Should Engineers Blow the Whistle</a:t>
            </a:r>
            <a:r>
              <a:rPr lang="en-US" dirty="0" smtClean="0"/>
              <a:t>?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en-US" dirty="0" smtClean="0"/>
              <a:t>Do </a:t>
            </a:r>
            <a:r>
              <a:rPr lang="en-US" dirty="0"/>
              <a:t>engineers have a </a:t>
            </a:r>
            <a:r>
              <a:rPr lang="en-US" dirty="0">
                <a:solidFill>
                  <a:srgbClr val="B23C00"/>
                </a:solidFill>
              </a:rPr>
              <a:t>greater obligation </a:t>
            </a:r>
            <a:r>
              <a:rPr lang="en-US" dirty="0"/>
              <a:t>to blow the whistle in situations that ordinary persons might not?</a:t>
            </a:r>
          </a:p>
        </p:txBody>
      </p:sp>
    </p:spTree>
    <p:extLst>
      <p:ext uri="{BB962C8B-B14F-4D97-AF65-F5344CB8AC3E}">
        <p14:creationId xmlns:p14="http://schemas.microsoft.com/office/powerpoint/2010/main" val="133774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DFA9-2DFD-2D44-B983-6AF88F91B0B7}" type="slidenum">
              <a:rPr lang="en-US"/>
              <a:pPr/>
              <a:t>39</a:t>
            </a:fld>
            <a:endParaRPr lang="en-US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</a:t>
            </a:r>
            <a:r>
              <a:rPr lang="en-US" dirty="0" err="1" smtClean="0">
                <a:latin typeface="Arial"/>
              </a:rPr>
              <a:t>’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Maxims on Speaking Out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320995" cy="4835525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en-US" dirty="0"/>
              <a:t>Or: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Ron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Excellent </a:t>
            </a:r>
            <a:r>
              <a:rPr lang="en-US" sz="2000" dirty="0">
                <a:solidFill>
                  <a:srgbClr val="B23C00"/>
                </a:solidFill>
              </a:rPr>
              <a:t>(</a:t>
            </a:r>
            <a:r>
              <a:rPr lang="en-US" sz="2000" dirty="0" err="1">
                <a:solidFill>
                  <a:srgbClr val="B23C00"/>
                </a:solidFill>
              </a:rPr>
              <a:t>Mis</a:t>
            </a:r>
            <a:r>
              <a:rPr lang="en-US" sz="2000" dirty="0">
                <a:solidFill>
                  <a:srgbClr val="B23C00"/>
                </a:solidFill>
              </a:rPr>
              <a:t>)</a:t>
            </a:r>
            <a:r>
              <a:rPr lang="en-US" dirty="0">
                <a:solidFill>
                  <a:srgbClr val="B23C00"/>
                </a:solidFill>
              </a:rPr>
              <a:t>Adventures in Startup-Land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marL="533400" indent="-533400">
              <a:lnSpc>
                <a:spcPct val="80000"/>
              </a:lnSpc>
            </a:pPr>
            <a:r>
              <a:rPr lang="en-US" dirty="0"/>
              <a:t>Speaking out should not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 </a:t>
            </a:r>
            <a:r>
              <a:rPr lang="en-US" dirty="0"/>
              <a:t>a career-limiting </a:t>
            </a:r>
            <a:r>
              <a:rPr lang="en-US" dirty="0" smtClean="0"/>
              <a:t>act!</a:t>
            </a:r>
          </a:p>
          <a:p>
            <a:pPr marL="2360613" lvl="4" indent="-533400">
              <a:lnSpc>
                <a:spcPct val="80000"/>
              </a:lnSpc>
            </a:pPr>
            <a:endParaRPr lang="en-US" dirty="0"/>
          </a:p>
          <a:p>
            <a:pPr marL="490538" indent="-457200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Maxim 1:</a:t>
            </a:r>
            <a:r>
              <a:rPr lang="en-US" dirty="0"/>
              <a:t> Make sure your boss realizes that </a:t>
            </a:r>
            <a:r>
              <a:rPr lang="en-US" dirty="0" smtClean="0"/>
              <a:t>you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trying to help him, not take over his job</a:t>
            </a:r>
            <a:r>
              <a:rPr lang="en-US" dirty="0" smtClean="0"/>
              <a:t>.</a:t>
            </a:r>
          </a:p>
          <a:p>
            <a:pPr marL="2317751" lvl="4" indent="-457200">
              <a:lnSpc>
                <a:spcPct val="80000"/>
              </a:lnSpc>
            </a:pPr>
            <a:endParaRPr lang="en-US" dirty="0"/>
          </a:p>
          <a:p>
            <a:pPr marL="490538" indent="-457200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Maxim 2:</a:t>
            </a:r>
            <a:r>
              <a:rPr lang="en-US" dirty="0"/>
              <a:t>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embarrass your boss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front of his peers and superiors</a:t>
            </a:r>
            <a:r>
              <a:rPr lang="en-US" dirty="0" smtClean="0"/>
              <a:t>.</a:t>
            </a:r>
          </a:p>
          <a:p>
            <a:pPr marL="928688" lvl="1" indent="-457200">
              <a:lnSpc>
                <a:spcPct val="80000"/>
              </a:lnSpc>
            </a:pPr>
            <a:r>
              <a:rPr lang="en-US" dirty="0" smtClean="0"/>
              <a:t>Don</a:t>
            </a:r>
            <a:r>
              <a:rPr lang="fr-FR" dirty="0" smtClean="0"/>
              <a:t>’</a:t>
            </a:r>
            <a:r>
              <a:rPr lang="en-US" dirty="0" smtClean="0"/>
              <a:t>t call him a liar in front of others</a:t>
            </a:r>
            <a:r>
              <a:rPr lang="en-US" dirty="0" smtClean="0"/>
              <a:t>.</a:t>
            </a:r>
          </a:p>
          <a:p>
            <a:pPr marL="928688" lvl="1" indent="-457200">
              <a:lnSpc>
                <a:spcPct val="80000"/>
              </a:lnSpc>
            </a:pPr>
            <a:r>
              <a:rPr lang="en-US" dirty="0" smtClean="0"/>
              <a:t>Don’t tell him he’s the worst human being </a:t>
            </a:r>
            <a:br>
              <a:rPr lang="en-US" dirty="0" smtClean="0"/>
            </a:br>
            <a:r>
              <a:rPr lang="en-US" dirty="0" smtClean="0"/>
              <a:t>you’ve ever encountered, in front of others.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7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8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8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Disasters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the dangers of allowing the </a:t>
            </a:r>
            <a:br>
              <a:rPr lang="en-US" dirty="0" smtClean="0"/>
            </a:br>
            <a:r>
              <a:rPr lang="en-US" dirty="0" smtClean="0"/>
              <a:t>marketing and sales departments </a:t>
            </a:r>
            <a:br>
              <a:rPr lang="en-US" dirty="0" smtClean="0"/>
            </a:br>
            <a:r>
              <a:rPr lang="en-US" dirty="0" smtClean="0"/>
              <a:t>to set engineering schedules.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Their goal is to beat the competition to market</a:t>
            </a:r>
          </a:p>
          <a:p>
            <a:pPr lvl="1"/>
            <a:r>
              <a:rPr lang="en-US" dirty="0" smtClean="0"/>
              <a:t>Engineering’s goal is to build a reliable product.</a:t>
            </a:r>
          </a:p>
          <a:p>
            <a:pPr lvl="5"/>
            <a:endParaRPr lang="en-US" dirty="0"/>
          </a:p>
          <a:p>
            <a:r>
              <a:rPr lang="en-US" dirty="0" smtClean="0"/>
              <a:t>A recent example: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This company wanted to beat Apple’s announcement of the new iPhone 7.</a:t>
            </a:r>
          </a:p>
          <a:p>
            <a:pPr lvl="1"/>
            <a:r>
              <a:rPr lang="en-US" dirty="0" smtClean="0"/>
              <a:t>The exploding Samsung Galaxy Note 7 phone.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6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DFA9-2DFD-2D44-B983-6AF88F91B0B7}" type="slidenum">
              <a:rPr lang="en-US"/>
              <a:pPr/>
              <a:t>40</a:t>
            </a:fld>
            <a:endParaRPr lang="en-US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</a:t>
            </a:r>
            <a:r>
              <a:rPr lang="en-US" dirty="0" err="1" smtClean="0">
                <a:latin typeface="Arial"/>
              </a:rPr>
              <a:t>’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Maxims on Speaking </a:t>
            </a:r>
            <a:r>
              <a:rPr lang="en-US" dirty="0" smtClean="0"/>
              <a:t>Out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en-US" dirty="0" smtClean="0"/>
              <a:t>Consequences </a:t>
            </a:r>
            <a:r>
              <a:rPr lang="en-US" dirty="0"/>
              <a:t>of speaking out </a:t>
            </a:r>
            <a:br>
              <a:rPr lang="en-US" dirty="0"/>
            </a:br>
            <a:r>
              <a:rPr lang="en-US" dirty="0"/>
              <a:t>when things are going </a:t>
            </a:r>
            <a:r>
              <a:rPr lang="en-US" u="sng" dirty="0"/>
              <a:t>really</a:t>
            </a:r>
            <a:r>
              <a:rPr lang="en-US" dirty="0"/>
              <a:t> badly</a:t>
            </a:r>
            <a:r>
              <a:rPr lang="en-US" dirty="0" smtClean="0"/>
              <a:t>:</a:t>
            </a:r>
          </a:p>
          <a:p>
            <a:pPr marL="2360613" lvl="4" indent="-533400">
              <a:lnSpc>
                <a:spcPct val="80000"/>
              </a:lnSpc>
            </a:pPr>
            <a:endParaRPr lang="en-US" dirty="0"/>
          </a:p>
          <a:p>
            <a:pPr marL="490538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Management will </a:t>
            </a:r>
            <a:r>
              <a:rPr lang="en-US" dirty="0">
                <a:solidFill>
                  <a:srgbClr val="B23C00"/>
                </a:solidFill>
              </a:rPr>
              <a:t>listen to you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things will </a:t>
            </a:r>
            <a:r>
              <a:rPr lang="en-US" dirty="0">
                <a:solidFill>
                  <a:srgbClr val="B23C00"/>
                </a:solidFill>
              </a:rPr>
              <a:t>improve</a:t>
            </a:r>
            <a:r>
              <a:rPr lang="en-US" dirty="0"/>
              <a:t>. Or</a:t>
            </a:r>
            <a:r>
              <a:rPr lang="en-US" dirty="0" smtClean="0"/>
              <a:t>,</a:t>
            </a:r>
          </a:p>
          <a:p>
            <a:pPr marL="2317751" lvl="4" indent="-457200">
              <a:lnSpc>
                <a:spcPct val="80000"/>
              </a:lnSpc>
              <a:buFont typeface="Wingdings" charset="0"/>
              <a:buAutoNum type="arabicPeriod"/>
            </a:pPr>
            <a:endParaRPr lang="en-US" dirty="0"/>
          </a:p>
          <a:p>
            <a:pPr marL="490538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Management will </a:t>
            </a:r>
            <a:r>
              <a:rPr lang="en-US" dirty="0">
                <a:solidFill>
                  <a:srgbClr val="B23C00"/>
                </a:solidFill>
              </a:rPr>
              <a:t>ignore you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things will </a:t>
            </a:r>
            <a:r>
              <a:rPr lang="en-US" dirty="0" smtClean="0"/>
              <a:t>continue </a:t>
            </a:r>
            <a:r>
              <a:rPr lang="en-US" dirty="0"/>
              <a:t>to </a:t>
            </a:r>
            <a:r>
              <a:rPr lang="en-US" dirty="0">
                <a:solidFill>
                  <a:srgbClr val="B23C00"/>
                </a:solidFill>
              </a:rPr>
              <a:t>get worse</a:t>
            </a:r>
            <a:r>
              <a:rPr lang="en-US" dirty="0"/>
              <a:t>. Or</a:t>
            </a:r>
            <a:r>
              <a:rPr lang="en-US" dirty="0" smtClean="0"/>
              <a:t>,</a:t>
            </a:r>
          </a:p>
          <a:p>
            <a:pPr marL="2317751" lvl="4" indent="-457200">
              <a:lnSpc>
                <a:spcPct val="80000"/>
              </a:lnSpc>
              <a:buFont typeface="Wingdings" charset="0"/>
              <a:buAutoNum type="arabicPeriod"/>
            </a:pPr>
            <a:endParaRPr lang="en-US" dirty="0"/>
          </a:p>
          <a:p>
            <a:pPr marL="490538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You will be deemed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not a team player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be </a:t>
            </a:r>
            <a:r>
              <a:rPr lang="en-US" dirty="0">
                <a:solidFill>
                  <a:srgbClr val="B23C00"/>
                </a:solidFill>
              </a:rPr>
              <a:t>fired </a:t>
            </a:r>
            <a:r>
              <a:rPr lang="en-US" dirty="0"/>
              <a:t>or pressured to </a:t>
            </a:r>
            <a:r>
              <a:rPr lang="en-US" dirty="0">
                <a:solidFill>
                  <a:srgbClr val="B23C00"/>
                </a:solidFill>
              </a:rPr>
              <a:t>quit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you decide on your own to </a:t>
            </a:r>
            <a:r>
              <a:rPr lang="en-US" dirty="0" smtClean="0"/>
              <a:t>quit.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In either case, it won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matter to you anymore.</a:t>
            </a:r>
          </a:p>
        </p:txBody>
      </p:sp>
    </p:spTree>
    <p:extLst>
      <p:ext uri="{BB962C8B-B14F-4D97-AF65-F5344CB8AC3E}">
        <p14:creationId xmlns:p14="http://schemas.microsoft.com/office/powerpoint/2010/main" val="1024551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8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EB26-8BD5-B34D-9940-0599307D8A58}" type="slidenum">
              <a:rPr lang="en-US"/>
              <a:pPr/>
              <a:t>5</a:t>
            </a:fld>
            <a:endParaRPr lang="en-US"/>
          </a:p>
        </p:txBody>
      </p:sp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Failures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study failed projects?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Failure is a far stronger learning experience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 </a:t>
            </a:r>
            <a:r>
              <a:rPr lang="en-US" dirty="0"/>
              <a:t>success.</a:t>
            </a:r>
          </a:p>
          <a:p>
            <a:pPr lvl="2" algn="r"/>
            <a:r>
              <a:rPr lang="en-US" i="1" dirty="0"/>
              <a:t>Robert Glass</a:t>
            </a:r>
          </a:p>
          <a:p>
            <a:pPr lvl="4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When 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failing, </a:t>
            </a:r>
            <a:r>
              <a:rPr lang="en-US" dirty="0" smtClean="0"/>
              <a:t>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forced to be creative,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dig deep and think hard, night and day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Every </a:t>
            </a:r>
            <a:r>
              <a:rPr lang="en-US" dirty="0"/>
              <a:t>company needs people who have been through that.</a:t>
            </a:r>
          </a:p>
          <a:p>
            <a:pPr lvl="2" algn="r"/>
            <a:r>
              <a:rPr lang="en-US" i="1" dirty="0"/>
              <a:t>Bill </a:t>
            </a:r>
            <a:r>
              <a:rPr lang="en-US" i="1" dirty="0" smtClean="0"/>
              <a:t>Gates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9616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1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1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1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1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47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82FC1-8A56-1E4D-B06B-9F0BC617C113}" type="slidenum">
              <a:rPr lang="en-US"/>
              <a:pPr/>
              <a:t>6</a:t>
            </a:fld>
            <a:endParaRPr lang="en-US"/>
          </a:p>
        </p:txBody>
      </p:sp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Causes of Project Failures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Technology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New </a:t>
            </a:r>
            <a:r>
              <a:rPr lang="en-US" dirty="0"/>
              <a:t>technology that </a:t>
            </a:r>
            <a:r>
              <a:rPr lang="en-US" dirty="0" smtClean="0"/>
              <a:t>isn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ready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is improperly used.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Performance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Performance requirements were not</a:t>
            </a:r>
            <a:br>
              <a:rPr lang="en-US" dirty="0" smtClean="0"/>
            </a:br>
            <a:r>
              <a:rPr lang="en-US" dirty="0" smtClean="0"/>
              <a:t>seriously </a:t>
            </a:r>
            <a:r>
              <a:rPr lang="en-US" dirty="0"/>
              <a:t>considered during design.</a:t>
            </a:r>
          </a:p>
          <a:p>
            <a:pPr lvl="1">
              <a:lnSpc>
                <a:spcPct val="90000"/>
              </a:lnSpc>
            </a:pP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 We </a:t>
            </a:r>
            <a:r>
              <a:rPr lang="en-US" dirty="0"/>
              <a:t>can just add faster hardware</a:t>
            </a:r>
            <a:r>
              <a:rPr lang="en-US" dirty="0" smtClean="0"/>
              <a:t>.</a:t>
            </a:r>
            <a:r>
              <a:rPr lang="en-US" altLang="ja-JP" dirty="0" smtClean="0">
                <a:latin typeface="Arial"/>
              </a:rPr>
              <a:t>”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Project </a:t>
            </a:r>
            <a:r>
              <a:rPr lang="en-US" dirty="0" smtClean="0">
                <a:solidFill>
                  <a:srgbClr val="B23C00"/>
                </a:solidFill>
              </a:rPr>
              <a:t>management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Inexperienced </a:t>
            </a:r>
            <a:r>
              <a:rPr lang="en-US" dirty="0"/>
              <a:t>and/or clueless managers.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Unrealistic schedules.</a:t>
            </a:r>
          </a:p>
        </p:txBody>
      </p:sp>
    </p:spTree>
    <p:extLst>
      <p:ext uri="{BB962C8B-B14F-4D97-AF65-F5344CB8AC3E}">
        <p14:creationId xmlns:p14="http://schemas.microsoft.com/office/powerpoint/2010/main" val="101638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3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3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3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3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3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3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E2F-BBA1-8F40-952B-2A49E4E9A045}" type="slidenum">
              <a:rPr lang="en-US"/>
              <a:pPr/>
              <a:t>7</a:t>
            </a:fld>
            <a:endParaRPr lang="en-US"/>
          </a:p>
        </p:txBody>
      </p:sp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10 Signs of Project Failure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556" cy="4846267"/>
          </a:xfrm>
        </p:spPr>
        <p:txBody>
          <a:bodyPr/>
          <a:lstStyle/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Project managers </a:t>
            </a:r>
            <a:r>
              <a:rPr lang="en-US" sz="2400" dirty="0" smtClean="0"/>
              <a:t>don</a:t>
            </a:r>
            <a:r>
              <a:rPr lang="en-US" sz="2400" dirty="0" smtClean="0">
                <a:latin typeface="Arial"/>
              </a:rPr>
              <a:t>’</a:t>
            </a:r>
            <a:r>
              <a:rPr lang="en-US" sz="2400" dirty="0" smtClean="0"/>
              <a:t>t </a:t>
            </a:r>
            <a:r>
              <a:rPr lang="en-US" sz="2400" dirty="0"/>
              <a:t>understand </a:t>
            </a:r>
            <a:r>
              <a:rPr lang="en-US" sz="2400" dirty="0" smtClean="0"/>
              <a:t>users</a:t>
            </a:r>
            <a:r>
              <a:rPr lang="en-US" sz="2400" dirty="0" smtClean="0">
                <a:latin typeface="Arial"/>
              </a:rPr>
              <a:t>’</a:t>
            </a:r>
            <a:r>
              <a:rPr lang="en-US" sz="2400" dirty="0" smtClean="0"/>
              <a:t> </a:t>
            </a:r>
            <a:r>
              <a:rPr lang="en-US" sz="2400" dirty="0"/>
              <a:t>needs.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Scope is ill-defined.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Project changes are managed poorly.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The chosen technology changes.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Business needs change.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Deadlines are unrealistic.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The project lacks people with appropriate skills.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Best practices and lessons are ignored.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 smtClean="0"/>
              <a:t>Users </a:t>
            </a:r>
            <a:r>
              <a:rPr lang="en-US" sz="2400" dirty="0"/>
              <a:t>are resistant.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Sponsorship is lost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100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4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4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4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4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4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44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4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4CDA-C12E-DD48-8366-426C7E53E56F}" type="slidenum">
              <a:rPr lang="en-US"/>
              <a:pPr/>
              <a:t>8</a:t>
            </a:fld>
            <a:endParaRPr lang="en-US"/>
          </a:p>
        </p:txBody>
      </p:sp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Phases of a Failing Project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Crunch mode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Extremely tight project schedule.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Project members under pressure.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Death march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Project schedule nearly impossible.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Project members smell potential failure.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Failure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Over budget and/or missed deadlines.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meet functional and/or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nonfunctional </a:t>
            </a:r>
            <a:r>
              <a:rPr lang="en-US" dirty="0"/>
              <a:t>requirements.</a:t>
            </a:r>
          </a:p>
        </p:txBody>
      </p:sp>
    </p:spTree>
    <p:extLst>
      <p:ext uri="{BB962C8B-B14F-4D97-AF65-F5344CB8AC3E}">
        <p14:creationId xmlns:p14="http://schemas.microsoft.com/office/powerpoint/2010/main" val="128587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5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5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5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5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5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5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9987-4118-4F46-BDE8-C53271CE4D97}" type="slidenum">
              <a:rPr lang="en-US"/>
              <a:pPr/>
              <a:t>9</a:t>
            </a:fld>
            <a:endParaRPr lang="en-US"/>
          </a:p>
        </p:txBody>
      </p:sp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a Failed Project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Denver International </a:t>
            </a:r>
            <a:r>
              <a:rPr lang="en-US" dirty="0" smtClean="0"/>
              <a:t>Airport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Automated Baggage-Handling System</a:t>
            </a:r>
          </a:p>
          <a:p>
            <a:pPr>
              <a:buFont typeface="Wingdings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24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26677</TotalTime>
  <Words>830</Words>
  <Application>Microsoft Macintosh PowerPoint</Application>
  <PresentationFormat>On-screen Show (4:3)</PresentationFormat>
  <Paragraphs>311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ＭＳ Ｐゴシック</vt:lpstr>
      <vt:lpstr>Times New Roman</vt:lpstr>
      <vt:lpstr>Wingdings</vt:lpstr>
      <vt:lpstr>Arial</vt:lpstr>
      <vt:lpstr>Quadrant</vt:lpstr>
      <vt:lpstr>CMPE/SE 131 Software Engineering April 20 Class Meeting</vt:lpstr>
      <vt:lpstr>Project Scheduling Triangle</vt:lpstr>
      <vt:lpstr>Project SchedulingTriangle, cont’d</vt:lpstr>
      <vt:lpstr>Scheduling Disasters</vt:lpstr>
      <vt:lpstr>Project Failures</vt:lpstr>
      <vt:lpstr>Causes of Project Failures</vt:lpstr>
      <vt:lpstr>10 Signs of Project Failure</vt:lpstr>
      <vt:lpstr>Phases of a Failing Project</vt:lpstr>
      <vt:lpstr>Example of a Failed Project</vt:lpstr>
      <vt:lpstr>Background: Denver International Airport</vt:lpstr>
      <vt:lpstr>Background: Denver International Airport, cont’d</vt:lpstr>
      <vt:lpstr>Automated Baggage-Handling System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How to Spot Impending Doom</vt:lpstr>
      <vt:lpstr>When to Kill a Project</vt:lpstr>
      <vt:lpstr>Software Engineering Code</vt:lpstr>
      <vt:lpstr>Software Engineering Code: Preamble</vt:lpstr>
      <vt:lpstr>SE Code: Short Version</vt:lpstr>
      <vt:lpstr>SE Code: Short Version, cont’d</vt:lpstr>
      <vt:lpstr>SE Code: Short Version, cont’d</vt:lpstr>
      <vt:lpstr>Whistle-Blowing</vt:lpstr>
      <vt:lpstr>Whistle-Blowing, cont’d</vt:lpstr>
      <vt:lpstr>Whistle-Blowing Example</vt:lpstr>
      <vt:lpstr>Whistle-Blowing Example, cont’d</vt:lpstr>
      <vt:lpstr>When Should Engineers Blow the Whistle?</vt:lpstr>
      <vt:lpstr>When Should Engineers Blow the Whistle? cont’d</vt:lpstr>
      <vt:lpstr>Mak’s Maxims on Speaking Out</vt:lpstr>
      <vt:lpstr>Mak’s Maxims on Speaking Out, cont’d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334</cp:revision>
  <dcterms:created xsi:type="dcterms:W3CDTF">2008-01-12T03:52:55Z</dcterms:created>
  <dcterms:modified xsi:type="dcterms:W3CDTF">2017-04-20T10:10:25Z</dcterms:modified>
  <cp:category/>
</cp:coreProperties>
</file>