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259" r:id="rId5"/>
    <p:sldId id="292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A12A03"/>
    <a:srgbClr val="009051"/>
    <a:srgbClr val="CCECFF"/>
    <a:srgbClr val="FFFF66"/>
    <a:srgbClr val="66CCFF"/>
    <a:srgbClr val="993300"/>
    <a:srgbClr val="008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20" autoAdjust="0"/>
    <p:restoredTop sz="94660"/>
  </p:normalViewPr>
  <p:slideViewPr>
    <p:cSldViewPr>
      <p:cViewPr varScale="1">
        <p:scale>
          <a:sx n="159" d="100"/>
          <a:sy n="159" d="100"/>
        </p:scale>
        <p:origin x="192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4/17/17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April </a:t>
            </a:r>
            <a:r>
              <a:rPr lang="en-US" sz="1000" baseline="0" dirty="0" smtClean="0"/>
              <a:t>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s.uwaterloo.ca/~apidduck/CS846/Seminars/abba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18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Code Reviews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4968208"/>
          </a:xfrm>
        </p:spPr>
        <p:txBody>
          <a:bodyPr/>
          <a:lstStyle/>
          <a:p>
            <a:r>
              <a:rPr lang="en-US" dirty="0" smtClean="0"/>
              <a:t>Code reviews add </a:t>
            </a:r>
            <a:r>
              <a:rPr lang="en-US" dirty="0" smtClean="0">
                <a:solidFill>
                  <a:srgbClr val="B23C00"/>
                </a:solidFill>
              </a:rPr>
              <a:t>collaboration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communication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B23C00"/>
                </a:solidFill>
              </a:rPr>
              <a:t>coordination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software development.</a:t>
            </a:r>
          </a:p>
          <a:p>
            <a:pPr lvl="1"/>
            <a:r>
              <a:rPr lang="en-US" dirty="0" smtClean="0"/>
              <a:t>Programmers want to work alone.</a:t>
            </a:r>
          </a:p>
          <a:p>
            <a:pPr lvl="1"/>
            <a:r>
              <a:rPr lang="en-US" dirty="0" smtClean="0"/>
              <a:t>Programmers unit test their own code, </a:t>
            </a:r>
            <a:br>
              <a:rPr lang="en-US" dirty="0" smtClean="0"/>
            </a:br>
            <a:r>
              <a:rPr lang="en-US" dirty="0" smtClean="0"/>
              <a:t>but another pair of eyes will catch more bugs.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 undetected defect can be extremely costly.</a:t>
            </a:r>
          </a:p>
          <a:p>
            <a:pPr lvl="1"/>
            <a:r>
              <a:rPr lang="en-US" dirty="0" smtClean="0"/>
              <a:t>One bug can result in the loss of market share.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successfully implemented code review process can be a </a:t>
            </a:r>
            <a:r>
              <a:rPr lang="en-US" dirty="0" smtClean="0">
                <a:solidFill>
                  <a:srgbClr val="B23C00"/>
                </a:solidFill>
              </a:rPr>
              <a:t>competitive advantage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97243" y="1234464"/>
            <a:ext cx="217239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Recall</a:t>
            </a:r>
            <a:r>
              <a:rPr lang="en-US" sz="20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change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0033CC"/>
                </a:solidFill>
              </a:rPr>
              <a:t>complexity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collaboration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communication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coordination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4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benefits</a:t>
            </a:r>
          </a:p>
          <a:p>
            <a:pPr lvl="1"/>
            <a:r>
              <a:rPr lang="en-US" dirty="0" smtClean="0"/>
              <a:t>improved code quality</a:t>
            </a:r>
          </a:p>
          <a:p>
            <a:pPr lvl="1"/>
            <a:r>
              <a:rPr lang="en-US" dirty="0" smtClean="0"/>
              <a:t>fewer bugs</a:t>
            </a:r>
          </a:p>
          <a:p>
            <a:pPr lvl="1"/>
            <a:r>
              <a:rPr lang="en-US" dirty="0" smtClean="0"/>
              <a:t>improved communication about the code</a:t>
            </a:r>
          </a:p>
          <a:p>
            <a:pPr lvl="1"/>
            <a:r>
              <a:rPr lang="en-US" dirty="0" smtClean="0"/>
              <a:t>education of junior or newly hired programmers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Indirect benefits</a:t>
            </a:r>
          </a:p>
          <a:p>
            <a:pPr lvl="1"/>
            <a:r>
              <a:rPr lang="en-US" dirty="0" smtClean="0"/>
              <a:t>shorter development and test iterations</a:t>
            </a:r>
          </a:p>
          <a:p>
            <a:pPr lvl="1"/>
            <a:r>
              <a:rPr lang="en-US" dirty="0" smtClean="0"/>
              <a:t>reduced impact on technical support</a:t>
            </a:r>
          </a:p>
          <a:p>
            <a:pPr lvl="1"/>
            <a:r>
              <a:rPr lang="en-US" dirty="0" smtClean="0"/>
              <a:t>more customer satisfaction</a:t>
            </a:r>
          </a:p>
          <a:p>
            <a:pPr lvl="1"/>
            <a:r>
              <a:rPr lang="en-US" dirty="0" smtClean="0"/>
              <a:t>more maintainable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9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Resistance to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Programmer egos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Two classes of programmers:</a:t>
            </a:r>
            <a:br>
              <a:rPr lang="en-US" dirty="0" smtClean="0"/>
            </a:br>
            <a:r>
              <a:rPr lang="en-US" dirty="0" smtClean="0"/>
              <a:t>collaborators and isolationists</a:t>
            </a:r>
          </a:p>
          <a:p>
            <a:pPr lvl="1"/>
            <a:r>
              <a:rPr lang="en-US" dirty="0" smtClean="0"/>
              <a:t>Isolationists will thrash unproductively </a:t>
            </a:r>
            <a:br>
              <a:rPr lang="en-US" dirty="0" smtClean="0"/>
            </a:br>
            <a:r>
              <a:rPr lang="en-US" dirty="0" smtClean="0"/>
              <a:t>rather than admit to peers that they need help.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Perceived cost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Too much trouble to prepare the materials.</a:t>
            </a:r>
          </a:p>
          <a:p>
            <a:pPr lvl="1"/>
            <a:r>
              <a:rPr lang="en-US" dirty="0" smtClean="0"/>
              <a:t>The entire procedure is too disruptive.</a:t>
            </a:r>
          </a:p>
          <a:p>
            <a:pPr lvl="1"/>
            <a:r>
              <a:rPr lang="en-US" dirty="0" smtClean="0"/>
              <a:t>Not worth the effort even if the code is improved.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Synergy</a:t>
            </a:r>
          </a:p>
          <a:p>
            <a:pPr lvl="1"/>
            <a:r>
              <a:rPr lang="en-US" dirty="0" smtClean="0"/>
              <a:t>Pro: Teams find bugs that no individual would.</a:t>
            </a:r>
          </a:p>
          <a:p>
            <a:pPr lvl="1"/>
            <a:r>
              <a:rPr lang="en-US" dirty="0" smtClean="0"/>
              <a:t>Con: Find false-positives rather than real bugs.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Pro: Less experienced developers learn from pros.</a:t>
            </a:r>
          </a:p>
          <a:p>
            <a:pPr lvl="1"/>
            <a:r>
              <a:rPr lang="en-US" dirty="0" smtClean="0"/>
              <a:t>Con: Education by observation is less effective.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Deadline</a:t>
            </a:r>
          </a:p>
          <a:p>
            <a:pPr lvl="1"/>
            <a:r>
              <a:rPr lang="en-US" dirty="0" smtClean="0"/>
              <a:t>Pro: Reviews create schedules for the developers.</a:t>
            </a:r>
          </a:p>
          <a:p>
            <a:pPr lvl="1"/>
            <a:r>
              <a:rPr lang="en-US" dirty="0" smtClean="0"/>
              <a:t>Con: Too many meetings.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Code </a:t>
            </a:r>
            <a:r>
              <a:rPr lang="en-US" dirty="0" smtClean="0"/>
              <a:t>Reviews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320994" cy="4937706"/>
          </a:xfrm>
        </p:spPr>
        <p:txBody>
          <a:bodyPr/>
          <a:lstStyle/>
          <a:p>
            <a:r>
              <a:rPr lang="en-US" dirty="0" smtClean="0"/>
              <a:t>Competition</a:t>
            </a:r>
          </a:p>
          <a:p>
            <a:pPr lvl="1"/>
            <a:r>
              <a:rPr lang="en-US" dirty="0" smtClean="0"/>
              <a:t>Pro: Egos lead to personal incentives to do well.</a:t>
            </a:r>
          </a:p>
          <a:p>
            <a:pPr lvl="1"/>
            <a:r>
              <a:rPr lang="en-US" dirty="0" smtClean="0"/>
              <a:t>Con: Competition destroys teamwork.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Studies </a:t>
            </a:r>
            <a:r>
              <a:rPr lang="en-US" dirty="0"/>
              <a:t>have shown that more actual bugs are found while </a:t>
            </a:r>
            <a:r>
              <a:rPr lang="en-US" u="sng" dirty="0"/>
              <a:t>preparing</a:t>
            </a:r>
            <a:r>
              <a:rPr lang="en-US" dirty="0"/>
              <a:t> for a code review than during the inspection meeting itself.</a:t>
            </a:r>
          </a:p>
          <a:p>
            <a:pPr lvl="1"/>
            <a:r>
              <a:rPr lang="en-US" dirty="0" smtClean="0"/>
              <a:t>Would </a:t>
            </a:r>
            <a:r>
              <a:rPr lang="en-US" dirty="0"/>
              <a:t>it be better to improve the testing procedures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9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Extreme Programming methodology advocates </a:t>
            </a:r>
            <a:r>
              <a:rPr lang="en-US" dirty="0" smtClean="0">
                <a:solidFill>
                  <a:srgbClr val="B23C00"/>
                </a:solidFill>
              </a:rPr>
              <a:t>pair programming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Two developers at a single workstation.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One developer codes while the other watches.</a:t>
            </a:r>
          </a:p>
          <a:p>
            <a:pPr lvl="1"/>
            <a:r>
              <a:rPr lang="en-US" dirty="0" smtClean="0"/>
              <a:t>They can take turns.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Continuous free-form discussion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and code review.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then both developers may be too close to the code to see it with a fresh perspective.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3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Productive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Object-oriented code can be difficult to review.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In order to understand one class,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 smtClean="0"/>
              <a:t>may need </a:t>
            </a:r>
            <a:r>
              <a:rPr lang="en-US" dirty="0" smtClean="0"/>
              <a:t>to </a:t>
            </a:r>
            <a:r>
              <a:rPr lang="en-US" dirty="0" smtClean="0"/>
              <a:t>look at other classes.</a:t>
            </a:r>
          </a:p>
          <a:p>
            <a:pPr lvl="1"/>
            <a:r>
              <a:rPr lang="en-US" dirty="0" smtClean="0"/>
              <a:t>Reviewers may end up wandering aimlessly </a:t>
            </a:r>
            <a:br>
              <a:rPr lang="en-US" dirty="0" smtClean="0"/>
            </a:br>
            <a:r>
              <a:rPr lang="en-US" dirty="0" smtClean="0"/>
              <a:t>and end up reading code that is off-topic.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Developers should prepare a “</a:t>
            </a:r>
            <a:r>
              <a:rPr lang="en-US" dirty="0" smtClean="0">
                <a:solidFill>
                  <a:srgbClr val="B23C00"/>
                </a:solidFill>
              </a:rPr>
              <a:t>reading plan</a:t>
            </a:r>
            <a:r>
              <a:rPr lang="en-US" dirty="0" smtClean="0"/>
              <a:t>”.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checklist</a:t>
            </a:r>
            <a:r>
              <a:rPr lang="en-US" dirty="0" smtClean="0"/>
              <a:t> of what to look for in the code.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Use cases </a:t>
            </a:r>
            <a:r>
              <a:rPr lang="en-US" dirty="0" smtClean="0"/>
              <a:t>that the code should implement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9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For in a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comments</a:t>
            </a:r>
          </a:p>
          <a:p>
            <a:pPr lvl="1"/>
            <a:r>
              <a:rPr lang="en-US" dirty="0" smtClean="0"/>
              <a:t>corner cases</a:t>
            </a:r>
          </a:p>
          <a:p>
            <a:pPr lvl="1"/>
            <a:r>
              <a:rPr lang="en-US" dirty="0" smtClean="0"/>
              <a:t>complex algorithms</a:t>
            </a:r>
          </a:p>
          <a:p>
            <a:pPr lvl="1"/>
            <a:r>
              <a:rPr lang="en-US" dirty="0" smtClean="0"/>
              <a:t>non-obvious or unusual behavior</a:t>
            </a:r>
          </a:p>
          <a:p>
            <a:pPr lvl="1"/>
            <a:r>
              <a:rPr lang="en-US" dirty="0" smtClean="0"/>
              <a:t>incomplete TODO items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unit tests written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2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Look For in a Code Review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 handing</a:t>
            </a:r>
          </a:p>
          <a:p>
            <a:pPr lvl="1"/>
            <a:r>
              <a:rPr lang="en-US" dirty="0"/>
              <a:t>defensive programming </a:t>
            </a:r>
            <a:r>
              <a:rPr lang="en-US" dirty="0" smtClean="0"/>
              <a:t>throughout</a:t>
            </a:r>
          </a:p>
          <a:p>
            <a:pPr lvl="5"/>
            <a:endParaRPr lang="en-US" dirty="0"/>
          </a:p>
          <a:p>
            <a:r>
              <a:rPr lang="en-US" dirty="0" smtClean="0"/>
              <a:t>Thread safety</a:t>
            </a:r>
          </a:p>
          <a:p>
            <a:pPr lvl="1"/>
            <a:r>
              <a:rPr lang="en-US" dirty="0" smtClean="0"/>
              <a:t>handle multiple processes and threads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good CPU and memory utilization</a:t>
            </a:r>
          </a:p>
          <a:p>
            <a:pPr lvl="1"/>
            <a:r>
              <a:rPr lang="en-US" dirty="0" smtClean="0"/>
              <a:t>no unnecessary 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Code Review War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 smtClean="0"/>
              <a:t>What I found during an actual code review.</a:t>
            </a:r>
          </a:p>
          <a:p>
            <a:pPr lvl="1"/>
            <a:r>
              <a:rPr lang="en-US" dirty="0" smtClean="0"/>
              <a:t>When I was a Research Staff Member at </a:t>
            </a:r>
            <a:r>
              <a:rPr lang="en-US" dirty="0" smtClean="0"/>
              <a:t>a 100</a:t>
            </a:r>
            <a:r>
              <a:rPr lang="en-US" dirty="0" smtClean="0"/>
              <a:t>+ year old computer company </a:t>
            </a:r>
            <a:r>
              <a:rPr lang="en-US" dirty="0" smtClean="0"/>
              <a:t>whose name I won’t mention but commonly </a:t>
            </a:r>
            <a:r>
              <a:rPr lang="en-US" dirty="0" smtClean="0"/>
              <a:t>known by its three initials.</a:t>
            </a:r>
          </a:p>
          <a:p>
            <a:pPr lvl="5"/>
            <a:endParaRPr lang="en-US" dirty="0" smtClean="0"/>
          </a:p>
          <a:p>
            <a:r>
              <a:rPr lang="en-US" dirty="0" err="1" smtClean="0"/>
              <a:t>Cfront</a:t>
            </a:r>
            <a:r>
              <a:rPr lang="en-US" dirty="0" smtClean="0"/>
              <a:t>: The original C++ compiler in 1983 </a:t>
            </a:r>
            <a:br>
              <a:rPr lang="en-US" dirty="0" smtClean="0"/>
            </a:br>
            <a:r>
              <a:rPr lang="en-US" dirty="0" smtClean="0"/>
              <a:t>which translated C++ source code into C.</a:t>
            </a:r>
          </a:p>
          <a:p>
            <a:pPr lvl="1"/>
            <a:r>
              <a:rPr lang="en-US" dirty="0" smtClean="0"/>
              <a:t>Did not support exceptions.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“We’ve always done it this way.”</a:t>
            </a:r>
          </a:p>
          <a:p>
            <a:pPr lvl="1"/>
            <a:r>
              <a:rPr lang="en-US" dirty="0" smtClean="0"/>
              <a:t>“If we added exception handling now, </a:t>
            </a:r>
            <a:br>
              <a:rPr lang="en-US" dirty="0" smtClean="0"/>
            </a:br>
            <a:r>
              <a:rPr lang="en-US" dirty="0" smtClean="0"/>
              <a:t>the new code will be different from the old code.”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2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</a:t>
            </a:r>
            <a:r>
              <a:rPr lang="en-US" dirty="0" smtClean="0">
                <a:solidFill>
                  <a:srgbClr val="B23C00"/>
                </a:solidFill>
              </a:rPr>
              <a:t>code inspection</a:t>
            </a:r>
          </a:p>
          <a:p>
            <a:r>
              <a:rPr lang="en-US" dirty="0" smtClean="0"/>
              <a:t>Different levels: personal, walkthrough, formal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Personal review</a:t>
            </a:r>
          </a:p>
          <a:p>
            <a:pPr lvl="1"/>
            <a:r>
              <a:rPr lang="en-US" dirty="0" smtClean="0"/>
              <a:t>You carefully examine your own code </a:t>
            </a:r>
            <a:br>
              <a:rPr lang="en-US" dirty="0" smtClean="0"/>
            </a:br>
            <a:r>
              <a:rPr lang="en-US" dirty="0" smtClean="0"/>
              <a:t>to find and fix as many bugs as possible.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Code walkthrough</a:t>
            </a:r>
          </a:p>
          <a:p>
            <a:pPr lvl="1"/>
            <a:r>
              <a:rPr lang="en-US" dirty="0" smtClean="0"/>
              <a:t>An informal process where you walk through your code’s behavior in front of your project colleagues.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Formal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2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Week: (Semi) Formal Code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4937706"/>
          </a:xfrm>
        </p:spPr>
        <p:txBody>
          <a:bodyPr/>
          <a:lstStyle/>
          <a:p>
            <a:r>
              <a:rPr lang="en-US" dirty="0" smtClean="0"/>
              <a:t>Each project team will lead a code review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Preparation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Each team provides some </a:t>
            </a:r>
            <a:r>
              <a:rPr lang="en-US" dirty="0" smtClean="0">
                <a:solidFill>
                  <a:srgbClr val="B23C00"/>
                </a:solidFill>
              </a:rPr>
              <a:t>source code </a:t>
            </a:r>
            <a:r>
              <a:rPr lang="en-US" dirty="0" smtClean="0"/>
              <a:t>for an </a:t>
            </a:r>
            <a:r>
              <a:rPr lang="en-US" u="sng" dirty="0" smtClean="0"/>
              <a:t>important algorithm or use case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dirty="0" smtClean="0"/>
              <a:t>Other </a:t>
            </a:r>
            <a:r>
              <a:rPr lang="en-US" dirty="0"/>
              <a:t>than logging in or logging out.</a:t>
            </a:r>
          </a:p>
          <a:p>
            <a:pPr lvl="2"/>
            <a:r>
              <a:rPr lang="en-US" dirty="0" smtClean="0"/>
              <a:t>Should </a:t>
            </a:r>
            <a:r>
              <a:rPr lang="en-US" dirty="0" smtClean="0"/>
              <a:t>take reviewers </a:t>
            </a:r>
            <a:r>
              <a:rPr lang="en-US" dirty="0" smtClean="0"/>
              <a:t>at most 20 minutes to read the code</a:t>
            </a:r>
            <a:r>
              <a:rPr lang="en-US" dirty="0" smtClean="0"/>
              <a:t>.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Reading plan</a:t>
            </a:r>
          </a:p>
          <a:p>
            <a:pPr lvl="2"/>
            <a:r>
              <a:rPr lang="en-US" dirty="0" smtClean="0"/>
              <a:t>Checklist (what to look for)</a:t>
            </a:r>
          </a:p>
          <a:p>
            <a:pPr lvl="2"/>
            <a:r>
              <a:rPr lang="en-US" dirty="0" smtClean="0"/>
              <a:t>High-level description of the algorithm or use case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Week: Code Reviews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u="sng" dirty="0"/>
              <a:t>zip file </a:t>
            </a:r>
            <a:r>
              <a:rPr lang="en-US" dirty="0"/>
              <a:t>and submit into Canvas: </a:t>
            </a:r>
            <a:br>
              <a:rPr lang="en-US" dirty="0"/>
            </a:br>
            <a:r>
              <a:rPr lang="en-US" b="1" dirty="0"/>
              <a:t>Code review material </a:t>
            </a:r>
            <a:r>
              <a:rPr lang="en-US" dirty="0"/>
              <a:t>by </a:t>
            </a:r>
            <a:r>
              <a:rPr lang="en-US" dirty="0">
                <a:solidFill>
                  <a:srgbClr val="A12A03"/>
                </a:solidFill>
              </a:rPr>
              <a:t>Sunday night, Apr. </a:t>
            </a:r>
            <a:r>
              <a:rPr lang="en-US" dirty="0" smtClean="0">
                <a:solidFill>
                  <a:srgbClr val="A12A03"/>
                </a:solidFill>
              </a:rPr>
              <a:t>23</a:t>
            </a:r>
          </a:p>
          <a:p>
            <a:pPr lvl="4"/>
            <a:endParaRPr lang="en-US" dirty="0">
              <a:solidFill>
                <a:srgbClr val="A12A03"/>
              </a:solidFill>
            </a:endParaRPr>
          </a:p>
          <a:p>
            <a:r>
              <a:rPr lang="en-US" dirty="0" smtClean="0"/>
              <a:t>Inspection </a:t>
            </a:r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12 </a:t>
            </a:r>
            <a:r>
              <a:rPr lang="en-US" dirty="0" smtClean="0"/>
              <a:t>minutes </a:t>
            </a:r>
            <a:r>
              <a:rPr lang="en-US" dirty="0" smtClean="0"/>
              <a:t>per team</a:t>
            </a:r>
          </a:p>
          <a:p>
            <a:pPr lvl="1"/>
            <a:r>
              <a:rPr lang="en-US" dirty="0" smtClean="0"/>
              <a:t>Briefly go the code being reviewed.</a:t>
            </a:r>
          </a:p>
          <a:p>
            <a:pPr lvl="1"/>
            <a:r>
              <a:rPr lang="en-US" dirty="0" smtClean="0"/>
              <a:t>Ask the reviewers questions.</a:t>
            </a:r>
          </a:p>
          <a:p>
            <a:pPr lvl="1"/>
            <a:r>
              <a:rPr lang="en-US" dirty="0" smtClean="0"/>
              <a:t>Solicit suggestions for improvement.</a:t>
            </a: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Tuesday </a:t>
            </a:r>
            <a:r>
              <a:rPr lang="en-US" dirty="0" smtClean="0"/>
              <a:t>Apr. 25 </a:t>
            </a:r>
            <a:r>
              <a:rPr lang="en-US" dirty="0" smtClean="0"/>
              <a:t>and </a:t>
            </a:r>
            <a:r>
              <a:rPr lang="en-US" dirty="0" smtClean="0"/>
              <a:t>Thursday </a:t>
            </a:r>
            <a:r>
              <a:rPr lang="en-US" dirty="0" smtClean="0"/>
              <a:t>Apr. 27</a:t>
            </a:r>
            <a:endParaRPr lang="en-US" dirty="0" smtClean="0"/>
          </a:p>
          <a:p>
            <a:pPr lvl="4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4464"/>
            <a:ext cx="8412433" cy="5013936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Quantitative measurements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of </a:t>
            </a:r>
            <a:r>
              <a:rPr lang="en-US" dirty="0" smtClean="0"/>
              <a:t>a software project.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Attribute</a:t>
            </a:r>
            <a:endParaRPr lang="en-US" dirty="0"/>
          </a:p>
          <a:p>
            <a:pPr lvl="1"/>
            <a:r>
              <a:rPr lang="en-US" dirty="0" smtClean="0"/>
              <a:t>something you can measure</a:t>
            </a:r>
          </a:p>
          <a:p>
            <a:pPr lvl="1"/>
            <a:r>
              <a:rPr lang="en-US" dirty="0" smtClean="0"/>
              <a:t>number of lines of code</a:t>
            </a:r>
          </a:p>
          <a:p>
            <a:pPr lvl="1"/>
            <a:r>
              <a:rPr lang="en-US" dirty="0" smtClean="0"/>
              <a:t>number of bugs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Metric</a:t>
            </a:r>
          </a:p>
          <a:p>
            <a:pPr lvl="1"/>
            <a:r>
              <a:rPr lang="en-US" dirty="0" smtClean="0"/>
              <a:t>can be the same as an attribute</a:t>
            </a:r>
          </a:p>
          <a:p>
            <a:pPr lvl="1"/>
            <a:r>
              <a:rPr lang="en-US" dirty="0" smtClean="0"/>
              <a:t>can also be a calculated value</a:t>
            </a:r>
          </a:p>
          <a:p>
            <a:pPr lvl="1"/>
            <a:r>
              <a:rPr lang="en-US" dirty="0" smtClean="0"/>
              <a:t>number of bugs per thousand lines of code (KLOC)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1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Good Attributes and Metrics?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The easier an attribute to understand, the better.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Measurable</a:t>
            </a:r>
          </a:p>
          <a:p>
            <a:pPr lvl="1"/>
            <a:r>
              <a:rPr lang="en-US" dirty="0" smtClean="0"/>
              <a:t>It’s not useful if you can’t measure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Relevant</a:t>
            </a:r>
          </a:p>
          <a:p>
            <a:pPr lvl="1"/>
            <a:r>
              <a:rPr lang="en-US" dirty="0" smtClean="0"/>
              <a:t>If it’s not a useful indicator, don’t bother measuring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5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 smtClean="0"/>
              <a:t>What are Good Attributes and Metrics?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Objectivity</a:t>
            </a:r>
          </a:p>
          <a:p>
            <a:pPr lvl="1"/>
            <a:r>
              <a:rPr lang="en-US" dirty="0" smtClean="0"/>
              <a:t>Easier to get meaning results from objective data.</a:t>
            </a:r>
          </a:p>
          <a:p>
            <a:pPr lvl="1"/>
            <a:r>
              <a:rPr lang="en-US" dirty="0" smtClean="0"/>
              <a:t>Objective: The number of bugs.</a:t>
            </a:r>
          </a:p>
          <a:p>
            <a:pPr lvl="1"/>
            <a:r>
              <a:rPr lang="en-US" dirty="0" smtClean="0"/>
              <a:t>Subjective: Ease of use of the GUI.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Easily obtainable</a:t>
            </a:r>
          </a:p>
          <a:p>
            <a:pPr lvl="1"/>
            <a:r>
              <a:rPr lang="en-US" dirty="0" smtClean="0"/>
              <a:t>Gathering attribute data should not be a huge burden.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2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Minimize a schedule.</a:t>
            </a:r>
          </a:p>
          <a:p>
            <a:r>
              <a:rPr lang="en-US" dirty="0" smtClean="0"/>
              <a:t>Stay on schedule.</a:t>
            </a:r>
          </a:p>
          <a:p>
            <a:r>
              <a:rPr lang="en-US" dirty="0" smtClean="0"/>
              <a:t>Reduce the number of bugs.</a:t>
            </a:r>
          </a:p>
          <a:p>
            <a:r>
              <a:rPr lang="en-US" dirty="0" smtClean="0"/>
              <a:t>Predict the number of bugs that will arise.</a:t>
            </a:r>
          </a:p>
          <a:p>
            <a:r>
              <a:rPr lang="en-US" dirty="0" smtClean="0"/>
              <a:t>Make bug fixing easier.</a:t>
            </a:r>
          </a:p>
          <a:p>
            <a:r>
              <a:rPr lang="en-US" dirty="0" smtClean="0"/>
              <a:t>Assess ongoing quality.</a:t>
            </a:r>
          </a:p>
          <a:p>
            <a:r>
              <a:rPr lang="en-US" dirty="0" smtClean="0"/>
              <a:t>Improve finished results.</a:t>
            </a:r>
          </a:p>
          <a:p>
            <a:r>
              <a:rPr lang="en-US" dirty="0" smtClean="0"/>
              <a:t>Improve maintenance.</a:t>
            </a:r>
          </a:p>
          <a:p>
            <a:r>
              <a:rPr lang="en-US" dirty="0" smtClean="0"/>
              <a:t>Detect risks such as schedule slips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adjust </a:t>
            </a:r>
            <a:r>
              <a:rPr lang="en-US" dirty="0" smtClean="0"/>
              <a:t>staffing and work effort to address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</a:t>
            </a:r>
            <a:r>
              <a:rPr lang="en-US" dirty="0" smtClean="0"/>
              <a:t>Metrics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6" cy="4835525"/>
          </a:xfrm>
        </p:spPr>
        <p:txBody>
          <a:bodyPr/>
          <a:lstStyle/>
          <a:p>
            <a:r>
              <a:rPr lang="en-US" dirty="0" smtClean="0"/>
              <a:t>Provide </a:t>
            </a:r>
            <a:r>
              <a:rPr lang="en-US" dirty="0" smtClean="0">
                <a:solidFill>
                  <a:srgbClr val="B23C00"/>
                </a:solidFill>
              </a:rPr>
              <a:t>regular feedback to </a:t>
            </a:r>
            <a:r>
              <a:rPr lang="en-US" dirty="0" smtClean="0"/>
              <a:t>the project team.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Signposts</a:t>
            </a:r>
            <a:r>
              <a:rPr lang="en-US" dirty="0" smtClean="0"/>
              <a:t> that point in the right direction.</a:t>
            </a:r>
          </a:p>
          <a:p>
            <a:pPr lvl="1"/>
            <a:r>
              <a:rPr lang="en-US" dirty="0" smtClean="0"/>
              <a:t>Not always harbingers of doom.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Not to appraise individuals </a:t>
            </a:r>
            <a:br>
              <a:rPr lang="en-US" dirty="0" smtClean="0"/>
            </a:br>
            <a:r>
              <a:rPr lang="en-US" dirty="0" smtClean="0"/>
              <a:t>or the team as a whole.</a:t>
            </a:r>
          </a:p>
          <a:p>
            <a:pPr lvl="1"/>
            <a:r>
              <a:rPr lang="en-US" dirty="0" smtClean="0"/>
              <a:t>Do not use to chastise, or you will no longer get accurate metric data.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Do not obsess over a particular metric.</a:t>
            </a:r>
          </a:p>
          <a:p>
            <a:pPr lvl="1"/>
            <a:r>
              <a:rPr lang="en-US" dirty="0" smtClean="0"/>
              <a:t>Don’t create a problem where none exists.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6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59647"/>
          </a:xfrm>
        </p:spPr>
        <p:txBody>
          <a:bodyPr/>
          <a:lstStyle/>
          <a:p>
            <a:r>
              <a:rPr lang="en-US" dirty="0" smtClean="0"/>
              <a:t>Measure the </a:t>
            </a:r>
            <a:r>
              <a:rPr lang="en-US" dirty="0" smtClean="0">
                <a:solidFill>
                  <a:srgbClr val="B23C00"/>
                </a:solidFill>
              </a:rPr>
              <a:t>development process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Collect over a long period of time </a:t>
            </a:r>
            <a:br>
              <a:rPr lang="en-US" dirty="0" smtClean="0"/>
            </a:br>
            <a:r>
              <a:rPr lang="en-US" dirty="0" smtClean="0"/>
              <a:t>over many projects.</a:t>
            </a:r>
          </a:p>
          <a:p>
            <a:r>
              <a:rPr lang="en-US" dirty="0" smtClean="0"/>
              <a:t>Use to improve your development process.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Spend 1.5 to 2 hours</a:t>
            </a:r>
            <a:br>
              <a:rPr lang="en-US" dirty="0" smtClean="0"/>
            </a:br>
            <a:r>
              <a:rPr lang="en-US" dirty="0" smtClean="0"/>
              <a:t>per </a:t>
            </a:r>
            <a:r>
              <a:rPr lang="en-US" dirty="0" smtClean="0"/>
              <a:t>KLOC for code</a:t>
            </a:r>
            <a:br>
              <a:rPr lang="en-US" dirty="0" smtClean="0"/>
            </a:br>
            <a:r>
              <a:rPr lang="en-US" dirty="0" smtClean="0"/>
              <a:t>reviews </a:t>
            </a:r>
            <a:r>
              <a:rPr lang="en-US" dirty="0" smtClean="0"/>
              <a:t>in future</a:t>
            </a:r>
            <a:br>
              <a:rPr lang="en-US" dirty="0" smtClean="0"/>
            </a:br>
            <a:r>
              <a:rPr lang="en-US" dirty="0" smtClean="0"/>
              <a:t>projects.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KLOC: </a:t>
            </a:r>
            <a:r>
              <a:rPr lang="en-US" dirty="0" smtClean="0"/>
              <a:t>thousand</a:t>
            </a:r>
            <a:br>
              <a:rPr lang="en-US" dirty="0" smtClean="0"/>
            </a:br>
            <a:r>
              <a:rPr lang="en-US" dirty="0" smtClean="0"/>
              <a:t>lines of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337561"/>
            <a:ext cx="4114755" cy="26848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1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a </a:t>
            </a:r>
            <a:r>
              <a:rPr lang="en-US" dirty="0" smtClean="0">
                <a:solidFill>
                  <a:srgbClr val="B23C00"/>
                </a:solidFill>
              </a:rPr>
              <a:t>specific project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to set project goals.</a:t>
            </a:r>
          </a:p>
          <a:p>
            <a:pPr lvl="1"/>
            <a:r>
              <a:rPr lang="en-US" dirty="0" smtClean="0"/>
              <a:t>Example: Write ten use cases per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5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Project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and effort</a:t>
            </a:r>
          </a:p>
          <a:p>
            <a:pPr lvl="1"/>
            <a:r>
              <a:rPr lang="en-US" dirty="0" smtClean="0"/>
              <a:t>$$$</a:t>
            </a:r>
          </a:p>
          <a:p>
            <a:pPr lvl="1"/>
            <a:r>
              <a:rPr lang="en-US" dirty="0" smtClean="0"/>
              <a:t>person-hours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Defect rates</a:t>
            </a:r>
          </a:p>
          <a:p>
            <a:pPr lvl="1"/>
            <a:r>
              <a:rPr lang="en-US" dirty="0" smtClean="0"/>
              <a:t>number of bugs discovered over time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Lines of code</a:t>
            </a:r>
          </a:p>
          <a:p>
            <a:pPr lvl="1"/>
            <a:r>
              <a:rPr lang="en-US" dirty="0" smtClean="0"/>
              <a:t>average LOC per day, or per developer per day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Pages of documentation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4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phases:</a:t>
            </a:r>
          </a:p>
          <a:p>
            <a:pPr lvl="4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Preparation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Inspection meeting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Repair and report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Preparation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Introductory meeting </a:t>
            </a:r>
            <a:r>
              <a:rPr lang="en-US" dirty="0" smtClean="0"/>
              <a:t>to ensure everyone understands what is being reviewed.</a:t>
            </a:r>
          </a:p>
          <a:p>
            <a:pPr lvl="1"/>
            <a:r>
              <a:rPr lang="en-US" dirty="0" smtClean="0"/>
              <a:t>Decide participants’ roles.</a:t>
            </a:r>
          </a:p>
          <a:p>
            <a:pPr lvl="1"/>
            <a:r>
              <a:rPr lang="en-US" dirty="0" smtClean="0"/>
              <a:t>Reviewers study the material being inspected.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1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Subjective Project Metrics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Sufficiency</a:t>
            </a:r>
          </a:p>
          <a:p>
            <a:pPr lvl="1"/>
            <a:r>
              <a:rPr lang="en-US" dirty="0" smtClean="0"/>
              <a:t>Satisfies all requirements.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Recovers from all anomalous events.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Flexibility</a:t>
            </a:r>
          </a:p>
          <a:p>
            <a:pPr lvl="1"/>
            <a:r>
              <a:rPr lang="en-US" dirty="0" smtClean="0"/>
              <a:t>Easily adaptable to changes.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Reusability</a:t>
            </a:r>
          </a:p>
          <a:p>
            <a:pPr lvl="1"/>
            <a:r>
              <a:rPr lang="en-US" dirty="0" smtClean="0"/>
              <a:t>Can be reused in related applications.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8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Meets speed and resource requirements.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Achieves the required mean time between failures.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Is the basis for a version with greater scope.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Resists security breaches.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Subjective </a:t>
            </a:r>
            <a:r>
              <a:rPr lang="en-US" dirty="0" smtClean="0"/>
              <a:t>Project </a:t>
            </a:r>
            <a:r>
              <a:rPr lang="en-US" dirty="0"/>
              <a:t>Metrics</a:t>
            </a:r>
            <a:r>
              <a:rPr lang="en-US" i="1" dirty="0"/>
              <a:t>,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0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In which project were the developers </a:t>
            </a:r>
            <a:br>
              <a:rPr lang="en-US" dirty="0" smtClean="0"/>
            </a:br>
            <a:r>
              <a:rPr lang="en-US" dirty="0" smtClean="0"/>
              <a:t>more productive?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" name="Picture 4" descr="Screen Shot 2016-04-18 at 6.07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76" y="2331732"/>
            <a:ext cx="8423818" cy="30174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0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Size</a:t>
            </a:r>
            <a:r>
              <a:rPr lang="en-US" dirty="0" smtClean="0"/>
              <a:t>-Oriented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Divide each attribute value by the project size.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Project Fracas was more productive </a:t>
            </a:r>
            <a:br>
              <a:rPr lang="en-US" dirty="0" smtClean="0"/>
            </a:br>
            <a:r>
              <a:rPr lang="en-US" dirty="0" smtClean="0"/>
              <a:t>in terms of lines of code.</a:t>
            </a:r>
          </a:p>
          <a:p>
            <a:r>
              <a:rPr lang="en-US" dirty="0" smtClean="0"/>
              <a:t>Project Ruction had less buggy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7" name="Picture 6" descr="Screen Shot 2016-04-18 at 6.10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67" y="2030340"/>
            <a:ext cx="8595316" cy="15815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66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120584"/>
          </a:xfrm>
        </p:spPr>
        <p:txBody>
          <a:bodyPr/>
          <a:lstStyle/>
          <a:p>
            <a:r>
              <a:rPr lang="en-US" dirty="0" smtClean="0"/>
              <a:t>Calculate an </a:t>
            </a:r>
            <a:r>
              <a:rPr lang="en-US" dirty="0" smtClean="0">
                <a:solidFill>
                  <a:srgbClr val="B23C00"/>
                </a:solidFill>
              </a:rPr>
              <a:t>FP number </a:t>
            </a:r>
            <a:r>
              <a:rPr lang="en-US" dirty="0" smtClean="0"/>
              <a:t>to measure </a:t>
            </a:r>
            <a:br>
              <a:rPr lang="en-US" dirty="0" smtClean="0"/>
            </a:br>
            <a:r>
              <a:rPr lang="en-US" dirty="0" smtClean="0"/>
              <a:t>the application’s complexity.</a:t>
            </a:r>
          </a:p>
          <a:p>
            <a:pPr lvl="1"/>
            <a:r>
              <a:rPr lang="en-US" dirty="0" smtClean="0"/>
              <a:t>Measure a project from the user’s point of view.</a:t>
            </a:r>
          </a:p>
          <a:p>
            <a:pPr lvl="1"/>
            <a:r>
              <a:rPr lang="en-US" dirty="0" smtClean="0"/>
              <a:t>Count what an application does, not how it does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Function points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inputs: </a:t>
            </a:r>
            <a:r>
              <a:rPr lang="en-US" dirty="0" smtClean="0"/>
              <a:t>how many times internal data is updated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output: </a:t>
            </a:r>
            <a:r>
              <a:rPr lang="en-US" dirty="0" smtClean="0"/>
              <a:t>how many times output occurs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inquiries: </a:t>
            </a:r>
            <a:r>
              <a:rPr lang="en-US" dirty="0" smtClean="0"/>
              <a:t>how many query/response actions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internal files: </a:t>
            </a:r>
            <a:r>
              <a:rPr lang="en-US" dirty="0" smtClean="0"/>
              <a:t>number of logical files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external files: </a:t>
            </a:r>
            <a:r>
              <a:rPr lang="en-US" dirty="0" smtClean="0"/>
              <a:t>number of files used that are managed by external programs (such as databases)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6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6-04-18 at 6.30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74" y="2702071"/>
            <a:ext cx="5943535" cy="3378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Point Normalization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Multiply each FP metric by a </a:t>
            </a:r>
            <a:r>
              <a:rPr lang="en-US" dirty="0" smtClean="0">
                <a:solidFill>
                  <a:srgbClr val="B23C00"/>
                </a:solidFill>
              </a:rPr>
              <a:t>complexity factor </a:t>
            </a:r>
            <a:r>
              <a:rPr lang="en-US" dirty="0" smtClean="0"/>
              <a:t>and sum up the products to get a total (raw) FP.</a:t>
            </a:r>
          </a:p>
          <a:p>
            <a:pPr lvl="1"/>
            <a:r>
              <a:rPr lang="en-US" dirty="0" smtClean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17902" y="6172170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8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1"/>
            <a:ext cx="8503826" cy="1036332"/>
          </a:xfrm>
        </p:spPr>
        <p:txBody>
          <a:bodyPr/>
          <a:lstStyle/>
          <a:p>
            <a:r>
              <a:rPr lang="en-US" dirty="0" smtClean="0"/>
              <a:t>Calculate the </a:t>
            </a:r>
            <a:r>
              <a:rPr lang="en-US" dirty="0" smtClean="0">
                <a:solidFill>
                  <a:srgbClr val="B23C00"/>
                </a:solidFill>
              </a:rPr>
              <a:t>complexity </a:t>
            </a:r>
            <a:r>
              <a:rPr lang="en-US" dirty="0">
                <a:solidFill>
                  <a:srgbClr val="B23C00"/>
                </a:solidFill>
              </a:rPr>
              <a:t>adjustment value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CAV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6" name="Picture 5" descr="Screen Shot 2016-04-18 at 6.32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039" y="1874537"/>
            <a:ext cx="5032643" cy="481232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008235"/>
              </p:ext>
            </p:extLst>
          </p:nvPr>
        </p:nvGraphicFramePr>
        <p:xfrm>
          <a:off x="767713" y="2484108"/>
          <a:ext cx="1884068" cy="2133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148080"/>
                <a:gridCol w="735988"/>
              </a:tblGrid>
              <a:tr h="24819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Importance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Rating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Irrelevant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Minor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Moderate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Average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Significant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2481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Essential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806" y="5623536"/>
            <a:ext cx="2165376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>
                    <a:lumMod val="65000"/>
                  </a:schemeClr>
                </a:solidFill>
              </a:rPr>
              <a:t>Beginning Software Engineering</a:t>
            </a:r>
          </a:p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by Rod Stephens</a:t>
            </a:r>
          </a:p>
          <a:p>
            <a:r>
              <a:rPr lang="en-US" sz="1000" dirty="0" err="1" smtClean="0">
                <a:solidFill>
                  <a:schemeClr val="bg1">
                    <a:lumMod val="65000"/>
                  </a:schemeClr>
                </a:solidFill>
              </a:rPr>
              <a:t>Wrox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, 2015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2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 Normalization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the final FP: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Example: FP = </a:t>
            </a:r>
            <a:r>
              <a:rPr lang="en-US" dirty="0" smtClean="0">
                <a:solidFill>
                  <a:srgbClr val="A12A03"/>
                </a:solidFill>
              </a:rPr>
              <a:t>267</a:t>
            </a:r>
            <a:r>
              <a:rPr lang="en-US" dirty="0" smtClean="0"/>
              <a:t> x (</a:t>
            </a:r>
            <a:r>
              <a:rPr lang="en-US" dirty="0" smtClean="0">
                <a:solidFill>
                  <a:srgbClr val="0033CC"/>
                </a:solidFill>
              </a:rPr>
              <a:t>0.65 + 0.01 </a:t>
            </a:r>
            <a:r>
              <a:rPr lang="en-US" dirty="0" smtClean="0"/>
              <a:t>x </a:t>
            </a:r>
            <a:r>
              <a:rPr lang="en-US" dirty="0" smtClean="0">
                <a:solidFill>
                  <a:srgbClr val="A12A03"/>
                </a:solidFill>
              </a:rPr>
              <a:t>42</a:t>
            </a:r>
            <a:r>
              <a:rPr lang="en-US" dirty="0" smtClean="0"/>
              <a:t>) = 285.69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See </a:t>
            </a:r>
            <a:r>
              <a:rPr lang="en-US" sz="2000" dirty="0">
                <a:hlinkClick r:id="rId2"/>
              </a:rPr>
              <a:t>https://cs.uwaterloo.ca/~</a:t>
            </a:r>
            <a:r>
              <a:rPr lang="en-US" sz="2000" dirty="0" smtClean="0">
                <a:hlinkClick r:id="rId2"/>
              </a:rPr>
              <a:t>apidduck/CS846/Seminars/abbas.pdf</a:t>
            </a:r>
            <a:r>
              <a:rPr lang="en-US" sz="200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5880" y="1965976"/>
            <a:ext cx="516785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FP = (raw FP) x (0.65 + </a:t>
            </a:r>
            <a:r>
              <a:rPr lang="en-US" sz="2400" smtClean="0"/>
              <a:t>0.01 x </a:t>
            </a:r>
            <a:r>
              <a:rPr lang="en-US" sz="2400" dirty="0" smtClean="0"/>
              <a:t>CAV)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97683" y="3108329"/>
            <a:ext cx="194476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33CC"/>
                </a:solidFill>
              </a:rPr>
              <a:t>constants </a:t>
            </a:r>
            <a:r>
              <a:rPr lang="en-US" sz="1400" smtClean="0">
                <a:solidFill>
                  <a:srgbClr val="0033CC"/>
                </a:solidFill>
              </a:rPr>
              <a:t>determined </a:t>
            </a:r>
          </a:p>
          <a:p>
            <a:pPr algn="ctr"/>
            <a:r>
              <a:rPr lang="en-US" sz="1400" dirty="0" smtClean="0">
                <a:solidFill>
                  <a:srgbClr val="0033CC"/>
                </a:solidFill>
              </a:rPr>
              <a:t>empirically</a:t>
            </a:r>
            <a:endParaRPr lang="en-US" sz="1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5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Code </a:t>
            </a:r>
            <a:r>
              <a:rPr lang="en-US" dirty="0" smtClean="0"/>
              <a:t>Review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Inspection meeting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Reviewers discuss inspection findings </a:t>
            </a:r>
            <a:br>
              <a:rPr lang="en-US" dirty="0"/>
            </a:br>
            <a:r>
              <a:rPr lang="en-US" dirty="0"/>
              <a:t>with the developers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 resolution responsibilities.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Rework</a:t>
            </a:r>
            <a:endParaRPr lang="en-US" dirty="0" smtClean="0"/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Developers fix bugs.</a:t>
            </a:r>
          </a:p>
          <a:p>
            <a:pPr lvl="1"/>
            <a:r>
              <a:rPr lang="en-US" dirty="0" smtClean="0"/>
              <a:t>Write and submit an inspection report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Schedule a verification meeting.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Code Review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Verification meeting</a:t>
            </a:r>
          </a:p>
          <a:p>
            <a:pPr lvl="1"/>
            <a:r>
              <a:rPr lang="en-US" dirty="0" smtClean="0"/>
              <a:t>Reviewers verify bug fixes.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Code Review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1853" y="6248400"/>
            <a:ext cx="1905000" cy="457200"/>
          </a:xfrm>
        </p:spPr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9063" y="1234464"/>
            <a:ext cx="4172937" cy="923330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Planning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Verify materials meet review criteria.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Schedule introductory meeting.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6457" y="2410457"/>
            <a:ext cx="3538148" cy="1200329"/>
          </a:xfrm>
          <a:prstGeom prst="rect">
            <a:avLst/>
          </a:prstGeom>
          <a:solidFill>
            <a:srgbClr val="FFFFC2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Introductory meeting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Developer presents materials.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Decide participants’ roles.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Schedule inspection meeting.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24848" y="3813809"/>
            <a:ext cx="3121367" cy="1200329"/>
          </a:xfrm>
          <a:prstGeom prst="rect">
            <a:avLst/>
          </a:prstGeom>
          <a:solidFill>
            <a:srgbClr val="FFFFC2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Inspection meeting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Group reviews materials.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Log bugs.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Recorder collects metrics.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2485531" y="2157794"/>
            <a:ext cx="1" cy="2526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85531" y="3610786"/>
            <a:ext cx="1" cy="2030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1" name="Group 50"/>
          <p:cNvGrpSpPr/>
          <p:nvPr/>
        </p:nvGrpSpPr>
        <p:grpSpPr>
          <a:xfrm>
            <a:off x="1936897" y="5014138"/>
            <a:ext cx="1097268" cy="965624"/>
            <a:chOff x="1936897" y="5014138"/>
            <a:chExt cx="1097268" cy="965624"/>
          </a:xfrm>
        </p:grpSpPr>
        <p:grpSp>
          <p:nvGrpSpPr>
            <p:cNvPr id="20" name="Group 19"/>
            <p:cNvGrpSpPr/>
            <p:nvPr/>
          </p:nvGrpSpPr>
          <p:grpSpPr>
            <a:xfrm>
              <a:off x="1936897" y="5248250"/>
              <a:ext cx="1097268" cy="731512"/>
              <a:chOff x="2096242" y="5440658"/>
              <a:chExt cx="1097268" cy="731512"/>
            </a:xfrm>
          </p:grpSpPr>
          <p:sp>
            <p:nvSpPr>
              <p:cNvPr id="11" name="Diamond 10"/>
              <p:cNvSpPr/>
              <p:nvPr/>
            </p:nvSpPr>
            <p:spPr bwMode="auto">
              <a:xfrm>
                <a:off x="2096242" y="5440658"/>
                <a:ext cx="1097268" cy="731512"/>
              </a:xfrm>
              <a:prstGeom prst="diamond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07960" y="5532097"/>
                <a:ext cx="673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Any</a:t>
                </a:r>
              </a:p>
              <a:p>
                <a:pPr algn="ctr"/>
                <a:r>
                  <a:rPr lang="en-US" sz="1400" dirty="0" smtClean="0"/>
                  <a:t>bugs?</a:t>
                </a:r>
                <a:endParaRPr lang="en-US" sz="1400" dirty="0"/>
              </a:p>
            </p:txBody>
          </p:sp>
        </p:grpSp>
        <p:cxnSp>
          <p:nvCxnSpPr>
            <p:cNvPr id="19" name="Straight Arrow Connector 18"/>
            <p:cNvCxnSpPr>
              <a:stCxn id="7" idx="2"/>
              <a:endCxn id="11" idx="0"/>
            </p:cNvCxnSpPr>
            <p:nvPr/>
          </p:nvCxnSpPr>
          <p:spPr bwMode="auto">
            <a:xfrm flipH="1">
              <a:off x="2485531" y="5014138"/>
              <a:ext cx="1" cy="23411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3" name="Group 52"/>
          <p:cNvGrpSpPr/>
          <p:nvPr/>
        </p:nvGrpSpPr>
        <p:grpSpPr>
          <a:xfrm>
            <a:off x="3017537" y="1783098"/>
            <a:ext cx="5862898" cy="3840438"/>
            <a:chOff x="3017537" y="1783098"/>
            <a:chExt cx="5862898" cy="3840438"/>
          </a:xfrm>
        </p:grpSpPr>
        <p:sp>
          <p:nvSpPr>
            <p:cNvPr id="8" name="TextBox 7"/>
            <p:cNvSpPr txBox="1"/>
            <p:nvPr/>
          </p:nvSpPr>
          <p:spPr>
            <a:xfrm>
              <a:off x="4846317" y="1783098"/>
              <a:ext cx="4034118" cy="1200329"/>
            </a:xfrm>
            <a:prstGeom prst="rect">
              <a:avLst/>
            </a:prstGeom>
            <a:solidFill>
              <a:srgbClr val="FFFFC2"/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Rework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Developer fixes bugs.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Write and submit inspection report.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Schedule verification meeting.</a:t>
              </a:r>
              <a:endParaRPr lang="en-US" dirty="0"/>
            </a:p>
          </p:txBody>
        </p:sp>
        <p:cxnSp>
          <p:nvCxnSpPr>
            <p:cNvPr id="25" name="Elbow Connector 24"/>
            <p:cNvCxnSpPr>
              <a:stCxn id="11" idx="3"/>
              <a:endCxn id="8" idx="1"/>
            </p:cNvCxnSpPr>
            <p:nvPr/>
          </p:nvCxnSpPr>
          <p:spPr bwMode="auto">
            <a:xfrm flipV="1">
              <a:off x="3034165" y="2383263"/>
              <a:ext cx="1812152" cy="3230743"/>
            </a:xfrm>
            <a:prstGeom prst="bentConnector3">
              <a:avLst>
                <a:gd name="adj1" fmla="val 84448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TextBox 46"/>
            <p:cNvSpPr txBox="1"/>
            <p:nvPr/>
          </p:nvSpPr>
          <p:spPr>
            <a:xfrm>
              <a:off x="3017537" y="5315759"/>
              <a:ext cx="4775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Yes</a:t>
              </a:r>
              <a:endParaRPr lang="en-US" sz="14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572000" y="2980745"/>
            <a:ext cx="2960987" cy="996889"/>
            <a:chOff x="4572000" y="2980745"/>
            <a:chExt cx="2960987" cy="996889"/>
          </a:xfrm>
        </p:grpSpPr>
        <p:grpSp>
          <p:nvGrpSpPr>
            <p:cNvPr id="31" name="Group 30"/>
            <p:cNvGrpSpPr/>
            <p:nvPr/>
          </p:nvGrpSpPr>
          <p:grpSpPr>
            <a:xfrm>
              <a:off x="6435719" y="3246122"/>
              <a:ext cx="1097268" cy="731512"/>
              <a:chOff x="2096242" y="5440658"/>
              <a:chExt cx="1097268" cy="731512"/>
            </a:xfrm>
          </p:grpSpPr>
          <p:sp>
            <p:nvSpPr>
              <p:cNvPr id="32" name="Diamond 31"/>
              <p:cNvSpPr/>
              <p:nvPr/>
            </p:nvSpPr>
            <p:spPr bwMode="auto">
              <a:xfrm>
                <a:off x="2096242" y="5440658"/>
                <a:ext cx="1097268" cy="731512"/>
              </a:xfrm>
              <a:prstGeom prst="diamond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307960" y="5532097"/>
                <a:ext cx="673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 smtClean="0"/>
                  <a:t>More</a:t>
                </a:r>
              </a:p>
              <a:p>
                <a:pPr algn="ctr"/>
                <a:r>
                  <a:rPr lang="en-US" sz="1400" dirty="0" smtClean="0"/>
                  <a:t>bugs?</a:t>
                </a:r>
                <a:endParaRPr lang="en-US" sz="1400" dirty="0"/>
              </a:p>
            </p:txBody>
          </p:sp>
        </p:grpSp>
        <p:cxnSp>
          <p:nvCxnSpPr>
            <p:cNvPr id="37" name="Straight Arrow Connector 36"/>
            <p:cNvCxnSpPr/>
            <p:nvPr/>
          </p:nvCxnSpPr>
          <p:spPr bwMode="auto">
            <a:xfrm>
              <a:off x="6984353" y="2980745"/>
              <a:ext cx="0" cy="26537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Arrow Connector 41"/>
            <p:cNvCxnSpPr>
              <a:stCxn id="32" idx="1"/>
            </p:cNvCxnSpPr>
            <p:nvPr/>
          </p:nvCxnSpPr>
          <p:spPr bwMode="auto">
            <a:xfrm flipH="1">
              <a:off x="4572000" y="3611878"/>
              <a:ext cx="186371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8" name="TextBox 47"/>
            <p:cNvSpPr txBox="1"/>
            <p:nvPr/>
          </p:nvSpPr>
          <p:spPr>
            <a:xfrm>
              <a:off x="6014667" y="3337561"/>
              <a:ext cx="4775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Yes</a:t>
              </a:r>
              <a:endParaRPr lang="en-US" sz="1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103147" y="5897853"/>
            <a:ext cx="5300514" cy="457195"/>
            <a:chOff x="2103147" y="5897853"/>
            <a:chExt cx="5300514" cy="457195"/>
          </a:xfrm>
        </p:grpSpPr>
        <p:sp>
          <p:nvSpPr>
            <p:cNvPr id="10" name="TextBox 9"/>
            <p:cNvSpPr txBox="1"/>
            <p:nvPr/>
          </p:nvSpPr>
          <p:spPr>
            <a:xfrm>
              <a:off x="6565045" y="5985716"/>
              <a:ext cx="838616" cy="369332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</a:rPr>
                <a:t>Done!</a:t>
              </a:r>
            </a:p>
          </p:txBody>
        </p:sp>
        <p:cxnSp>
          <p:nvCxnSpPr>
            <p:cNvPr id="29" name="Elbow Connector 28"/>
            <p:cNvCxnSpPr>
              <a:stCxn id="11" idx="2"/>
              <a:endCxn id="10" idx="1"/>
            </p:cNvCxnSpPr>
            <p:nvPr/>
          </p:nvCxnSpPr>
          <p:spPr bwMode="auto">
            <a:xfrm rot="16200000" flipH="1">
              <a:off x="4429978" y="4035315"/>
              <a:ext cx="190620" cy="4079514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9" name="TextBox 48"/>
            <p:cNvSpPr txBox="1"/>
            <p:nvPr/>
          </p:nvSpPr>
          <p:spPr>
            <a:xfrm>
              <a:off x="2103147" y="5897853"/>
              <a:ext cx="4141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No</a:t>
              </a:r>
              <a:endParaRPr lang="en-US" sz="14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372374" y="3944174"/>
            <a:ext cx="3223959" cy="2041542"/>
            <a:chOff x="5372374" y="3944174"/>
            <a:chExt cx="3223959" cy="2041542"/>
          </a:xfrm>
        </p:grpSpPr>
        <p:sp>
          <p:nvSpPr>
            <p:cNvPr id="9" name="TextBox 8"/>
            <p:cNvSpPr txBox="1"/>
            <p:nvPr/>
          </p:nvSpPr>
          <p:spPr>
            <a:xfrm>
              <a:off x="5372374" y="4251951"/>
              <a:ext cx="3223959" cy="64633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Verification meeting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dirty="0" smtClean="0"/>
                <a:t>Reviewers verify bug fixes.</a:t>
              </a:r>
              <a:endParaRPr lang="en-US" dirty="0"/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6984353" y="3977634"/>
              <a:ext cx="1" cy="27431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H="1">
              <a:off x="6984353" y="4898282"/>
              <a:ext cx="1" cy="108743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0" name="TextBox 49"/>
            <p:cNvSpPr txBox="1"/>
            <p:nvPr/>
          </p:nvSpPr>
          <p:spPr>
            <a:xfrm>
              <a:off x="6992438" y="3944174"/>
              <a:ext cx="4141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No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0919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source code, of course.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also: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design documentation</a:t>
            </a:r>
          </a:p>
          <a:p>
            <a:pPr lvl="1"/>
            <a:r>
              <a:rPr lang="en-US" dirty="0" smtClean="0"/>
              <a:t>project plans and schedules</a:t>
            </a:r>
          </a:p>
          <a:p>
            <a:pPr lvl="1"/>
            <a:r>
              <a:rPr lang="en-US" dirty="0" smtClean="0"/>
              <a:t>test plans</a:t>
            </a:r>
          </a:p>
          <a:p>
            <a:pPr lvl="1"/>
            <a:r>
              <a:rPr lang="en-US" dirty="0" smtClean="0"/>
              <a:t>deployment plans</a:t>
            </a:r>
          </a:p>
          <a:p>
            <a:pPr lvl="1"/>
            <a:r>
              <a:rPr lang="en-US" dirty="0" smtClean="0"/>
              <a:t>maintenance plans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0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Ask During a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goals of the review?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Reduce the number of bugs.</a:t>
            </a:r>
          </a:p>
          <a:p>
            <a:pPr lvl="1"/>
            <a:r>
              <a:rPr lang="en-US" dirty="0" smtClean="0"/>
              <a:t>Reduce support costs.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How will you collect metrics?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Without a quantifiable measure of success, </a:t>
            </a:r>
            <a:br>
              <a:rPr lang="en-US" dirty="0" smtClean="0"/>
            </a:br>
            <a:r>
              <a:rPr lang="en-US" dirty="0" smtClean="0"/>
              <a:t>how do you know the review process is helping?</a:t>
            </a:r>
          </a:p>
          <a:p>
            <a:pPr lvl="1"/>
            <a:r>
              <a:rPr lang="en-US" dirty="0" smtClean="0"/>
              <a:t>Can you assign a dollar value to each measurable goal?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0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8" y="1476030"/>
            <a:ext cx="5029200" cy="451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Code Reviews?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Recall this diagram: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sooner you find and fix bugs,</a:t>
            </a:r>
            <a:br>
              <a:rPr lang="en-US" dirty="0" smtClean="0"/>
            </a:br>
            <a:r>
              <a:rPr lang="en-US" dirty="0" smtClean="0"/>
              <a:t>the less expensive it 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4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26154</TotalTime>
  <Words>1185</Words>
  <Application>Microsoft Macintosh PowerPoint</Application>
  <PresentationFormat>On-screen Show (4:3)</PresentationFormat>
  <Paragraphs>419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ＭＳ Ｐゴシック</vt:lpstr>
      <vt:lpstr>Times New Roman</vt:lpstr>
      <vt:lpstr>Wingdings</vt:lpstr>
      <vt:lpstr>Arial</vt:lpstr>
      <vt:lpstr>Quadrant</vt:lpstr>
      <vt:lpstr>CMPE/SE 131 Software Engineering April 18 Class Meeting</vt:lpstr>
      <vt:lpstr>Code Reviews</vt:lpstr>
      <vt:lpstr>Formal Code Review</vt:lpstr>
      <vt:lpstr>Formal Code Review, cont’d</vt:lpstr>
      <vt:lpstr>Formal Code Review, cont’d</vt:lpstr>
      <vt:lpstr>Formal Code Review, cont’d</vt:lpstr>
      <vt:lpstr>What to Review</vt:lpstr>
      <vt:lpstr>What to Ask During a Code Review</vt:lpstr>
      <vt:lpstr>Why do Code Reviews?</vt:lpstr>
      <vt:lpstr>Why do Code Reviews? cont’d</vt:lpstr>
      <vt:lpstr>Benefits of Code Reviews</vt:lpstr>
      <vt:lpstr>Resistance to Code Reviews</vt:lpstr>
      <vt:lpstr>Pros and Cons of Code Reviews</vt:lpstr>
      <vt:lpstr>Pros and Cons of Code Reviews, cont’d</vt:lpstr>
      <vt:lpstr>Continuous Code Review</vt:lpstr>
      <vt:lpstr>Productive Code Reviews</vt:lpstr>
      <vt:lpstr>What to Look For in a Code Review</vt:lpstr>
      <vt:lpstr>What to Look For in a Code Review, cont’d</vt:lpstr>
      <vt:lpstr>A Code Review War Story</vt:lpstr>
      <vt:lpstr>Next Week: (Semi) Formal Code Reviews</vt:lpstr>
      <vt:lpstr>Next Week: Code Reviews, cont’d</vt:lpstr>
      <vt:lpstr>Software Metrics</vt:lpstr>
      <vt:lpstr>What are Good Attributes and Metrics?</vt:lpstr>
      <vt:lpstr>What are Good Attributes and Metrics? cont’d</vt:lpstr>
      <vt:lpstr>How to Use Metrics</vt:lpstr>
      <vt:lpstr>How to Use Metrics, cont’d</vt:lpstr>
      <vt:lpstr>Process Metrics</vt:lpstr>
      <vt:lpstr>Project Metrics</vt:lpstr>
      <vt:lpstr>Objective Project Metrics</vt:lpstr>
      <vt:lpstr>Subjective Project Metrics</vt:lpstr>
      <vt:lpstr>Subjective Project Metrics, cont’d</vt:lpstr>
      <vt:lpstr>Metric Normalization</vt:lpstr>
      <vt:lpstr>Size-Oriented Normalization</vt:lpstr>
      <vt:lpstr>Function Point Normalization</vt:lpstr>
      <vt:lpstr>Function Point Normalization, cont’d</vt:lpstr>
      <vt:lpstr>Function Point Normalization, cont’d</vt:lpstr>
      <vt:lpstr>Function Point Normalization,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332</cp:revision>
  <dcterms:created xsi:type="dcterms:W3CDTF">2008-01-12T03:52:55Z</dcterms:created>
  <dcterms:modified xsi:type="dcterms:W3CDTF">2017-04-18T04:51:14Z</dcterms:modified>
  <cp:category/>
</cp:coreProperties>
</file>