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8"/>
  </p:notesMasterIdLst>
  <p:handoutMasterIdLst>
    <p:handoutMasterId r:id="rId29"/>
  </p:handoutMasterIdLst>
  <p:sldIdLst>
    <p:sldId id="256" r:id="rId2"/>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A12A03"/>
    <a:srgbClr val="B23C00"/>
    <a:srgbClr val="009051"/>
    <a:srgbClr val="CCECFF"/>
    <a:srgbClr val="FFFF66"/>
    <a:srgbClr val="66CCFF"/>
    <a:srgbClr val="993300"/>
    <a:srgbClr val="0080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04" autoAdjust="0"/>
    <p:restoredTop sz="94660"/>
  </p:normalViewPr>
  <p:slideViewPr>
    <p:cSldViewPr>
      <p:cViewPr varScale="1">
        <p:scale>
          <a:sx n="138" d="100"/>
          <a:sy n="138" d="100"/>
        </p:scale>
        <p:origin x="192" y="84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3760"/>
    </p:cViewPr>
  </p:sorterViewPr>
  <p:gridSpacing cx="91439" cy="91439"/>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2539C8-0658-6B43-8ED6-364E941EC8DA}" type="datetimeFigureOut">
              <a:rPr lang="en-US" smtClean="0"/>
              <a:t>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06D711-37F3-CA42-BDC4-00969F2C276F}" type="slidenum">
              <a:rPr lang="en-US" smtClean="0"/>
              <a:t>‹#›</a:t>
            </a:fld>
            <a:endParaRPr lang="en-US"/>
          </a:p>
        </p:txBody>
      </p:sp>
    </p:spTree>
    <p:extLst>
      <p:ext uri="{BB962C8B-B14F-4D97-AF65-F5344CB8AC3E}">
        <p14:creationId xmlns:p14="http://schemas.microsoft.com/office/powerpoint/2010/main" val="27592894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0AB4227-A9F2-9344-A810-0E6C10F395A6}" type="slidenum">
              <a:rPr lang="en-US"/>
              <a:pPr/>
              <a:t>‹#›</a:t>
            </a:fld>
            <a:endParaRPr lang="en-US"/>
          </a:p>
        </p:txBody>
      </p:sp>
    </p:spTree>
    <p:extLst>
      <p:ext uri="{BB962C8B-B14F-4D97-AF65-F5344CB8AC3E}">
        <p14:creationId xmlns:p14="http://schemas.microsoft.com/office/powerpoint/2010/main" val="248511436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smtClean="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smtClean="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3E26E3E-A15E-8945-8438-BECDE139A8AE}" type="slidenum">
              <a:rPr lang="en-US"/>
              <a:pPr/>
              <a:t>‹#›</a:t>
            </a:fld>
            <a:endParaRPr lang="en-US"/>
          </a:p>
        </p:txBody>
      </p:sp>
    </p:spTree>
    <p:extLst>
      <p:ext uri="{BB962C8B-B14F-4D97-AF65-F5344CB8AC3E}">
        <p14:creationId xmlns:p14="http://schemas.microsoft.com/office/powerpoint/2010/main" val="31910192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lvl1pPr>
              <a:defRPr/>
            </a:lvl1pPr>
          </a:lstStyle>
          <a:p>
            <a:fld id="{236C029B-C926-AA41-8938-73813A1A34E9}" type="slidenum">
              <a:rPr lang="en-US"/>
              <a:pPr/>
              <a:t>‹#›</a:t>
            </a:fld>
            <a:endParaRPr lang="en-US"/>
          </a:p>
        </p:txBody>
      </p:sp>
    </p:spTree>
    <p:extLst>
      <p:ext uri="{BB962C8B-B14F-4D97-AF65-F5344CB8AC3E}">
        <p14:creationId xmlns:p14="http://schemas.microsoft.com/office/powerpoint/2010/main" val="425553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11163"/>
            <a:ext cx="8229600" cy="65563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835525"/>
          </a:xfrm>
        </p:spPr>
        <p:txBody>
          <a:bodyPr/>
          <a:lstStyle/>
          <a:p>
            <a:endParaRPr lang="en-US"/>
          </a:p>
        </p:txBody>
      </p:sp>
      <p:sp>
        <p:nvSpPr>
          <p:cNvPr id="4" name="Date Placeholder 3"/>
          <p:cNvSpPr>
            <a:spLocks noGrp="1"/>
          </p:cNvSpPr>
          <p:nvPr>
            <p:ph type="dt" sz="half" idx="10"/>
          </p:nvPr>
        </p:nvSpPr>
        <p:spPr>
          <a:xfrm>
            <a:off x="457200" y="6248400"/>
            <a:ext cx="2103438" cy="457200"/>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a:xfrm>
            <a:off x="3382963" y="6248400"/>
            <a:ext cx="2636837" cy="457200"/>
          </a:xfrm>
          <a:prstGeom prst="rect">
            <a:avLst/>
          </a:prstGeom>
        </p:spPr>
        <p:txBody>
          <a:bodyPr/>
          <a:lstStyle>
            <a:lvl1pPr>
              <a:defRPr/>
            </a:lvl1pPr>
          </a:lstStyle>
          <a:p>
            <a:endParaRPr lang="en-US" dirty="0"/>
          </a:p>
        </p:txBody>
      </p:sp>
      <p:sp>
        <p:nvSpPr>
          <p:cNvPr id="6" name="Slide Number Placeholder 5"/>
          <p:cNvSpPr>
            <a:spLocks noGrp="1"/>
          </p:cNvSpPr>
          <p:nvPr>
            <p:ph type="sldNum" sz="quarter" idx="12"/>
          </p:nvPr>
        </p:nvSpPr>
        <p:spPr>
          <a:xfrm>
            <a:off x="6781800" y="6248400"/>
            <a:ext cx="1905000" cy="457200"/>
          </a:xfrm>
        </p:spPr>
        <p:txBody>
          <a:bodyPr/>
          <a:lstStyle>
            <a:lvl1pPr>
              <a:defRPr/>
            </a:lvl1pPr>
          </a:lstStyle>
          <a:p>
            <a:fld id="{3F46BBD0-446B-C240-9E99-482CC83225B7}" type="slidenum">
              <a:rPr lang="en-US"/>
              <a:pPr/>
              <a:t>‹#›</a:t>
            </a:fld>
            <a:endParaRPr lang="en-US"/>
          </a:p>
        </p:txBody>
      </p:sp>
    </p:spTree>
    <p:extLst>
      <p:ext uri="{BB962C8B-B14F-4D97-AF65-F5344CB8AC3E}">
        <p14:creationId xmlns:p14="http://schemas.microsoft.com/office/powerpoint/2010/main" val="421030454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11163"/>
            <a:ext cx="8229600" cy="6556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95400"/>
            <a:ext cx="4038600" cy="4835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5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fld id="{C60FF702-6DC9-7145-B864-29D84DF361CD}" type="slidenum">
              <a:rPr lang="en-US"/>
              <a:pPr/>
              <a:t>‹#›</a:t>
            </a:fld>
            <a:endParaRPr lang="en-US"/>
          </a:p>
        </p:txBody>
      </p:sp>
    </p:spTree>
    <p:extLst>
      <p:ext uri="{BB962C8B-B14F-4D97-AF65-F5344CB8AC3E}">
        <p14:creationId xmlns:p14="http://schemas.microsoft.com/office/powerpoint/2010/main" val="14998498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C6AFACF-6C35-2A42-B663-53D1B1DF9E11}"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13" name="Picture 13" descr="SJSU-logo"/>
          <p:cNvPicPr>
            <a:picLocks noChangeAspect="1" noChangeArrowheads="1"/>
          </p:cNvPicPr>
          <p:nvPr userDrawn="1"/>
        </p:nvPicPr>
        <p:blipFill>
          <a:blip r:embed="rId7">
            <a:extLst>
              <a:ext uri="{28A0092B-C50C-407E-A947-70E740481C1C}">
                <a14:useLocalDpi xmlns:a14="http://schemas.microsoft.com/office/drawing/2010/main"/>
              </a:ext>
            </a:extLst>
          </a:blip>
          <a:srcRect/>
          <a:stretch>
            <a:fillRect/>
          </a:stretch>
        </p:blipFill>
        <p:spPr bwMode="auto">
          <a:xfrm>
            <a:off x="366713" y="6172200"/>
            <a:ext cx="639762" cy="606425"/>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TextBox 13"/>
          <p:cNvSpPr txBox="1"/>
          <p:nvPr userDrawn="1"/>
        </p:nvSpPr>
        <p:spPr>
          <a:xfrm>
            <a:off x="1097318" y="6263609"/>
            <a:ext cx="1800493" cy="400110"/>
          </a:xfrm>
          <a:prstGeom prst="rect">
            <a:avLst/>
          </a:prstGeom>
          <a:noFill/>
        </p:spPr>
        <p:txBody>
          <a:bodyPr wrap="none" rtlCol="0">
            <a:spAutoFit/>
          </a:bodyPr>
          <a:lstStyle/>
          <a:p>
            <a:r>
              <a:rPr lang="en-US" sz="1000" dirty="0" smtClean="0"/>
              <a:t>Computer</a:t>
            </a:r>
            <a:r>
              <a:rPr lang="en-US" sz="1000" baseline="0" dirty="0" smtClean="0"/>
              <a:t> Engineering Dept.</a:t>
            </a:r>
          </a:p>
          <a:p>
            <a:r>
              <a:rPr lang="en-US" sz="1000" baseline="0" dirty="0" smtClean="0"/>
              <a:t>Spring 2017: March </a:t>
            </a:r>
            <a:r>
              <a:rPr lang="en-US" sz="1000" baseline="0" dirty="0" smtClean="0"/>
              <a:t>21</a:t>
            </a:r>
            <a:endParaRPr lang="en-US" sz="1000" dirty="0"/>
          </a:p>
        </p:txBody>
      </p:sp>
      <p:sp>
        <p:nvSpPr>
          <p:cNvPr id="15" name="TextBox 14"/>
          <p:cNvSpPr txBox="1"/>
          <p:nvPr userDrawn="1"/>
        </p:nvSpPr>
        <p:spPr>
          <a:xfrm>
            <a:off x="3657610" y="6263609"/>
            <a:ext cx="2295820" cy="400110"/>
          </a:xfrm>
          <a:prstGeom prst="rect">
            <a:avLst/>
          </a:prstGeom>
          <a:noFill/>
        </p:spPr>
        <p:txBody>
          <a:bodyPr wrap="none" rtlCol="0">
            <a:spAutoFit/>
          </a:bodyPr>
          <a:lstStyle/>
          <a:p>
            <a:pPr algn="ctr"/>
            <a:r>
              <a:rPr lang="en-US" sz="1000" dirty="0" smtClean="0"/>
              <a:t>CMPE/SE 131: Software Engineering</a:t>
            </a:r>
            <a:r>
              <a:rPr lang="en-US" sz="1000" baseline="0" dirty="0" smtClean="0"/>
              <a:t/>
            </a:r>
            <a:br>
              <a:rPr lang="en-US" sz="1000" baseline="0" dirty="0" smtClean="0"/>
            </a:br>
            <a:r>
              <a:rPr lang="en-US" sz="1000" baseline="0" dirty="0" smtClean="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61" r:id="rId4"/>
    <p:sldLayoutId id="2147483662" r:id="rId5"/>
  </p:sldLayoutIdLst>
  <p:timing>
    <p:tnLst>
      <p:par>
        <p:cTn id="1" dur="indefinite" restart="never" nodeType="tmRoot"/>
      </p:par>
    </p:tnLst>
  </p:timing>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hyperlink" Target="http://www.cs.sjsu.edu/~ma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ugzilla.org/about/" TargetMode="External"/><Relationship Id="rId3" Type="http://schemas.openxmlformats.org/officeDocument/2006/relationships/hyperlink" Target="http://www.bugheaven.com/index.php/Fre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hyperlink" Target="http://bugzilla.readthedocs.org/en/latest/_images/bzLifecycle.pn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600" dirty="0" smtClean="0"/>
              <a:t>CMPE/SE 131</a:t>
            </a:r>
            <a:r>
              <a:rPr lang="en-US" sz="3600" dirty="0"/>
              <a:t/>
            </a:r>
            <a:br>
              <a:rPr lang="en-US" sz="3600" dirty="0"/>
            </a:br>
            <a:r>
              <a:rPr lang="en-US" sz="3600" dirty="0" smtClean="0"/>
              <a:t>Software </a:t>
            </a:r>
            <a:r>
              <a:rPr lang="en-US" sz="3600" dirty="0"/>
              <a:t>Engineering</a:t>
            </a:r>
            <a:br>
              <a:rPr lang="en-US" sz="3600" dirty="0"/>
            </a:br>
            <a:r>
              <a:rPr lang="en-US" sz="2400" dirty="0" smtClean="0"/>
              <a:t>March </a:t>
            </a:r>
            <a:r>
              <a:rPr lang="en-US" sz="2400" dirty="0" smtClean="0"/>
              <a:t>21 </a:t>
            </a:r>
            <a:r>
              <a:rPr lang="en-US" sz="2400" dirty="0" smtClean="0"/>
              <a:t>Class </a:t>
            </a:r>
            <a:r>
              <a:rPr lang="en-US" sz="2400" dirty="0"/>
              <a:t>Meeting</a:t>
            </a:r>
          </a:p>
        </p:txBody>
      </p:sp>
      <p:sp>
        <p:nvSpPr>
          <p:cNvPr id="2051" name="Rectangle 3"/>
          <p:cNvSpPr>
            <a:spLocks noGrp="1" noChangeArrowheads="1"/>
          </p:cNvSpPr>
          <p:nvPr>
            <p:ph type="subTitle" idx="1"/>
          </p:nvPr>
        </p:nvSpPr>
        <p:spPr>
          <a:xfrm>
            <a:off x="762000" y="3703317"/>
            <a:ext cx="7696200" cy="2377414"/>
          </a:xfrm>
        </p:spPr>
        <p:txBody>
          <a:bodyPr/>
          <a:lstStyle/>
          <a:p>
            <a:pPr algn="ctr">
              <a:lnSpc>
                <a:spcPct val="90000"/>
              </a:lnSpc>
            </a:pPr>
            <a:r>
              <a:rPr lang="en-US" dirty="0" smtClean="0"/>
              <a:t>Department of Computer Engineering</a:t>
            </a:r>
            <a:br>
              <a:rPr lang="en-US" dirty="0" smtClean="0"/>
            </a:br>
            <a:r>
              <a:rPr lang="en-US" sz="2000" dirty="0" smtClean="0"/>
              <a:t>San José </a:t>
            </a:r>
            <a:r>
              <a:rPr lang="en-US" sz="2000" dirty="0"/>
              <a:t>State University</a:t>
            </a:r>
            <a:r>
              <a:rPr lang="en-US" dirty="0"/>
              <a:t/>
            </a:r>
            <a:br>
              <a:rPr lang="en-US" dirty="0"/>
            </a:br>
            <a:r>
              <a:rPr lang="en-US" sz="1200" dirty="0"/>
              <a:t/>
            </a:r>
            <a:br>
              <a:rPr lang="en-US" sz="1200" dirty="0"/>
            </a:br>
            <a:r>
              <a:rPr lang="en-US" dirty="0" smtClean="0"/>
              <a:t>Spring 2017 </a:t>
            </a:r>
            <a:r>
              <a:rPr lang="en-US" dirty="0"/>
              <a:t/>
            </a:r>
            <a:br>
              <a:rPr lang="en-US" dirty="0"/>
            </a:br>
            <a:r>
              <a:rPr lang="en-US" dirty="0" smtClean="0"/>
              <a:t>Instructor</a:t>
            </a:r>
            <a:r>
              <a:rPr lang="en-US" dirty="0"/>
              <a:t>: Ron Mak</a:t>
            </a:r>
          </a:p>
          <a:p>
            <a:pPr algn="ctr">
              <a:lnSpc>
                <a:spcPct val="90000"/>
              </a:lnSpc>
            </a:pPr>
            <a:r>
              <a:rPr lang="en-US" sz="2000" dirty="0">
                <a:hlinkClick r:id="rId2"/>
              </a:rPr>
              <a:t>www.cs.sjsu.edu/~</a:t>
            </a:r>
            <a:r>
              <a:rPr lang="en-US" sz="2000" dirty="0" smtClean="0">
                <a:hlinkClick r:id="rId2"/>
              </a:rPr>
              <a:t>mak</a:t>
            </a:r>
            <a:r>
              <a:rPr lang="en-US" sz="2000" dirty="0" smtClean="0"/>
              <a:t> </a:t>
            </a:r>
            <a:endParaRPr lang="en-US" sz="2000" dirty="0"/>
          </a:p>
        </p:txBody>
      </p:sp>
      <p:pic>
        <p:nvPicPr>
          <p:cNvPr id="6" name="Picture 5" descr="sjsu_logo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857975" y="4526268"/>
            <a:ext cx="1371625" cy="1290241"/>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6" descr="Screen Shot 2015-08-23 at 4.03.00 PM.png"/>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4440" y="4617707"/>
            <a:ext cx="878610" cy="118870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Question </a:t>
            </a:r>
            <a:r>
              <a:rPr lang="en-US" dirty="0" smtClean="0"/>
              <a:t>3</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10</a:t>
            </a:fld>
            <a:endParaRPr lang="en-US"/>
          </a:p>
        </p:txBody>
      </p:sp>
      <p:pic>
        <p:nvPicPr>
          <p:cNvPr id="5" name="Picture 4"/>
          <p:cNvPicPr>
            <a:picLocks noChangeAspect="1"/>
          </p:cNvPicPr>
          <p:nvPr/>
        </p:nvPicPr>
        <p:blipFill>
          <a:blip r:embed="rId2"/>
          <a:stretch>
            <a:fillRect/>
          </a:stretch>
        </p:blipFill>
        <p:spPr>
          <a:xfrm>
            <a:off x="1737391" y="1234464"/>
            <a:ext cx="5678142" cy="4961146"/>
          </a:xfrm>
          <a:prstGeom prst="rect">
            <a:avLst/>
          </a:prstGeom>
        </p:spPr>
      </p:pic>
    </p:spTree>
    <p:extLst>
      <p:ext uri="{BB962C8B-B14F-4D97-AF65-F5344CB8AC3E}">
        <p14:creationId xmlns:p14="http://schemas.microsoft.com/office/powerpoint/2010/main" val="796087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712153" y="1691659"/>
            <a:ext cx="7465301" cy="1737341"/>
          </a:xfrm>
          <a:prstGeom prst="rect">
            <a:avLst/>
          </a:prstGeom>
        </p:spPr>
      </p:pic>
      <p:sp>
        <p:nvSpPr>
          <p:cNvPr id="2" name="Title 1"/>
          <p:cNvSpPr>
            <a:spLocks noGrp="1"/>
          </p:cNvSpPr>
          <p:nvPr>
            <p:ph type="title"/>
          </p:nvPr>
        </p:nvSpPr>
        <p:spPr/>
        <p:txBody>
          <a:bodyPr/>
          <a:lstStyle/>
          <a:p>
            <a:r>
              <a:rPr lang="en-US" dirty="0"/>
              <a:t>Midterm Solutions: Question 3</a:t>
            </a:r>
            <a:r>
              <a:rPr lang="en-US" i="1" dirty="0"/>
              <a:t>, cont’d</a:t>
            </a:r>
            <a:endParaRPr lang="en-US" dirty="0"/>
          </a:p>
        </p:txBody>
      </p:sp>
      <p:sp>
        <p:nvSpPr>
          <p:cNvPr id="3" name="Content Placeholder 2"/>
          <p:cNvSpPr>
            <a:spLocks noGrp="1"/>
          </p:cNvSpPr>
          <p:nvPr>
            <p:ph idx="1"/>
          </p:nvPr>
        </p:nvSpPr>
        <p:spPr>
          <a:xfrm>
            <a:off x="457200" y="1295400"/>
            <a:ext cx="8229600" cy="4693892"/>
          </a:xfrm>
        </p:spPr>
        <p:txBody>
          <a:bodyPr/>
          <a:lstStyle/>
          <a:p>
            <a:pPr>
              <a:buFont typeface="+mj-lt"/>
              <a:buAutoNum type="alphaLcPeriod" startAt="2"/>
            </a:pPr>
            <a:r>
              <a:rPr lang="en-US" sz="2400" dirty="0"/>
              <a:t>Hand-draw the relational schema mapped from your </a:t>
            </a:r>
            <a:r>
              <a:rPr lang="en-US" sz="2400" dirty="0" smtClean="0"/>
              <a:t/>
            </a:r>
            <a:br>
              <a:rPr lang="en-US" sz="2400" dirty="0" smtClean="0"/>
            </a:br>
            <a:r>
              <a:rPr lang="en-US" sz="2400" dirty="0" smtClean="0"/>
              <a:t>ER </a:t>
            </a:r>
            <a:r>
              <a:rPr lang="en-US" sz="2400" dirty="0"/>
              <a:t>diagram</a:t>
            </a:r>
            <a:r>
              <a:rPr lang="en-US" sz="2400" dirty="0" smtClean="0"/>
              <a:t>.</a:t>
            </a:r>
          </a:p>
          <a:p>
            <a:pPr>
              <a:buFont typeface="+mj-lt"/>
              <a:buAutoNum type="alphaLcPeriod" startAt="2"/>
            </a:pPr>
            <a:endParaRPr lang="en-US" sz="2400" dirty="0"/>
          </a:p>
          <a:p>
            <a:pPr>
              <a:buFont typeface="+mj-lt"/>
              <a:buAutoNum type="alphaLcPeriod" startAt="2"/>
            </a:pPr>
            <a:endParaRPr lang="en-US" sz="2400" dirty="0" smtClean="0"/>
          </a:p>
          <a:p>
            <a:pPr>
              <a:buFont typeface="+mj-lt"/>
              <a:buAutoNum type="alphaLcPeriod" startAt="2"/>
            </a:pPr>
            <a:endParaRPr lang="en-US" sz="2400" dirty="0" smtClean="0"/>
          </a:p>
          <a:p>
            <a:pPr>
              <a:buFont typeface="+mj-lt"/>
              <a:buAutoNum type="alphaLcPeriod" startAt="2"/>
            </a:pPr>
            <a:r>
              <a:rPr lang="en-US" sz="2400" dirty="0" smtClean="0"/>
              <a:t>In </a:t>
            </a:r>
            <a:r>
              <a:rPr lang="en-US" sz="2400" dirty="0"/>
              <a:t>which project documentation would this information appear, and why</a:t>
            </a:r>
            <a:r>
              <a:rPr lang="en-US" sz="2400" dirty="0" smtClean="0"/>
              <a:t>?</a:t>
            </a:r>
          </a:p>
          <a:p>
            <a:pPr lvl="4"/>
            <a:endParaRPr lang="en-US" sz="800" dirty="0" smtClean="0"/>
          </a:p>
          <a:p>
            <a:pPr lvl="1"/>
            <a:r>
              <a:rPr lang="en-US" sz="2000" dirty="0"/>
              <a:t>The ER diagram can go into the </a:t>
            </a:r>
            <a:r>
              <a:rPr lang="en-US" sz="2000" u="sng" dirty="0" smtClean="0"/>
              <a:t>Functional </a:t>
            </a:r>
            <a:r>
              <a:rPr lang="en-US" sz="2000" u="sng" dirty="0"/>
              <a:t>Specification</a:t>
            </a:r>
            <a:r>
              <a:rPr lang="en-US" sz="2000" dirty="0"/>
              <a:t> with the conceptual design, since it will be part of the non-technical communication between the customer and developer. It can also go into the </a:t>
            </a:r>
            <a:r>
              <a:rPr lang="en-US" sz="2000" u="sng" dirty="0"/>
              <a:t>Design Document</a:t>
            </a:r>
            <a:r>
              <a:rPr lang="en-US" sz="2000" dirty="0"/>
              <a:t> along with the relational schema. The schema is database implementation details.</a:t>
            </a:r>
            <a:r>
              <a:rPr lang="en-US" sz="2000" dirty="0"/>
              <a:t>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11</a:t>
            </a:fld>
            <a:endParaRPr lang="en-US"/>
          </a:p>
        </p:txBody>
      </p:sp>
    </p:spTree>
    <p:extLst>
      <p:ext uri="{BB962C8B-B14F-4D97-AF65-F5344CB8AC3E}">
        <p14:creationId xmlns:p14="http://schemas.microsoft.com/office/powerpoint/2010/main" val="1867854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Bug Tracking</a:t>
            </a:r>
            <a:endParaRPr lang="en-US" dirty="0"/>
          </a:p>
        </p:txBody>
      </p:sp>
      <p:sp>
        <p:nvSpPr>
          <p:cNvPr id="3" name="Content Placeholder 2"/>
          <p:cNvSpPr>
            <a:spLocks noGrp="1"/>
          </p:cNvSpPr>
          <p:nvPr>
            <p:ph idx="1"/>
          </p:nvPr>
        </p:nvSpPr>
        <p:spPr/>
        <p:txBody>
          <a:bodyPr/>
          <a:lstStyle/>
          <a:p>
            <a:r>
              <a:rPr lang="en-US" dirty="0" smtClean="0"/>
              <a:t>AKA </a:t>
            </a:r>
            <a:r>
              <a:rPr lang="en-US" dirty="0" smtClean="0">
                <a:solidFill>
                  <a:srgbClr val="B23C00"/>
                </a:solidFill>
              </a:rPr>
              <a:t>defect tracking </a:t>
            </a:r>
            <a:r>
              <a:rPr lang="en-US" dirty="0" smtClean="0"/>
              <a:t>or </a:t>
            </a:r>
            <a:r>
              <a:rPr lang="en-US" dirty="0" smtClean="0">
                <a:solidFill>
                  <a:srgbClr val="B23C00"/>
                </a:solidFill>
              </a:rPr>
              <a:t>issue tracking</a:t>
            </a:r>
          </a:p>
          <a:p>
            <a:pPr lvl="4"/>
            <a:endParaRPr lang="en-US" dirty="0" smtClean="0"/>
          </a:p>
          <a:p>
            <a:r>
              <a:rPr lang="en-US" dirty="0" smtClean="0"/>
              <a:t>A central place to store application bugs found: </a:t>
            </a:r>
          </a:p>
          <a:p>
            <a:pPr lvl="1"/>
            <a:r>
              <a:rPr lang="en-US" dirty="0" smtClean="0"/>
              <a:t>During development and testing</a:t>
            </a:r>
          </a:p>
          <a:p>
            <a:pPr lvl="1"/>
            <a:r>
              <a:rPr lang="en-US" dirty="0" smtClean="0"/>
              <a:t>After deployment</a:t>
            </a:r>
          </a:p>
          <a:p>
            <a:pPr lvl="6"/>
            <a:endParaRPr lang="en-US" dirty="0" smtClean="0"/>
          </a:p>
          <a:p>
            <a:r>
              <a:rPr lang="en-US" dirty="0" smtClean="0"/>
              <a:t>Store, categorize</a:t>
            </a:r>
            <a:r>
              <a:rPr lang="en-US" dirty="0" smtClean="0"/>
              <a:t>, and prioritize bugs.</a:t>
            </a:r>
          </a:p>
          <a:p>
            <a:r>
              <a:rPr lang="en-US" dirty="0" smtClean="0"/>
              <a:t>Assign bugs to </a:t>
            </a:r>
            <a:r>
              <a:rPr lang="en-US" dirty="0" smtClean="0"/>
              <a:t>developers to fix.</a:t>
            </a:r>
          </a:p>
          <a:p>
            <a:r>
              <a:rPr lang="en-US" dirty="0" smtClean="0"/>
              <a:t>Look up bugs in the bug database.</a:t>
            </a:r>
          </a:p>
          <a:p>
            <a:r>
              <a:rPr lang="en-US" dirty="0" smtClean="0"/>
              <a:t>Keep track of the status of each bug.</a:t>
            </a:r>
          </a:p>
          <a:p>
            <a:r>
              <a:rPr lang="en-US" dirty="0" smtClean="0"/>
              <a:t>Generate bug reports.</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12</a:t>
            </a:fld>
            <a:endParaRPr lang="en-US"/>
          </a:p>
        </p:txBody>
      </p:sp>
    </p:spTree>
    <p:extLst>
      <p:ext uri="{BB962C8B-B14F-4D97-AF65-F5344CB8AC3E}">
        <p14:creationId xmlns:p14="http://schemas.microsoft.com/office/powerpoint/2010/main" val="1024048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fade">
                                      <p:cBhvr>
                                        <p:cTn id="16" dur="500"/>
                                        <p:tgtEl>
                                          <p:spTgt spid="3">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fade">
                                      <p:cBhvr>
                                        <p:cTn id="19"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C8FA87B-0193-5946-8DCB-F33C0DE88192}" type="slidenum">
              <a:rPr lang="en-US"/>
              <a:pPr/>
              <a:t>13</a:t>
            </a:fld>
            <a:endParaRPr lang="en-US"/>
          </a:p>
        </p:txBody>
      </p:sp>
      <p:sp>
        <p:nvSpPr>
          <p:cNvPr id="206851" name="Rectangle 3"/>
          <p:cNvSpPr>
            <a:spLocks noGrp="1" noChangeArrowheads="1"/>
          </p:cNvSpPr>
          <p:nvPr>
            <p:ph type="body" idx="1"/>
          </p:nvPr>
        </p:nvSpPr>
        <p:spPr>
          <a:xfrm>
            <a:off x="457200" y="1325904"/>
            <a:ext cx="8229600" cy="4754828"/>
          </a:xfrm>
        </p:spPr>
        <p:txBody>
          <a:bodyPr/>
          <a:lstStyle/>
          <a:p>
            <a:r>
              <a:rPr lang="en-US" dirty="0"/>
              <a:t>A leading </a:t>
            </a:r>
            <a:r>
              <a:rPr lang="en-US" dirty="0" smtClean="0"/>
              <a:t>web</a:t>
            </a:r>
            <a:r>
              <a:rPr lang="en-US" dirty="0"/>
              <a:t>-based </a:t>
            </a:r>
            <a:r>
              <a:rPr lang="en-US" dirty="0" smtClean="0"/>
              <a:t>bug</a:t>
            </a:r>
            <a:r>
              <a:rPr lang="en-US" dirty="0"/>
              <a:t>-tracking </a:t>
            </a:r>
            <a:r>
              <a:rPr lang="en-US" dirty="0" smtClean="0"/>
              <a:t>tool.</a:t>
            </a:r>
            <a:endParaRPr lang="en-US" dirty="0"/>
          </a:p>
          <a:p>
            <a:pPr lvl="1"/>
            <a:r>
              <a:rPr lang="en-US" dirty="0"/>
              <a:t>See </a:t>
            </a:r>
            <a:r>
              <a:rPr lang="en-US" dirty="0">
                <a:hlinkClick r:id="rId2"/>
              </a:rPr>
              <a:t>http://www.bugzilla.org/about/</a:t>
            </a:r>
            <a:r>
              <a:rPr lang="en-US" dirty="0"/>
              <a:t> </a:t>
            </a:r>
          </a:p>
          <a:p>
            <a:pPr lvl="6"/>
            <a:endParaRPr lang="en-US" dirty="0"/>
          </a:p>
          <a:p>
            <a:r>
              <a:rPr lang="en-US" dirty="0" smtClean="0"/>
              <a:t>Features</a:t>
            </a:r>
            <a:endParaRPr lang="en-US" dirty="0"/>
          </a:p>
          <a:p>
            <a:pPr lvl="1"/>
            <a:r>
              <a:rPr lang="en-US" dirty="0"/>
              <a:t>Track bugs and code changes</a:t>
            </a:r>
          </a:p>
          <a:p>
            <a:pPr lvl="1"/>
            <a:r>
              <a:rPr lang="en-US" dirty="0"/>
              <a:t>Communicate with teammates</a:t>
            </a:r>
          </a:p>
          <a:p>
            <a:pPr lvl="1"/>
            <a:r>
              <a:rPr lang="en-US" dirty="0"/>
              <a:t>Submit and review patches</a:t>
            </a:r>
          </a:p>
          <a:p>
            <a:pPr lvl="1"/>
            <a:r>
              <a:rPr lang="en-US" dirty="0"/>
              <a:t>Manage quality assurance (QA)</a:t>
            </a:r>
          </a:p>
          <a:p>
            <a:pPr lvl="6"/>
            <a:endParaRPr lang="en-US" dirty="0"/>
          </a:p>
          <a:p>
            <a:r>
              <a:rPr lang="en-US" dirty="0"/>
              <a:t>Free Bugzilla hosting</a:t>
            </a:r>
          </a:p>
          <a:p>
            <a:pPr lvl="1"/>
            <a:r>
              <a:rPr lang="en-US" dirty="0" smtClean="0">
                <a:hlinkClick r:id="rId3"/>
              </a:rPr>
              <a:t>http</a:t>
            </a:r>
            <a:r>
              <a:rPr lang="en-US" dirty="0">
                <a:hlinkClick r:id="rId3"/>
              </a:rPr>
              <a:t>://www.bugheaven.com/index.php/</a:t>
            </a:r>
            <a:r>
              <a:rPr lang="en-US" dirty="0" smtClean="0">
                <a:hlinkClick r:id="rId3"/>
              </a:rPr>
              <a:t>Free</a:t>
            </a:r>
            <a:r>
              <a:rPr lang="en-US" dirty="0" smtClean="0"/>
              <a:t> </a:t>
            </a:r>
            <a:endParaRPr lang="en-US" dirty="0"/>
          </a:p>
        </p:txBody>
      </p:sp>
      <p:sp>
        <p:nvSpPr>
          <p:cNvPr id="2" name="Title 1"/>
          <p:cNvSpPr>
            <a:spLocks noGrp="1"/>
          </p:cNvSpPr>
          <p:nvPr>
            <p:ph type="title"/>
          </p:nvPr>
        </p:nvSpPr>
        <p:spPr/>
        <p:txBody>
          <a:bodyPr/>
          <a:lstStyle/>
          <a:p>
            <a:r>
              <a:rPr lang="en-US" dirty="0" smtClean="0"/>
              <a:t>Bugzilla</a:t>
            </a:r>
            <a:endParaRPr lang="en-US" dirty="0"/>
          </a:p>
        </p:txBody>
      </p:sp>
    </p:spTree>
    <p:extLst>
      <p:ext uri="{BB962C8B-B14F-4D97-AF65-F5344CB8AC3E}">
        <p14:creationId xmlns:p14="http://schemas.microsoft.com/office/powerpoint/2010/main" val="1241125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851">
                                            <p:txEl>
                                              <p:pRg st="9" end="9"/>
                                            </p:txEl>
                                          </p:spTgt>
                                        </p:tgtEl>
                                        <p:attrNameLst>
                                          <p:attrName>style.visibility</p:attrName>
                                        </p:attrNameLst>
                                      </p:cBhvr>
                                      <p:to>
                                        <p:strVal val="visible"/>
                                      </p:to>
                                    </p:set>
                                    <p:animEffect transition="in" filter="fade">
                                      <p:cBhvr>
                                        <p:cTn id="7" dur="500"/>
                                        <p:tgtEl>
                                          <p:spTgt spid="206851">
                                            <p:txEl>
                                              <p:pRg st="9" end="9"/>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6851">
                                            <p:txEl>
                                              <p:pRg st="10" end="10"/>
                                            </p:txEl>
                                          </p:spTgt>
                                        </p:tgtEl>
                                        <p:attrNameLst>
                                          <p:attrName>style.visibility</p:attrName>
                                        </p:attrNameLst>
                                      </p:cBhvr>
                                      <p:to>
                                        <p:strVal val="visible"/>
                                      </p:to>
                                    </p:set>
                                    <p:animEffect transition="in" filter="fade">
                                      <p:cBhvr>
                                        <p:cTn id="10" dur="500"/>
                                        <p:tgtEl>
                                          <p:spTgt spid="20685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Lifecycle of a Bugzilla Bug</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14</a:t>
            </a:fld>
            <a:endParaRPr lang="en-US"/>
          </a:p>
        </p:txBody>
      </p:sp>
      <p:pic>
        <p:nvPicPr>
          <p:cNvPr id="7" name="Picture 6"/>
          <p:cNvPicPr>
            <a:picLocks noChangeAspect="1"/>
          </p:cNvPicPr>
          <p:nvPr/>
        </p:nvPicPr>
        <p:blipFill>
          <a:blip r:embed="rId2"/>
          <a:stretch>
            <a:fillRect/>
          </a:stretch>
        </p:blipFill>
        <p:spPr>
          <a:xfrm>
            <a:off x="1280196" y="1234463"/>
            <a:ext cx="6345283" cy="5029145"/>
          </a:xfrm>
          <a:prstGeom prst="rect">
            <a:avLst/>
          </a:prstGeom>
        </p:spPr>
      </p:pic>
      <p:sp>
        <p:nvSpPr>
          <p:cNvPr id="8" name="TextBox 7"/>
          <p:cNvSpPr txBox="1"/>
          <p:nvPr/>
        </p:nvSpPr>
        <p:spPr>
          <a:xfrm>
            <a:off x="365806" y="1417342"/>
            <a:ext cx="4230965" cy="261610"/>
          </a:xfrm>
          <a:prstGeom prst="rect">
            <a:avLst/>
          </a:prstGeom>
          <a:solidFill>
            <a:schemeClr val="bg1">
              <a:lumMod val="95000"/>
            </a:schemeClr>
          </a:solidFill>
        </p:spPr>
        <p:txBody>
          <a:bodyPr wrap="none" rtlCol="0">
            <a:spAutoFit/>
          </a:bodyPr>
          <a:lstStyle/>
          <a:p>
            <a:r>
              <a:rPr lang="en-US" sz="1100" dirty="0">
                <a:hlinkClick r:id="rId3"/>
              </a:rPr>
              <a:t>http://bugzilla.readthedocs.org/en/latest/_images/</a:t>
            </a:r>
            <a:r>
              <a:rPr lang="en-US" sz="1100" dirty="0" smtClean="0">
                <a:hlinkClick r:id="rId3"/>
              </a:rPr>
              <a:t>bzLifecycle.png</a:t>
            </a:r>
            <a:r>
              <a:rPr lang="en-US" sz="1100" dirty="0" smtClean="0"/>
              <a:t> </a:t>
            </a:r>
            <a:endParaRPr lang="en-US" sz="1100" dirty="0"/>
          </a:p>
        </p:txBody>
      </p:sp>
    </p:spTree>
    <p:extLst>
      <p:ext uri="{BB962C8B-B14F-4D97-AF65-F5344CB8AC3E}">
        <p14:creationId xmlns:p14="http://schemas.microsoft.com/office/powerpoint/2010/main" val="1080589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1F2582D-B18E-784A-B5F8-B6FCA97CDC09}" type="slidenum">
              <a:rPr lang="en-US"/>
              <a:pPr/>
              <a:t>15</a:t>
            </a:fld>
            <a:endParaRPr lang="en-US"/>
          </a:p>
        </p:txBody>
      </p:sp>
      <p:sp>
        <p:nvSpPr>
          <p:cNvPr id="390146" name="Rectangle 2"/>
          <p:cNvSpPr>
            <a:spLocks noGrp="1" noChangeArrowheads="1"/>
          </p:cNvSpPr>
          <p:nvPr>
            <p:ph type="title"/>
          </p:nvPr>
        </p:nvSpPr>
        <p:spPr/>
        <p:txBody>
          <a:bodyPr/>
          <a:lstStyle/>
          <a:p>
            <a:r>
              <a:rPr lang="en-US"/>
              <a:t>Managing Expectations</a:t>
            </a:r>
          </a:p>
        </p:txBody>
      </p:sp>
      <p:sp>
        <p:nvSpPr>
          <p:cNvPr id="390147" name="Rectangle 3"/>
          <p:cNvSpPr>
            <a:spLocks noGrp="1" noChangeArrowheads="1"/>
          </p:cNvSpPr>
          <p:nvPr>
            <p:ph type="body" idx="1"/>
          </p:nvPr>
        </p:nvSpPr>
        <p:spPr/>
        <p:txBody>
          <a:bodyPr/>
          <a:lstStyle/>
          <a:p>
            <a:pPr>
              <a:lnSpc>
                <a:spcPct val="90000"/>
              </a:lnSpc>
            </a:pPr>
            <a:r>
              <a:rPr lang="en-US" dirty="0"/>
              <a:t>Estimation</a:t>
            </a:r>
            <a:endParaRPr lang="en-US" dirty="0" smtClean="0">
              <a:solidFill>
                <a:schemeClr val="folHlink"/>
              </a:solidFill>
            </a:endParaRPr>
          </a:p>
          <a:p>
            <a:pPr lvl="5">
              <a:lnSpc>
                <a:spcPct val="90000"/>
              </a:lnSpc>
            </a:pPr>
            <a:endParaRPr lang="en-US" dirty="0">
              <a:solidFill>
                <a:schemeClr val="folHlink"/>
              </a:solidFill>
            </a:endParaRPr>
          </a:p>
          <a:p>
            <a:pPr lvl="1">
              <a:lnSpc>
                <a:spcPct val="90000"/>
              </a:lnSpc>
            </a:pPr>
            <a:r>
              <a:rPr lang="en-US" dirty="0"/>
              <a:t>How long will tasks take, or </a:t>
            </a:r>
            <a:br>
              <a:rPr lang="en-US" dirty="0"/>
            </a:br>
            <a:r>
              <a:rPr lang="en-US" dirty="0"/>
              <a:t>how many resources will they consume.</a:t>
            </a:r>
          </a:p>
          <a:p>
            <a:pPr lvl="1">
              <a:lnSpc>
                <a:spcPct val="90000"/>
              </a:lnSpc>
            </a:pPr>
            <a:r>
              <a:rPr lang="en-US" dirty="0"/>
              <a:t>Should be an </a:t>
            </a:r>
            <a:r>
              <a:rPr lang="en-US" dirty="0">
                <a:solidFill>
                  <a:srgbClr val="B23C00"/>
                </a:solidFill>
              </a:rPr>
              <a:t>unbiased, analytical process</a:t>
            </a:r>
            <a:r>
              <a:rPr lang="en-US" dirty="0"/>
              <a:t>.</a:t>
            </a:r>
          </a:p>
          <a:p>
            <a:pPr lvl="1">
              <a:lnSpc>
                <a:spcPct val="90000"/>
              </a:lnSpc>
            </a:pPr>
            <a:r>
              <a:rPr lang="en-US" dirty="0" smtClean="0"/>
              <a:t>The goal </a:t>
            </a:r>
            <a:r>
              <a:rPr lang="en-US" dirty="0"/>
              <a:t>is </a:t>
            </a:r>
            <a:r>
              <a:rPr lang="en-US" dirty="0">
                <a:solidFill>
                  <a:srgbClr val="B23C00"/>
                </a:solidFill>
              </a:rPr>
              <a:t>accuracy</a:t>
            </a:r>
            <a:r>
              <a:rPr lang="en-US" dirty="0"/>
              <a:t>, not to seek a particular result</a:t>
            </a:r>
            <a:r>
              <a:rPr lang="en-US" dirty="0" smtClean="0"/>
              <a:t>.</a:t>
            </a:r>
          </a:p>
          <a:p>
            <a:pPr lvl="1">
              <a:lnSpc>
                <a:spcPct val="90000"/>
              </a:lnSpc>
            </a:pPr>
            <a:endParaRPr lang="en-US" sz="2100" dirty="0"/>
          </a:p>
          <a:p>
            <a:pPr>
              <a:lnSpc>
                <a:spcPct val="90000"/>
              </a:lnSpc>
            </a:pPr>
            <a:r>
              <a:rPr lang="en-US" dirty="0"/>
              <a:t>Project planning</a:t>
            </a:r>
          </a:p>
          <a:p>
            <a:pPr lvl="5">
              <a:lnSpc>
                <a:spcPct val="90000"/>
              </a:lnSpc>
            </a:pPr>
            <a:endParaRPr lang="en-US" dirty="0">
              <a:solidFill>
                <a:schemeClr val="folHlink"/>
              </a:solidFill>
            </a:endParaRPr>
          </a:p>
          <a:p>
            <a:pPr lvl="1">
              <a:lnSpc>
                <a:spcPct val="90000"/>
              </a:lnSpc>
            </a:pPr>
            <a:r>
              <a:rPr lang="en-US" dirty="0"/>
              <a:t>A </a:t>
            </a:r>
            <a:r>
              <a:rPr lang="en-US" dirty="0">
                <a:solidFill>
                  <a:srgbClr val="B23C00"/>
                </a:solidFill>
              </a:rPr>
              <a:t>biased</a:t>
            </a:r>
            <a:r>
              <a:rPr lang="en-US" dirty="0"/>
              <a:t>, </a:t>
            </a:r>
            <a:r>
              <a:rPr lang="en-US" dirty="0">
                <a:solidFill>
                  <a:srgbClr val="B23C00"/>
                </a:solidFill>
              </a:rPr>
              <a:t>goal-seeking </a:t>
            </a:r>
            <a:r>
              <a:rPr lang="en-US" dirty="0"/>
              <a:t>process.</a:t>
            </a:r>
          </a:p>
          <a:p>
            <a:pPr lvl="1">
              <a:lnSpc>
                <a:spcPct val="90000"/>
              </a:lnSpc>
            </a:pPr>
            <a:r>
              <a:rPr lang="en-US" dirty="0" smtClean="0"/>
              <a:t>The goal </a:t>
            </a:r>
            <a:r>
              <a:rPr lang="en-US" dirty="0"/>
              <a:t>is to </a:t>
            </a:r>
            <a:r>
              <a:rPr lang="en-US" dirty="0">
                <a:solidFill>
                  <a:srgbClr val="B23C00"/>
                </a:solidFill>
              </a:rPr>
              <a:t>achieve specific </a:t>
            </a:r>
            <a:r>
              <a:rPr lang="en-US" dirty="0" smtClean="0">
                <a:solidFill>
                  <a:srgbClr val="B23C00"/>
                </a:solidFill>
              </a:rPr>
              <a:t>outcomes</a:t>
            </a:r>
            <a:r>
              <a:rPr lang="en-US" dirty="0"/>
              <a:t/>
            </a:r>
            <a:br>
              <a:rPr lang="en-US" dirty="0"/>
            </a:br>
            <a:r>
              <a:rPr lang="en-US" dirty="0" smtClean="0"/>
              <a:t>(i.e., to hit a </a:t>
            </a:r>
            <a:r>
              <a:rPr lang="en-US" dirty="0" smtClean="0">
                <a:solidFill>
                  <a:srgbClr val="B23C00"/>
                </a:solidFill>
              </a:rPr>
              <a:t>target</a:t>
            </a:r>
            <a:r>
              <a:rPr lang="en-US" dirty="0" smtClean="0"/>
              <a:t>).</a:t>
            </a:r>
            <a:endParaRPr lang="en-US" dirty="0"/>
          </a:p>
        </p:txBody>
      </p:sp>
    </p:spTree>
    <p:extLst>
      <p:ext uri="{BB962C8B-B14F-4D97-AF65-F5344CB8AC3E}">
        <p14:creationId xmlns:p14="http://schemas.microsoft.com/office/powerpoint/2010/main" val="20462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0147">
                                            <p:txEl>
                                              <p:pRg st="2" end="2"/>
                                            </p:txEl>
                                          </p:spTgt>
                                        </p:tgtEl>
                                        <p:attrNameLst>
                                          <p:attrName>style.visibility</p:attrName>
                                        </p:attrNameLst>
                                      </p:cBhvr>
                                      <p:to>
                                        <p:strVal val="visible"/>
                                      </p:to>
                                    </p:set>
                                    <p:animEffect transition="in" filter="fade">
                                      <p:cBhvr>
                                        <p:cTn id="7" dur="500"/>
                                        <p:tgtEl>
                                          <p:spTgt spid="39014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90147">
                                            <p:txEl>
                                              <p:pRg st="3" end="3"/>
                                            </p:txEl>
                                          </p:spTgt>
                                        </p:tgtEl>
                                        <p:attrNameLst>
                                          <p:attrName>style.visibility</p:attrName>
                                        </p:attrNameLst>
                                      </p:cBhvr>
                                      <p:to>
                                        <p:strVal val="visible"/>
                                      </p:to>
                                    </p:set>
                                    <p:animEffect transition="in" filter="fade">
                                      <p:cBhvr>
                                        <p:cTn id="12" dur="500"/>
                                        <p:tgtEl>
                                          <p:spTgt spid="390147">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90147">
                                            <p:txEl>
                                              <p:pRg st="4" end="4"/>
                                            </p:txEl>
                                          </p:spTgt>
                                        </p:tgtEl>
                                        <p:attrNameLst>
                                          <p:attrName>style.visibility</p:attrName>
                                        </p:attrNameLst>
                                      </p:cBhvr>
                                      <p:to>
                                        <p:strVal val="visible"/>
                                      </p:to>
                                    </p:set>
                                    <p:animEffect transition="in" filter="fade">
                                      <p:cBhvr>
                                        <p:cTn id="15" dur="500"/>
                                        <p:tgtEl>
                                          <p:spTgt spid="390147">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90147">
                                            <p:txEl>
                                              <p:pRg st="8" end="8"/>
                                            </p:txEl>
                                          </p:spTgt>
                                        </p:tgtEl>
                                        <p:attrNameLst>
                                          <p:attrName>style.visibility</p:attrName>
                                        </p:attrNameLst>
                                      </p:cBhvr>
                                      <p:to>
                                        <p:strVal val="visible"/>
                                      </p:to>
                                    </p:set>
                                    <p:animEffect transition="in" filter="fade">
                                      <p:cBhvr>
                                        <p:cTn id="20" dur="500"/>
                                        <p:tgtEl>
                                          <p:spTgt spid="390147">
                                            <p:txEl>
                                              <p:pRg st="8" end="8"/>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90147">
                                            <p:txEl>
                                              <p:pRg st="9" end="9"/>
                                            </p:txEl>
                                          </p:spTgt>
                                        </p:tgtEl>
                                        <p:attrNameLst>
                                          <p:attrName>style.visibility</p:attrName>
                                        </p:attrNameLst>
                                      </p:cBhvr>
                                      <p:to>
                                        <p:strVal val="visible"/>
                                      </p:to>
                                    </p:set>
                                    <p:animEffect transition="in" filter="fade">
                                      <p:cBhvr>
                                        <p:cTn id="23" dur="500"/>
                                        <p:tgtEl>
                                          <p:spTgt spid="390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1F2582D-B18E-784A-B5F8-B6FCA97CDC09}" type="slidenum">
              <a:rPr lang="en-US"/>
              <a:pPr/>
              <a:t>16</a:t>
            </a:fld>
            <a:endParaRPr lang="en-US"/>
          </a:p>
        </p:txBody>
      </p:sp>
      <p:sp>
        <p:nvSpPr>
          <p:cNvPr id="390146" name="Rectangle 2"/>
          <p:cNvSpPr>
            <a:spLocks noGrp="1" noChangeArrowheads="1"/>
          </p:cNvSpPr>
          <p:nvPr>
            <p:ph type="title"/>
          </p:nvPr>
        </p:nvSpPr>
        <p:spPr/>
        <p:txBody>
          <a:bodyPr/>
          <a:lstStyle/>
          <a:p>
            <a:r>
              <a:rPr lang="en-US" dirty="0"/>
              <a:t>Managing </a:t>
            </a:r>
            <a:r>
              <a:rPr lang="en-US" dirty="0" smtClean="0"/>
              <a:t>Expectations</a:t>
            </a:r>
            <a:r>
              <a:rPr lang="en-US" i="1" dirty="0" smtClean="0"/>
              <a:t>, cont’d</a:t>
            </a:r>
            <a:endParaRPr lang="en-US" i="1" dirty="0"/>
          </a:p>
        </p:txBody>
      </p:sp>
      <p:sp>
        <p:nvSpPr>
          <p:cNvPr id="390147" name="Rectangle 3"/>
          <p:cNvSpPr>
            <a:spLocks noGrp="1" noChangeArrowheads="1"/>
          </p:cNvSpPr>
          <p:nvPr>
            <p:ph type="body" idx="1"/>
          </p:nvPr>
        </p:nvSpPr>
        <p:spPr/>
        <p:txBody>
          <a:bodyPr/>
          <a:lstStyle/>
          <a:p>
            <a:pPr>
              <a:lnSpc>
                <a:spcPct val="90000"/>
              </a:lnSpc>
            </a:pPr>
            <a:r>
              <a:rPr lang="en-US" dirty="0" smtClean="0"/>
              <a:t>Estimates </a:t>
            </a:r>
            <a:r>
              <a:rPr lang="en-US" dirty="0"/>
              <a:t>form the foundation </a:t>
            </a:r>
            <a:r>
              <a:rPr lang="en-US" dirty="0" smtClean="0"/>
              <a:t>for </a:t>
            </a:r>
            <a:r>
              <a:rPr lang="en-US" dirty="0" smtClean="0">
                <a:solidFill>
                  <a:srgbClr val="B23C00"/>
                </a:solidFill>
              </a:rPr>
              <a:t>project </a:t>
            </a:r>
            <a:r>
              <a:rPr lang="en-US" dirty="0">
                <a:solidFill>
                  <a:srgbClr val="B23C00"/>
                </a:solidFill>
              </a:rPr>
              <a:t>plans</a:t>
            </a:r>
            <a:r>
              <a:rPr lang="en-US" dirty="0" smtClean="0"/>
              <a:t>.</a:t>
            </a:r>
          </a:p>
          <a:p>
            <a:pPr lvl="6">
              <a:lnSpc>
                <a:spcPct val="90000"/>
              </a:lnSpc>
            </a:pPr>
            <a:endParaRPr lang="en-US" dirty="0"/>
          </a:p>
          <a:p>
            <a:pPr>
              <a:lnSpc>
                <a:spcPct val="90000"/>
              </a:lnSpc>
            </a:pPr>
            <a:r>
              <a:rPr lang="en-US" dirty="0"/>
              <a:t>But plans </a:t>
            </a:r>
            <a:r>
              <a:rPr lang="en-US" dirty="0" smtClean="0"/>
              <a:t>don</a:t>
            </a:r>
            <a:r>
              <a:rPr lang="en-US" dirty="0" smtClean="0">
                <a:latin typeface="Arial"/>
              </a:rPr>
              <a:t>’</a:t>
            </a:r>
            <a:r>
              <a:rPr lang="en-US" dirty="0" smtClean="0"/>
              <a:t>t </a:t>
            </a:r>
            <a:r>
              <a:rPr lang="en-US" dirty="0"/>
              <a:t>have to be </a:t>
            </a:r>
            <a:r>
              <a:rPr lang="en-US" dirty="0" smtClean="0"/>
              <a:t/>
            </a:r>
            <a:br>
              <a:rPr lang="en-US" dirty="0" smtClean="0"/>
            </a:br>
            <a:r>
              <a:rPr lang="en-US" dirty="0" smtClean="0"/>
              <a:t>the </a:t>
            </a:r>
            <a:r>
              <a:rPr lang="en-US" dirty="0"/>
              <a:t>same as estimates</a:t>
            </a:r>
            <a:r>
              <a:rPr lang="en-US" dirty="0" smtClean="0"/>
              <a:t>.</a:t>
            </a:r>
          </a:p>
          <a:p>
            <a:pPr lvl="5">
              <a:lnSpc>
                <a:spcPct val="90000"/>
              </a:lnSpc>
            </a:pPr>
            <a:endParaRPr lang="en-US" dirty="0"/>
          </a:p>
          <a:p>
            <a:pPr>
              <a:lnSpc>
                <a:spcPct val="90000"/>
              </a:lnSpc>
            </a:pPr>
            <a:r>
              <a:rPr lang="en-US" dirty="0"/>
              <a:t>Combining estimating and planning activities leads to bad estimates and poor plans</a:t>
            </a:r>
            <a:r>
              <a:rPr lang="en-US" dirty="0" smtClean="0"/>
              <a:t>.</a:t>
            </a:r>
          </a:p>
          <a:p>
            <a:pPr lvl="6">
              <a:lnSpc>
                <a:spcPct val="90000"/>
              </a:lnSpc>
            </a:pPr>
            <a:endParaRPr lang="en-US" dirty="0"/>
          </a:p>
          <a:p>
            <a:pPr>
              <a:lnSpc>
                <a:spcPct val="90000"/>
              </a:lnSpc>
            </a:pPr>
            <a:r>
              <a:rPr lang="en-US" dirty="0" smtClean="0"/>
              <a:t>A </a:t>
            </a:r>
            <a:r>
              <a:rPr lang="en-US" dirty="0"/>
              <a:t>large gap between estimates </a:t>
            </a:r>
            <a:r>
              <a:rPr lang="en-US" dirty="0" smtClean="0"/>
              <a:t/>
            </a:r>
            <a:br>
              <a:rPr lang="en-US" dirty="0" smtClean="0"/>
            </a:br>
            <a:r>
              <a:rPr lang="en-US" dirty="0" smtClean="0"/>
              <a:t>and </a:t>
            </a:r>
            <a:r>
              <a:rPr lang="en-US" dirty="0"/>
              <a:t>planning targets results in </a:t>
            </a:r>
            <a:r>
              <a:rPr lang="en-US" dirty="0" smtClean="0"/>
              <a:t/>
            </a:r>
            <a:br>
              <a:rPr lang="en-US" dirty="0" smtClean="0"/>
            </a:br>
            <a:r>
              <a:rPr lang="en-US" dirty="0" smtClean="0"/>
              <a:t>a </a:t>
            </a:r>
            <a:r>
              <a:rPr lang="en-US" dirty="0">
                <a:solidFill>
                  <a:srgbClr val="B23C00"/>
                </a:solidFill>
              </a:rPr>
              <a:t>high risk project</a:t>
            </a:r>
            <a:r>
              <a:rPr lang="en-US" dirty="0" smtClean="0"/>
              <a:t>.</a:t>
            </a:r>
            <a:endParaRPr lang="en-US" dirty="0"/>
          </a:p>
        </p:txBody>
      </p:sp>
    </p:spTree>
    <p:extLst>
      <p:ext uri="{BB962C8B-B14F-4D97-AF65-F5344CB8AC3E}">
        <p14:creationId xmlns:p14="http://schemas.microsoft.com/office/powerpoint/2010/main" val="100705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0147">
                                            <p:txEl>
                                              <p:pRg st="4" end="4"/>
                                            </p:txEl>
                                          </p:spTgt>
                                        </p:tgtEl>
                                        <p:attrNameLst>
                                          <p:attrName>style.visibility</p:attrName>
                                        </p:attrNameLst>
                                      </p:cBhvr>
                                      <p:to>
                                        <p:strVal val="visible"/>
                                      </p:to>
                                    </p:set>
                                    <p:animEffect transition="in" filter="fade">
                                      <p:cBhvr>
                                        <p:cTn id="7" dur="500"/>
                                        <p:tgtEl>
                                          <p:spTgt spid="390147">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0147">
                                            <p:txEl>
                                              <p:pRg st="6" end="6"/>
                                            </p:txEl>
                                          </p:spTgt>
                                        </p:tgtEl>
                                        <p:attrNameLst>
                                          <p:attrName>style.visibility</p:attrName>
                                        </p:attrNameLst>
                                      </p:cBhvr>
                                      <p:to>
                                        <p:strVal val="visible"/>
                                      </p:to>
                                    </p:set>
                                    <p:animEffect transition="in" filter="fade">
                                      <p:cBhvr>
                                        <p:cTn id="10" dur="500"/>
                                        <p:tgtEl>
                                          <p:spTgt spid="390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605AFBD-44AE-1B44-B68C-6BC9771EB55E}" type="slidenum">
              <a:rPr lang="en-US"/>
              <a:pPr/>
              <a:t>17</a:t>
            </a:fld>
            <a:endParaRPr lang="en-US"/>
          </a:p>
        </p:txBody>
      </p:sp>
      <p:sp>
        <p:nvSpPr>
          <p:cNvPr id="391170" name="Rectangle 2"/>
          <p:cNvSpPr>
            <a:spLocks noGrp="1" noChangeArrowheads="1"/>
          </p:cNvSpPr>
          <p:nvPr>
            <p:ph type="title"/>
          </p:nvPr>
        </p:nvSpPr>
        <p:spPr/>
        <p:txBody>
          <a:bodyPr/>
          <a:lstStyle/>
          <a:p>
            <a:r>
              <a:rPr lang="en-US"/>
              <a:t>Estimates, Targets, and Commitments</a:t>
            </a:r>
          </a:p>
        </p:txBody>
      </p:sp>
      <p:sp>
        <p:nvSpPr>
          <p:cNvPr id="391171" name="Rectangle 3"/>
          <p:cNvSpPr>
            <a:spLocks noGrp="1" noChangeArrowheads="1"/>
          </p:cNvSpPr>
          <p:nvPr>
            <p:ph type="body" idx="1"/>
          </p:nvPr>
        </p:nvSpPr>
        <p:spPr>
          <a:xfrm>
            <a:off x="457200" y="1325902"/>
            <a:ext cx="8229600" cy="4754829"/>
          </a:xfrm>
        </p:spPr>
        <p:txBody>
          <a:bodyPr/>
          <a:lstStyle/>
          <a:p>
            <a:pPr>
              <a:lnSpc>
                <a:spcPct val="90000"/>
              </a:lnSpc>
            </a:pPr>
            <a:r>
              <a:rPr lang="en-US" dirty="0" smtClean="0"/>
              <a:t>A typical scene from an </a:t>
            </a:r>
            <a:r>
              <a:rPr lang="en-US" dirty="0"/>
              <a:t>all-too-familiar </a:t>
            </a:r>
            <a:r>
              <a:rPr lang="en-US" dirty="0" smtClean="0"/>
              <a:t>play:</a:t>
            </a:r>
          </a:p>
          <a:p>
            <a:pPr lvl="6">
              <a:lnSpc>
                <a:spcPct val="90000"/>
              </a:lnSpc>
            </a:pPr>
            <a:endParaRPr lang="en-US" dirty="0"/>
          </a:p>
          <a:p>
            <a:pPr lvl="1">
              <a:lnSpc>
                <a:spcPct val="90000"/>
              </a:lnSpc>
            </a:pPr>
            <a:r>
              <a:rPr lang="en-US" b="1" dirty="0">
                <a:solidFill>
                  <a:srgbClr val="0033CC"/>
                </a:solidFill>
              </a:rPr>
              <a:t>Product manager: </a:t>
            </a:r>
            <a:r>
              <a:rPr lang="en-US" dirty="0"/>
              <a:t>We need to demo these features at a trade show in 3 months. </a:t>
            </a:r>
            <a:r>
              <a:rPr lang="en-US" i="1" dirty="0">
                <a:solidFill>
                  <a:srgbClr val="B23C00"/>
                </a:solidFill>
              </a:rPr>
              <a:t>[target]</a:t>
            </a:r>
            <a:r>
              <a:rPr lang="en-US" dirty="0"/>
              <a:t> </a:t>
            </a:r>
            <a:br>
              <a:rPr lang="en-US" dirty="0"/>
            </a:br>
            <a:r>
              <a:rPr lang="en-US" dirty="0"/>
              <a:t>How long will it take? </a:t>
            </a:r>
            <a:endParaRPr lang="en-US" i="1" dirty="0">
              <a:solidFill>
                <a:srgbClr val="0033CC"/>
              </a:solidFill>
            </a:endParaRPr>
          </a:p>
          <a:p>
            <a:pPr lvl="1">
              <a:lnSpc>
                <a:spcPct val="90000"/>
              </a:lnSpc>
            </a:pPr>
            <a:r>
              <a:rPr lang="en-US" b="1" dirty="0">
                <a:solidFill>
                  <a:srgbClr val="0033CC"/>
                </a:solidFill>
              </a:rPr>
              <a:t>Project lead: </a:t>
            </a:r>
            <a:r>
              <a:rPr lang="en-US" dirty="0"/>
              <a:t>I </a:t>
            </a:r>
            <a:r>
              <a:rPr lang="en-US" i="1" dirty="0">
                <a:solidFill>
                  <a:srgbClr val="B23C00"/>
                </a:solidFill>
              </a:rPr>
              <a:t>estimate</a:t>
            </a:r>
            <a:r>
              <a:rPr lang="en-US" dirty="0">
                <a:solidFill>
                  <a:srgbClr val="B23C00"/>
                </a:solidFill>
              </a:rPr>
              <a:t> </a:t>
            </a:r>
            <a:r>
              <a:rPr lang="en-US" dirty="0"/>
              <a:t>it will us take 5 months.</a:t>
            </a:r>
          </a:p>
          <a:p>
            <a:pPr lvl="1">
              <a:lnSpc>
                <a:spcPct val="90000"/>
              </a:lnSpc>
            </a:pPr>
            <a:r>
              <a:rPr lang="en-US" b="1" dirty="0">
                <a:solidFill>
                  <a:srgbClr val="0033CC"/>
                </a:solidFill>
              </a:rPr>
              <a:t>Manager: </a:t>
            </a:r>
            <a:r>
              <a:rPr lang="en-US" dirty="0"/>
              <a:t>Wrong answer! Try again.</a:t>
            </a:r>
          </a:p>
          <a:p>
            <a:pPr lvl="1">
              <a:lnSpc>
                <a:spcPct val="90000"/>
              </a:lnSpc>
            </a:pPr>
            <a:r>
              <a:rPr lang="en-US" b="1" dirty="0">
                <a:solidFill>
                  <a:srgbClr val="0033CC"/>
                </a:solidFill>
              </a:rPr>
              <a:t>Lead: </a:t>
            </a:r>
            <a:r>
              <a:rPr lang="en-US" dirty="0"/>
              <a:t>OK, in 3 months, we can have the highest priority features done. </a:t>
            </a:r>
            <a:r>
              <a:rPr lang="en-US" i="1" dirty="0">
                <a:solidFill>
                  <a:srgbClr val="B23C00"/>
                </a:solidFill>
              </a:rPr>
              <a:t>[commitment]</a:t>
            </a:r>
          </a:p>
          <a:p>
            <a:pPr lvl="5">
              <a:lnSpc>
                <a:spcPct val="90000"/>
              </a:lnSpc>
            </a:pPr>
            <a:endParaRPr lang="en-US" i="1" dirty="0">
              <a:solidFill>
                <a:srgbClr val="0033CC"/>
              </a:solidFill>
            </a:endParaRPr>
          </a:p>
          <a:p>
            <a:pPr>
              <a:lnSpc>
                <a:spcPct val="90000"/>
              </a:lnSpc>
            </a:pPr>
            <a:r>
              <a:rPr lang="en-US" b="1" dirty="0">
                <a:solidFill>
                  <a:srgbClr val="B23C00"/>
                </a:solidFill>
              </a:rPr>
              <a:t>Moral:</a:t>
            </a:r>
            <a:r>
              <a:rPr lang="en-US" dirty="0">
                <a:solidFill>
                  <a:srgbClr val="0033CC"/>
                </a:solidFill>
              </a:rPr>
              <a:t> </a:t>
            </a:r>
            <a:r>
              <a:rPr lang="en-US" dirty="0"/>
              <a:t>When </a:t>
            </a:r>
            <a:r>
              <a:rPr lang="en-US" dirty="0" smtClean="0"/>
              <a:t>a project planners asks you for </a:t>
            </a:r>
            <a:r>
              <a:rPr lang="en-US" dirty="0"/>
              <a:t>an </a:t>
            </a:r>
            <a:r>
              <a:rPr lang="en-US" dirty="0" smtClean="0">
                <a:solidFill>
                  <a:srgbClr val="B23C00"/>
                </a:solidFill>
              </a:rPr>
              <a:t>estimate</a:t>
            </a:r>
            <a:r>
              <a:rPr lang="en-US" dirty="0" smtClean="0"/>
              <a:t>, determine </a:t>
            </a:r>
            <a:r>
              <a:rPr lang="en-US" dirty="0"/>
              <a:t>whether </a:t>
            </a:r>
            <a:r>
              <a:rPr lang="en-US" dirty="0" smtClean="0"/>
              <a:t>you’re </a:t>
            </a:r>
            <a:r>
              <a:rPr lang="en-US" dirty="0"/>
              <a:t>really being told to make a </a:t>
            </a:r>
            <a:r>
              <a:rPr lang="en-US" dirty="0">
                <a:solidFill>
                  <a:srgbClr val="B23C00"/>
                </a:solidFill>
              </a:rPr>
              <a:t>commitment to meet a target</a:t>
            </a:r>
            <a:r>
              <a:rPr lang="en-US" dirty="0"/>
              <a:t>.</a:t>
            </a:r>
          </a:p>
        </p:txBody>
      </p:sp>
    </p:spTree>
    <p:extLst>
      <p:ext uri="{BB962C8B-B14F-4D97-AF65-F5344CB8AC3E}">
        <p14:creationId xmlns:p14="http://schemas.microsoft.com/office/powerpoint/2010/main" val="1273032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1171">
                                            <p:txEl>
                                              <p:pRg st="2" end="2"/>
                                            </p:txEl>
                                          </p:spTgt>
                                        </p:tgtEl>
                                        <p:attrNameLst>
                                          <p:attrName>style.visibility</p:attrName>
                                        </p:attrNameLst>
                                      </p:cBhvr>
                                      <p:to>
                                        <p:strVal val="visible"/>
                                      </p:to>
                                    </p:set>
                                    <p:animEffect transition="in" filter="fade">
                                      <p:cBhvr>
                                        <p:cTn id="7" dur="500"/>
                                        <p:tgtEl>
                                          <p:spTgt spid="39117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91171">
                                            <p:txEl>
                                              <p:pRg st="3" end="3"/>
                                            </p:txEl>
                                          </p:spTgt>
                                        </p:tgtEl>
                                        <p:attrNameLst>
                                          <p:attrName>style.visibility</p:attrName>
                                        </p:attrNameLst>
                                      </p:cBhvr>
                                      <p:to>
                                        <p:strVal val="visible"/>
                                      </p:to>
                                    </p:set>
                                    <p:animEffect transition="in" filter="fade">
                                      <p:cBhvr>
                                        <p:cTn id="12" dur="500"/>
                                        <p:tgtEl>
                                          <p:spTgt spid="39117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91171">
                                            <p:txEl>
                                              <p:pRg st="4" end="4"/>
                                            </p:txEl>
                                          </p:spTgt>
                                        </p:tgtEl>
                                        <p:attrNameLst>
                                          <p:attrName>style.visibility</p:attrName>
                                        </p:attrNameLst>
                                      </p:cBhvr>
                                      <p:to>
                                        <p:strVal val="visible"/>
                                      </p:to>
                                    </p:set>
                                    <p:animEffect transition="in" filter="fade">
                                      <p:cBhvr>
                                        <p:cTn id="17" dur="500"/>
                                        <p:tgtEl>
                                          <p:spTgt spid="39117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91171">
                                            <p:txEl>
                                              <p:pRg st="5" end="5"/>
                                            </p:txEl>
                                          </p:spTgt>
                                        </p:tgtEl>
                                        <p:attrNameLst>
                                          <p:attrName>style.visibility</p:attrName>
                                        </p:attrNameLst>
                                      </p:cBhvr>
                                      <p:to>
                                        <p:strVal val="visible"/>
                                      </p:to>
                                    </p:set>
                                    <p:animEffect transition="in" filter="fade">
                                      <p:cBhvr>
                                        <p:cTn id="22" dur="500"/>
                                        <p:tgtEl>
                                          <p:spTgt spid="391171">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1171">
                                            <p:txEl>
                                              <p:pRg st="7" end="7"/>
                                            </p:txEl>
                                          </p:spTgt>
                                        </p:tgtEl>
                                        <p:attrNameLst>
                                          <p:attrName>style.visibility</p:attrName>
                                        </p:attrNameLst>
                                      </p:cBhvr>
                                      <p:to>
                                        <p:strVal val="visible"/>
                                      </p:to>
                                    </p:set>
                                    <p:animEffect transition="in" filter="fade">
                                      <p:cBhvr>
                                        <p:cTn id="27" dur="500"/>
                                        <p:tgtEl>
                                          <p:spTgt spid="3911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833FAF0-B733-5242-A3F0-07402FC67716}" type="slidenum">
              <a:rPr lang="en-US"/>
              <a:pPr/>
              <a:t>18</a:t>
            </a:fld>
            <a:endParaRPr lang="en-US"/>
          </a:p>
        </p:txBody>
      </p:sp>
      <p:sp>
        <p:nvSpPr>
          <p:cNvPr id="392194" name="Rectangle 2"/>
          <p:cNvSpPr>
            <a:spLocks noGrp="1" noChangeArrowheads="1"/>
          </p:cNvSpPr>
          <p:nvPr>
            <p:ph type="title"/>
          </p:nvPr>
        </p:nvSpPr>
        <p:spPr/>
        <p:txBody>
          <a:bodyPr/>
          <a:lstStyle/>
          <a:p>
            <a:r>
              <a:rPr lang="en-US" altLang="ja-JP" dirty="0" smtClean="0">
                <a:latin typeface="Arial"/>
              </a:rPr>
              <a:t>Primary Purpose of Software </a:t>
            </a:r>
            <a:r>
              <a:rPr lang="en-US" dirty="0" smtClean="0"/>
              <a:t>Estimation</a:t>
            </a:r>
            <a:endParaRPr lang="en-US" dirty="0"/>
          </a:p>
        </p:txBody>
      </p:sp>
      <p:sp>
        <p:nvSpPr>
          <p:cNvPr id="392195" name="Rectangle 3"/>
          <p:cNvSpPr>
            <a:spLocks noGrp="1" noChangeArrowheads="1"/>
          </p:cNvSpPr>
          <p:nvPr>
            <p:ph type="body" idx="1"/>
          </p:nvPr>
        </p:nvSpPr>
        <p:spPr/>
        <p:txBody>
          <a:bodyPr/>
          <a:lstStyle/>
          <a:p>
            <a:r>
              <a:rPr lang="en-US" dirty="0" smtClean="0"/>
              <a:t>Determine </a:t>
            </a:r>
            <a:r>
              <a:rPr lang="en-US" dirty="0"/>
              <a:t>whether a </a:t>
            </a:r>
            <a:r>
              <a:rPr lang="en-US" dirty="0" smtClean="0"/>
              <a:t>project</a:t>
            </a:r>
            <a:r>
              <a:rPr lang="en-US" dirty="0" smtClean="0">
                <a:latin typeface="Arial"/>
              </a:rPr>
              <a:t>’</a:t>
            </a:r>
            <a:r>
              <a:rPr lang="en-US" dirty="0" smtClean="0"/>
              <a:t>s </a:t>
            </a:r>
            <a:r>
              <a:rPr lang="en-US" dirty="0"/>
              <a:t>targets are </a:t>
            </a:r>
            <a:r>
              <a:rPr lang="en-US" dirty="0">
                <a:solidFill>
                  <a:srgbClr val="B23C00"/>
                </a:solidFill>
              </a:rPr>
              <a:t>realistic enough </a:t>
            </a:r>
            <a:r>
              <a:rPr lang="en-US" dirty="0"/>
              <a:t>to allow the project to be controlled to meet them</a:t>
            </a:r>
            <a:r>
              <a:rPr lang="en-US" dirty="0" smtClean="0"/>
              <a:t>.</a:t>
            </a:r>
          </a:p>
          <a:p>
            <a:pPr lvl="5"/>
            <a:endParaRPr lang="en-US" dirty="0"/>
          </a:p>
          <a:p>
            <a:r>
              <a:rPr lang="en-US" dirty="0" smtClean="0"/>
              <a:t>Good estimates are usually </a:t>
            </a:r>
            <a:r>
              <a:rPr lang="en-US" dirty="0"/>
              <a:t>possible if the </a:t>
            </a:r>
            <a:r>
              <a:rPr lang="en-US" dirty="0" smtClean="0"/>
              <a:t/>
            </a:r>
            <a:br>
              <a:rPr lang="en-US" dirty="0" smtClean="0"/>
            </a:br>
            <a:r>
              <a:rPr lang="en-US" dirty="0" smtClean="0">
                <a:solidFill>
                  <a:srgbClr val="B23C00"/>
                </a:solidFill>
              </a:rPr>
              <a:t>initial </a:t>
            </a:r>
            <a:r>
              <a:rPr lang="en-US" dirty="0">
                <a:solidFill>
                  <a:srgbClr val="B23C00"/>
                </a:solidFill>
              </a:rPr>
              <a:t>targets </a:t>
            </a:r>
            <a:r>
              <a:rPr lang="en-US" dirty="0"/>
              <a:t>and the </a:t>
            </a:r>
            <a:r>
              <a:rPr lang="en-US" dirty="0">
                <a:solidFill>
                  <a:srgbClr val="B23C00"/>
                </a:solidFill>
              </a:rPr>
              <a:t>initial estimates </a:t>
            </a:r>
            <a:r>
              <a:rPr lang="en-US" dirty="0" smtClean="0">
                <a:solidFill>
                  <a:srgbClr val="B23C00"/>
                </a:solidFill>
              </a:rPr>
              <a:t/>
            </a:r>
            <a:br>
              <a:rPr lang="en-US" dirty="0" smtClean="0">
                <a:solidFill>
                  <a:srgbClr val="B23C00"/>
                </a:solidFill>
              </a:rPr>
            </a:br>
            <a:r>
              <a:rPr lang="en-US" dirty="0" smtClean="0"/>
              <a:t>are </a:t>
            </a:r>
            <a:r>
              <a:rPr lang="en-US" dirty="0"/>
              <a:t>within</a:t>
            </a:r>
            <a:r>
              <a:rPr lang="en-US" dirty="0">
                <a:solidFill>
                  <a:srgbClr val="0000FF"/>
                </a:solidFill>
              </a:rPr>
              <a:t> </a:t>
            </a:r>
            <a:r>
              <a:rPr lang="en-US" dirty="0">
                <a:solidFill>
                  <a:srgbClr val="B23C00"/>
                </a:solidFill>
              </a:rPr>
              <a:t>20%</a:t>
            </a:r>
            <a:r>
              <a:rPr lang="en-US" dirty="0"/>
              <a:t> of each other</a:t>
            </a:r>
            <a:r>
              <a:rPr lang="en-US" dirty="0" smtClean="0"/>
              <a:t>.</a:t>
            </a:r>
            <a:endParaRPr lang="en-US" dirty="0"/>
          </a:p>
        </p:txBody>
      </p:sp>
    </p:spTree>
    <p:extLst>
      <p:ext uri="{BB962C8B-B14F-4D97-AF65-F5344CB8AC3E}">
        <p14:creationId xmlns:p14="http://schemas.microsoft.com/office/powerpoint/2010/main" val="4726439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6536" y="6263609"/>
            <a:ext cx="1905000" cy="457200"/>
          </a:xfrm>
        </p:spPr>
        <p:txBody>
          <a:bodyPr/>
          <a:lstStyle/>
          <a:p>
            <a:fld id="{E833FAF0-B733-5242-A3F0-07402FC67716}" type="slidenum">
              <a:rPr lang="en-US"/>
              <a:pPr/>
              <a:t>19</a:t>
            </a:fld>
            <a:endParaRPr lang="en-US"/>
          </a:p>
        </p:txBody>
      </p:sp>
      <p:sp>
        <p:nvSpPr>
          <p:cNvPr id="392194" name="Rectangle 2"/>
          <p:cNvSpPr>
            <a:spLocks noGrp="1" noChangeArrowheads="1"/>
          </p:cNvSpPr>
          <p:nvPr>
            <p:ph type="title"/>
          </p:nvPr>
        </p:nvSpPr>
        <p:spPr/>
        <p:txBody>
          <a:bodyPr/>
          <a:lstStyle/>
          <a:p>
            <a:r>
              <a:rPr lang="en-US" altLang="ja-JP" dirty="0" smtClean="0">
                <a:latin typeface="Arial"/>
              </a:rPr>
              <a:t>“</a:t>
            </a:r>
            <a:r>
              <a:rPr lang="en-US" dirty="0" smtClean="0"/>
              <a:t>Good</a:t>
            </a:r>
            <a:r>
              <a:rPr lang="en-US" altLang="ja-JP" dirty="0" smtClean="0">
                <a:latin typeface="Arial"/>
              </a:rPr>
              <a:t>”</a:t>
            </a:r>
            <a:r>
              <a:rPr lang="en-US" dirty="0" smtClean="0"/>
              <a:t> </a:t>
            </a:r>
            <a:r>
              <a:rPr lang="en-US" dirty="0"/>
              <a:t>Estimates</a:t>
            </a:r>
          </a:p>
        </p:txBody>
      </p:sp>
      <p:sp>
        <p:nvSpPr>
          <p:cNvPr id="392195" name="Rectangle 3"/>
          <p:cNvSpPr>
            <a:spLocks noGrp="1" noChangeArrowheads="1"/>
          </p:cNvSpPr>
          <p:nvPr>
            <p:ph type="body" idx="1"/>
          </p:nvPr>
        </p:nvSpPr>
        <p:spPr>
          <a:xfrm>
            <a:off x="457200" y="1295400"/>
            <a:ext cx="8229600" cy="944893"/>
          </a:xfrm>
        </p:spPr>
        <p:txBody>
          <a:bodyPr/>
          <a:lstStyle/>
          <a:p>
            <a:r>
              <a:rPr lang="en-US" dirty="0" smtClean="0"/>
              <a:t>Estimates don</a:t>
            </a:r>
            <a:r>
              <a:rPr lang="en-US" dirty="0" smtClean="0">
                <a:latin typeface="Arial"/>
              </a:rPr>
              <a:t>’</a:t>
            </a:r>
            <a:r>
              <a:rPr lang="en-US" dirty="0" smtClean="0"/>
              <a:t>t </a:t>
            </a:r>
            <a:r>
              <a:rPr lang="en-US" dirty="0"/>
              <a:t>need to be perfectly accurate as much as they need to be </a:t>
            </a:r>
            <a:r>
              <a:rPr lang="en-US" dirty="0">
                <a:solidFill>
                  <a:srgbClr val="B23C00"/>
                </a:solidFill>
              </a:rPr>
              <a:t>useful</a:t>
            </a:r>
            <a:r>
              <a:rPr lang="en-US" dirty="0" smtClean="0"/>
              <a:t>.</a:t>
            </a:r>
            <a:endParaRPr lang="en-US" dirty="0"/>
          </a:p>
        </p:txBody>
      </p:sp>
      <p:sp>
        <p:nvSpPr>
          <p:cNvPr id="2" name="TextBox 1"/>
          <p:cNvSpPr txBox="1"/>
          <p:nvPr/>
        </p:nvSpPr>
        <p:spPr>
          <a:xfrm>
            <a:off x="1047943" y="2423171"/>
            <a:ext cx="6907300" cy="2308324"/>
          </a:xfrm>
          <a:prstGeom prst="rect">
            <a:avLst/>
          </a:prstGeom>
          <a:solidFill>
            <a:srgbClr val="FFFFC2"/>
          </a:solidFill>
          <a:ln>
            <a:solidFill>
              <a:srgbClr val="000000"/>
            </a:solidFill>
          </a:ln>
        </p:spPr>
        <p:txBody>
          <a:bodyPr wrap="none" rtlCol="0">
            <a:spAutoFit/>
          </a:bodyPr>
          <a:lstStyle/>
          <a:p>
            <a:pPr marL="0" lvl="1"/>
            <a:r>
              <a:rPr lang="en-US" altLang="ja-JP" sz="2400" dirty="0" smtClean="0"/>
              <a:t>“</a:t>
            </a:r>
            <a:r>
              <a:rPr lang="en-US" sz="2400" dirty="0" smtClean="0"/>
              <a:t>A </a:t>
            </a:r>
            <a:r>
              <a:rPr lang="en-US" sz="2400" dirty="0"/>
              <a:t>good estimate is an estimate that provides a </a:t>
            </a:r>
            <a:br>
              <a:rPr lang="en-US" sz="2400" dirty="0"/>
            </a:br>
            <a:r>
              <a:rPr lang="en-US" sz="2400" dirty="0">
                <a:solidFill>
                  <a:srgbClr val="B23C00"/>
                </a:solidFill>
              </a:rPr>
              <a:t>clear enough view of the project reality </a:t>
            </a:r>
            <a:r>
              <a:rPr lang="en-US" sz="2400" dirty="0"/>
              <a:t>to allow </a:t>
            </a:r>
            <a:r>
              <a:rPr lang="en-US" sz="2400" dirty="0">
                <a:solidFill>
                  <a:srgbClr val="0000FF"/>
                </a:solidFill>
              </a:rPr>
              <a:t/>
            </a:r>
            <a:br>
              <a:rPr lang="en-US" sz="2400" dirty="0">
                <a:solidFill>
                  <a:srgbClr val="0000FF"/>
                </a:solidFill>
              </a:rPr>
            </a:br>
            <a:r>
              <a:rPr lang="en-US" sz="2400" dirty="0"/>
              <a:t>the project leadership to make good decisions </a:t>
            </a:r>
            <a:r>
              <a:rPr lang="en-US" sz="2400" dirty="0">
                <a:solidFill>
                  <a:srgbClr val="0000FF"/>
                </a:solidFill>
              </a:rPr>
              <a:t/>
            </a:r>
            <a:br>
              <a:rPr lang="en-US" sz="2400" dirty="0">
                <a:solidFill>
                  <a:srgbClr val="0000FF"/>
                </a:solidFill>
              </a:rPr>
            </a:br>
            <a:r>
              <a:rPr lang="en-US" sz="2400" dirty="0"/>
              <a:t>about </a:t>
            </a:r>
            <a:r>
              <a:rPr lang="en-US" sz="2400" dirty="0">
                <a:solidFill>
                  <a:srgbClr val="B23C00"/>
                </a:solidFill>
              </a:rPr>
              <a:t>how to control the project </a:t>
            </a:r>
            <a:r>
              <a:rPr lang="en-US" sz="2400" dirty="0"/>
              <a:t>to hit its targets</a:t>
            </a:r>
            <a:r>
              <a:rPr lang="en-US" sz="2400" dirty="0" smtClean="0"/>
              <a:t>.</a:t>
            </a:r>
            <a:r>
              <a:rPr lang="en-US" altLang="ja-JP" sz="2400" dirty="0" smtClean="0"/>
              <a:t>”</a:t>
            </a:r>
            <a:r>
              <a:rPr lang="en-US" sz="2400" dirty="0" smtClean="0"/>
              <a:t/>
            </a:r>
            <a:br>
              <a:rPr lang="en-US" sz="2400" dirty="0" smtClean="0"/>
            </a:br>
            <a:endParaRPr lang="en-US" sz="2400" dirty="0"/>
          </a:p>
          <a:p>
            <a:pPr marL="0" lvl="1" algn="r"/>
            <a:r>
              <a:rPr lang="en-US" sz="2000" i="1" dirty="0" smtClean="0"/>
              <a:t>Steve </a:t>
            </a:r>
            <a:r>
              <a:rPr lang="en-US" sz="2000" i="1" dirty="0"/>
              <a:t>McConnell, </a:t>
            </a:r>
            <a:r>
              <a:rPr lang="en-US" sz="2000" i="1" u="sng" dirty="0"/>
              <a:t>Software </a:t>
            </a:r>
            <a:r>
              <a:rPr lang="en-US" sz="2000" i="1" u="sng" dirty="0" smtClean="0"/>
              <a:t>Estimation</a:t>
            </a:r>
            <a:endParaRPr lang="en-US" sz="2000" i="1" u="sng" dirty="0"/>
          </a:p>
        </p:txBody>
      </p:sp>
    </p:spTree>
    <p:extLst>
      <p:ext uri="{BB962C8B-B14F-4D97-AF65-F5344CB8AC3E}">
        <p14:creationId xmlns:p14="http://schemas.microsoft.com/office/powerpoint/2010/main" val="184907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Stats</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081458480"/>
              </p:ext>
            </p:extLst>
          </p:nvPr>
        </p:nvGraphicFramePr>
        <p:xfrm>
          <a:off x="2590805" y="1508781"/>
          <a:ext cx="3962390" cy="1371600"/>
        </p:xfrm>
        <a:graphic>
          <a:graphicData uri="http://schemas.openxmlformats.org/drawingml/2006/table">
            <a:tbl>
              <a:tblPr firstRow="1" bandRow="1">
                <a:tableStyleId>{C4B1156A-380E-4F78-BDF5-A606A8083BF9}</a:tableStyleId>
              </a:tblPr>
              <a:tblGrid>
                <a:gridCol w="3139439"/>
                <a:gridCol w="822951"/>
              </a:tblGrid>
              <a:tr h="370840">
                <a:tc>
                  <a:txBody>
                    <a:bodyPr/>
                    <a:lstStyle/>
                    <a:p>
                      <a:pPr algn="r"/>
                      <a:r>
                        <a:rPr lang="en-US" sz="2400" b="0" dirty="0" smtClean="0"/>
                        <a:t>Median</a:t>
                      </a:r>
                    </a:p>
                  </a:txBody>
                  <a:tcPr/>
                </a:tc>
                <a:tc>
                  <a:txBody>
                    <a:bodyPr/>
                    <a:lstStyle/>
                    <a:p>
                      <a:pPr algn="r" fontAlgn="b"/>
                      <a:r>
                        <a:rPr lang="hr-HR" sz="2400" b="0" i="0" u="none" strike="noStrike" dirty="0" smtClean="0">
                          <a:solidFill>
                            <a:srgbClr val="000000"/>
                          </a:solidFill>
                          <a:effectLst/>
                          <a:latin typeface="Calibri" charset="0"/>
                        </a:rPr>
                        <a:t>78.0</a:t>
                      </a:r>
                      <a:endParaRPr lang="hr-HR" sz="2400" b="0" i="0" u="none" strike="noStrike" dirty="0">
                        <a:solidFill>
                          <a:srgbClr val="000000"/>
                        </a:solidFill>
                        <a:effectLst/>
                        <a:latin typeface="Calibri" charset="0"/>
                      </a:endParaRPr>
                    </a:p>
                  </a:txBody>
                  <a:tcPr marL="12700" marR="12700" marT="12700" marB="0" anchor="b"/>
                </a:tc>
              </a:tr>
              <a:tr h="370840">
                <a:tc>
                  <a:txBody>
                    <a:bodyPr/>
                    <a:lstStyle/>
                    <a:p>
                      <a:pPr algn="r"/>
                      <a:r>
                        <a:rPr lang="en-US" sz="2400" b="0" dirty="0" smtClean="0"/>
                        <a:t>Average</a:t>
                      </a:r>
                      <a:endParaRPr lang="en-US" sz="2400" b="0" dirty="0"/>
                    </a:p>
                  </a:txBody>
                  <a:tcPr/>
                </a:tc>
                <a:tc>
                  <a:txBody>
                    <a:bodyPr/>
                    <a:lstStyle/>
                    <a:p>
                      <a:pPr algn="r" fontAlgn="b"/>
                      <a:r>
                        <a:rPr lang="nb-NO" sz="2400" b="0" i="0" u="none" strike="noStrike" dirty="0">
                          <a:solidFill>
                            <a:srgbClr val="000000"/>
                          </a:solidFill>
                          <a:effectLst/>
                          <a:latin typeface="Calibri" charset="0"/>
                        </a:rPr>
                        <a:t>75.8</a:t>
                      </a:r>
                    </a:p>
                  </a:txBody>
                  <a:tcPr marL="12700" marR="12700" marT="12700" marB="0" anchor="b"/>
                </a:tc>
              </a:tr>
              <a:tr h="370840">
                <a:tc>
                  <a:txBody>
                    <a:bodyPr/>
                    <a:lstStyle/>
                    <a:p>
                      <a:pPr algn="r"/>
                      <a:r>
                        <a:rPr lang="en-US" sz="2400" b="0" dirty="0" smtClean="0"/>
                        <a:t>Standard deviation</a:t>
                      </a:r>
                      <a:endParaRPr lang="en-US" sz="2400" b="0" dirty="0"/>
                    </a:p>
                  </a:txBody>
                  <a:tcPr/>
                </a:tc>
                <a:tc>
                  <a:txBody>
                    <a:bodyPr/>
                    <a:lstStyle/>
                    <a:p>
                      <a:pPr algn="r" fontAlgn="b"/>
                      <a:r>
                        <a:rPr lang="hr-HR" sz="2400" b="0" i="0" u="none" strike="noStrike" dirty="0">
                          <a:solidFill>
                            <a:srgbClr val="000000"/>
                          </a:solidFill>
                          <a:effectLst/>
                          <a:latin typeface="Calibri" charset="0"/>
                        </a:rPr>
                        <a:t>12.1</a:t>
                      </a:r>
                    </a:p>
                  </a:txBody>
                  <a:tcPr marL="12700" marR="12700" marT="12700" marB="0" anchor="b"/>
                </a:tc>
              </a:tr>
            </a:tbl>
          </a:graphicData>
        </a:graphic>
      </p:graphicFrame>
    </p:spTree>
    <p:extLst>
      <p:ext uri="{BB962C8B-B14F-4D97-AF65-F5344CB8AC3E}">
        <p14:creationId xmlns:p14="http://schemas.microsoft.com/office/powerpoint/2010/main" val="132958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C399934-E632-7D43-BDE1-0EC867066F06}" type="slidenum">
              <a:rPr lang="en-US"/>
              <a:pPr/>
              <a:t>20</a:t>
            </a:fld>
            <a:endParaRPr lang="en-US"/>
          </a:p>
        </p:txBody>
      </p:sp>
      <p:sp>
        <p:nvSpPr>
          <p:cNvPr id="399362" name="Rectangle 2"/>
          <p:cNvSpPr>
            <a:spLocks noGrp="1" noChangeArrowheads="1"/>
          </p:cNvSpPr>
          <p:nvPr>
            <p:ph type="title"/>
          </p:nvPr>
        </p:nvSpPr>
        <p:spPr/>
        <p:txBody>
          <a:bodyPr/>
          <a:lstStyle/>
          <a:p>
            <a:r>
              <a:rPr lang="en-US"/>
              <a:t>Time Unit Inflation of Estimates</a:t>
            </a:r>
          </a:p>
        </p:txBody>
      </p:sp>
      <p:sp>
        <p:nvSpPr>
          <p:cNvPr id="399363" name="Rectangle 3"/>
          <p:cNvSpPr>
            <a:spLocks noGrp="1" noChangeArrowheads="1"/>
          </p:cNvSpPr>
          <p:nvPr>
            <p:ph type="body" idx="1"/>
          </p:nvPr>
        </p:nvSpPr>
        <p:spPr/>
        <p:txBody>
          <a:bodyPr/>
          <a:lstStyle/>
          <a:p>
            <a:r>
              <a:rPr lang="en-US" dirty="0">
                <a:solidFill>
                  <a:srgbClr val="B23C00"/>
                </a:solidFill>
              </a:rPr>
              <a:t>Time unit inflation:</a:t>
            </a:r>
            <a:br>
              <a:rPr lang="en-US" dirty="0">
                <a:solidFill>
                  <a:srgbClr val="B23C00"/>
                </a:solidFill>
              </a:rPr>
            </a:br>
            <a:r>
              <a:rPr lang="en-US" dirty="0"/>
              <a:t>hours </a:t>
            </a:r>
            <a:r>
              <a:rPr lang="en-US" dirty="0">
                <a:cs typeface="Arial" charset="0"/>
              </a:rPr>
              <a:t>→ days → weeks → months → years</a:t>
            </a:r>
          </a:p>
          <a:p>
            <a:pPr lvl="3"/>
            <a:endParaRPr lang="en-US" dirty="0">
              <a:cs typeface="Arial" charset="0"/>
            </a:endParaRPr>
          </a:p>
          <a:p>
            <a:pPr lvl="1"/>
            <a:r>
              <a:rPr lang="en-US" altLang="ja-JP" dirty="0" smtClean="0">
                <a:latin typeface="Arial"/>
                <a:cs typeface="Arial" charset="0"/>
              </a:rPr>
              <a:t>“</a:t>
            </a:r>
            <a:r>
              <a:rPr lang="en-US" dirty="0" smtClean="0">
                <a:cs typeface="Arial" charset="0"/>
              </a:rPr>
              <a:t>It </a:t>
            </a:r>
            <a:r>
              <a:rPr lang="en-US" dirty="0">
                <a:cs typeface="Arial" charset="0"/>
              </a:rPr>
              <a:t>should take me </a:t>
            </a:r>
            <a:r>
              <a:rPr lang="en-US" dirty="0">
                <a:solidFill>
                  <a:srgbClr val="B23C00"/>
                </a:solidFill>
                <a:cs typeface="Arial" charset="0"/>
              </a:rPr>
              <a:t>two hours </a:t>
            </a:r>
            <a:r>
              <a:rPr lang="en-US" dirty="0">
                <a:cs typeface="Arial" charset="0"/>
              </a:rPr>
              <a:t>to do </a:t>
            </a:r>
            <a:r>
              <a:rPr lang="en-US" dirty="0" smtClean="0">
                <a:cs typeface="Arial" charset="0"/>
              </a:rPr>
              <a:t>this.</a:t>
            </a:r>
            <a:r>
              <a:rPr lang="en-US" altLang="ja-JP" dirty="0" smtClean="0">
                <a:latin typeface="Arial"/>
                <a:cs typeface="Arial" charset="0"/>
              </a:rPr>
              <a:t>”</a:t>
            </a:r>
            <a:endParaRPr lang="en-US" dirty="0">
              <a:cs typeface="Arial" charset="0"/>
            </a:endParaRPr>
          </a:p>
          <a:p>
            <a:pPr lvl="1"/>
            <a:r>
              <a:rPr lang="en-US" dirty="0">
                <a:cs typeface="Arial" charset="0"/>
              </a:rPr>
              <a:t>Reality: It will take </a:t>
            </a:r>
            <a:r>
              <a:rPr lang="en-US" dirty="0">
                <a:solidFill>
                  <a:srgbClr val="B23C00"/>
                </a:solidFill>
                <a:cs typeface="Arial" charset="0"/>
              </a:rPr>
              <a:t>two days</a:t>
            </a:r>
            <a:r>
              <a:rPr lang="en-US" dirty="0" smtClean="0">
                <a:cs typeface="Arial" charset="0"/>
              </a:rPr>
              <a:t>.</a:t>
            </a:r>
            <a:endParaRPr lang="en-US" dirty="0"/>
          </a:p>
        </p:txBody>
      </p:sp>
    </p:spTree>
    <p:extLst>
      <p:ext uri="{BB962C8B-B14F-4D97-AF65-F5344CB8AC3E}">
        <p14:creationId xmlns:p14="http://schemas.microsoft.com/office/powerpoint/2010/main" val="33685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9363">
                                            <p:txEl>
                                              <p:pRg st="2" end="2"/>
                                            </p:txEl>
                                          </p:spTgt>
                                        </p:tgtEl>
                                        <p:attrNameLst>
                                          <p:attrName>style.visibility</p:attrName>
                                        </p:attrNameLst>
                                      </p:cBhvr>
                                      <p:to>
                                        <p:strVal val="visible"/>
                                      </p:to>
                                    </p:set>
                                    <p:animEffect transition="in" filter="fade">
                                      <p:cBhvr>
                                        <p:cTn id="7" dur="500"/>
                                        <p:tgtEl>
                                          <p:spTgt spid="39936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9363">
                                            <p:txEl>
                                              <p:pRg st="3" end="3"/>
                                            </p:txEl>
                                          </p:spTgt>
                                        </p:tgtEl>
                                        <p:attrNameLst>
                                          <p:attrName>style.visibility</p:attrName>
                                        </p:attrNameLst>
                                      </p:cBhvr>
                                      <p:to>
                                        <p:strVal val="visible"/>
                                      </p:to>
                                    </p:set>
                                    <p:animEffect transition="in" filter="fade">
                                      <p:cBhvr>
                                        <p:cTn id="10" dur="500"/>
                                        <p:tgtEl>
                                          <p:spTgt spid="399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3458FB-C52D-1044-9CC3-5D0ECBADAC38}" type="slidenum">
              <a:rPr lang="en-US"/>
              <a:pPr/>
              <a:t>21</a:t>
            </a:fld>
            <a:endParaRPr lang="en-US"/>
          </a:p>
        </p:txBody>
      </p:sp>
      <p:sp>
        <p:nvSpPr>
          <p:cNvPr id="393218" name="Rectangle 2"/>
          <p:cNvSpPr>
            <a:spLocks noGrp="1" noChangeArrowheads="1"/>
          </p:cNvSpPr>
          <p:nvPr>
            <p:ph type="title"/>
          </p:nvPr>
        </p:nvSpPr>
        <p:spPr/>
        <p:txBody>
          <a:bodyPr/>
          <a:lstStyle/>
          <a:p>
            <a:r>
              <a:rPr lang="en-US"/>
              <a:t>Estimation Techniques</a:t>
            </a:r>
          </a:p>
        </p:txBody>
      </p:sp>
      <p:sp>
        <p:nvSpPr>
          <p:cNvPr id="393219" name="Rectangle 3"/>
          <p:cNvSpPr>
            <a:spLocks noGrp="1" noChangeArrowheads="1"/>
          </p:cNvSpPr>
          <p:nvPr>
            <p:ph type="body" idx="1"/>
          </p:nvPr>
        </p:nvSpPr>
        <p:spPr/>
        <p:txBody>
          <a:bodyPr/>
          <a:lstStyle/>
          <a:p>
            <a:r>
              <a:rPr lang="en-US" dirty="0">
                <a:solidFill>
                  <a:srgbClr val="B23C00"/>
                </a:solidFill>
              </a:rPr>
              <a:t>Complex mathematical </a:t>
            </a:r>
            <a:r>
              <a:rPr lang="en-US" dirty="0" smtClean="0">
                <a:solidFill>
                  <a:srgbClr val="B23C00"/>
                </a:solidFill>
              </a:rPr>
              <a:t>formulas</a:t>
            </a:r>
          </a:p>
          <a:p>
            <a:pPr lvl="6"/>
            <a:endParaRPr lang="en-US" dirty="0">
              <a:solidFill>
                <a:schemeClr val="folHlink"/>
              </a:solidFill>
            </a:endParaRPr>
          </a:p>
          <a:p>
            <a:pPr lvl="1"/>
            <a:r>
              <a:rPr lang="en-US" dirty="0"/>
              <a:t>Best for the very largest projects.</a:t>
            </a:r>
          </a:p>
          <a:p>
            <a:pPr lvl="1"/>
            <a:r>
              <a:rPr lang="en-US" dirty="0"/>
              <a:t>Done by professional estimators.</a:t>
            </a:r>
          </a:p>
          <a:p>
            <a:pPr lvl="3"/>
            <a:endParaRPr lang="en-US" dirty="0"/>
          </a:p>
          <a:p>
            <a:r>
              <a:rPr lang="en-US" dirty="0">
                <a:solidFill>
                  <a:srgbClr val="B23C00"/>
                </a:solidFill>
              </a:rPr>
              <a:t>History and </a:t>
            </a:r>
            <a:r>
              <a:rPr lang="en-US" dirty="0" smtClean="0">
                <a:solidFill>
                  <a:srgbClr val="B23C00"/>
                </a:solidFill>
              </a:rPr>
              <a:t>analogy</a:t>
            </a:r>
          </a:p>
          <a:p>
            <a:pPr lvl="7"/>
            <a:endParaRPr lang="en-US" dirty="0">
              <a:solidFill>
                <a:schemeClr val="folHlink"/>
              </a:solidFill>
            </a:endParaRPr>
          </a:p>
          <a:p>
            <a:pPr lvl="1"/>
            <a:r>
              <a:rPr lang="en-US" dirty="0"/>
              <a:t>How long did similar tasks take in the past?</a:t>
            </a:r>
          </a:p>
          <a:p>
            <a:pPr lvl="3"/>
            <a:endParaRPr lang="en-US" dirty="0"/>
          </a:p>
          <a:p>
            <a:r>
              <a:rPr lang="en-US" dirty="0">
                <a:solidFill>
                  <a:srgbClr val="B23C00"/>
                </a:solidFill>
              </a:rPr>
              <a:t>Expert </a:t>
            </a:r>
            <a:r>
              <a:rPr lang="en-US" dirty="0" smtClean="0">
                <a:solidFill>
                  <a:srgbClr val="B23C00"/>
                </a:solidFill>
              </a:rPr>
              <a:t>opinions</a:t>
            </a:r>
          </a:p>
          <a:p>
            <a:pPr lvl="7"/>
            <a:endParaRPr lang="en-US" dirty="0">
              <a:solidFill>
                <a:schemeClr val="folHlink"/>
              </a:solidFill>
            </a:endParaRPr>
          </a:p>
          <a:p>
            <a:pPr lvl="1"/>
            <a:r>
              <a:rPr lang="en-US" dirty="0"/>
              <a:t>But do you have similar skills as the experts</a:t>
            </a:r>
            <a:r>
              <a:rPr lang="en-US" dirty="0" smtClean="0"/>
              <a:t>?</a:t>
            </a:r>
            <a:endParaRPr lang="en-US" dirty="0"/>
          </a:p>
        </p:txBody>
      </p:sp>
    </p:spTree>
    <p:extLst>
      <p:ext uri="{BB962C8B-B14F-4D97-AF65-F5344CB8AC3E}">
        <p14:creationId xmlns:p14="http://schemas.microsoft.com/office/powerpoint/2010/main" val="83773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3219">
                                            <p:txEl>
                                              <p:pRg st="2" end="2"/>
                                            </p:txEl>
                                          </p:spTgt>
                                        </p:tgtEl>
                                        <p:attrNameLst>
                                          <p:attrName>style.visibility</p:attrName>
                                        </p:attrNameLst>
                                      </p:cBhvr>
                                      <p:to>
                                        <p:strVal val="visible"/>
                                      </p:to>
                                    </p:set>
                                    <p:animEffect transition="in" filter="fade">
                                      <p:cBhvr>
                                        <p:cTn id="7" dur="500"/>
                                        <p:tgtEl>
                                          <p:spTgt spid="393219">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3219">
                                            <p:txEl>
                                              <p:pRg st="3" end="3"/>
                                            </p:txEl>
                                          </p:spTgt>
                                        </p:tgtEl>
                                        <p:attrNameLst>
                                          <p:attrName>style.visibility</p:attrName>
                                        </p:attrNameLst>
                                      </p:cBhvr>
                                      <p:to>
                                        <p:strVal val="visible"/>
                                      </p:to>
                                    </p:set>
                                    <p:animEffect transition="in" filter="fade">
                                      <p:cBhvr>
                                        <p:cTn id="10" dur="500"/>
                                        <p:tgtEl>
                                          <p:spTgt spid="393219">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93219">
                                            <p:txEl>
                                              <p:pRg st="7" end="7"/>
                                            </p:txEl>
                                          </p:spTgt>
                                        </p:tgtEl>
                                        <p:attrNameLst>
                                          <p:attrName>style.visibility</p:attrName>
                                        </p:attrNameLst>
                                      </p:cBhvr>
                                      <p:to>
                                        <p:strVal val="visible"/>
                                      </p:to>
                                    </p:set>
                                    <p:animEffect transition="in" filter="fade">
                                      <p:cBhvr>
                                        <p:cTn id="15" dur="500"/>
                                        <p:tgtEl>
                                          <p:spTgt spid="393219">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93219">
                                            <p:txEl>
                                              <p:pRg st="11" end="11"/>
                                            </p:txEl>
                                          </p:spTgt>
                                        </p:tgtEl>
                                        <p:attrNameLst>
                                          <p:attrName>style.visibility</p:attrName>
                                        </p:attrNameLst>
                                      </p:cBhvr>
                                      <p:to>
                                        <p:strVal val="visible"/>
                                      </p:to>
                                    </p:set>
                                    <p:animEffect transition="in" filter="fade">
                                      <p:cBhvr>
                                        <p:cTn id="20" dur="500"/>
                                        <p:tgtEl>
                                          <p:spTgt spid="39321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3458FB-C52D-1044-9CC3-5D0ECBADAC38}" type="slidenum">
              <a:rPr lang="en-US"/>
              <a:pPr/>
              <a:t>22</a:t>
            </a:fld>
            <a:endParaRPr lang="en-US"/>
          </a:p>
        </p:txBody>
      </p:sp>
      <p:sp>
        <p:nvSpPr>
          <p:cNvPr id="393218" name="Rectangle 2"/>
          <p:cNvSpPr>
            <a:spLocks noGrp="1" noChangeArrowheads="1"/>
          </p:cNvSpPr>
          <p:nvPr>
            <p:ph type="title"/>
          </p:nvPr>
        </p:nvSpPr>
        <p:spPr/>
        <p:txBody>
          <a:bodyPr/>
          <a:lstStyle/>
          <a:p>
            <a:r>
              <a:rPr lang="en-US" dirty="0"/>
              <a:t>Estimation </a:t>
            </a:r>
            <a:r>
              <a:rPr lang="en-US" dirty="0" smtClean="0"/>
              <a:t>Techniques</a:t>
            </a:r>
            <a:r>
              <a:rPr lang="en-US" i="1" dirty="0" smtClean="0"/>
              <a:t>, cont’d</a:t>
            </a:r>
            <a:r>
              <a:rPr lang="en-US" dirty="0" smtClean="0"/>
              <a:t>	</a:t>
            </a:r>
            <a:endParaRPr lang="en-US" dirty="0"/>
          </a:p>
        </p:txBody>
      </p:sp>
      <p:sp>
        <p:nvSpPr>
          <p:cNvPr id="393219" name="Rectangle 3"/>
          <p:cNvSpPr>
            <a:spLocks noGrp="1" noChangeArrowheads="1"/>
          </p:cNvSpPr>
          <p:nvPr>
            <p:ph type="body" idx="1"/>
          </p:nvPr>
        </p:nvSpPr>
        <p:spPr/>
        <p:txBody>
          <a:bodyPr/>
          <a:lstStyle/>
          <a:p>
            <a:r>
              <a:rPr lang="en-US" dirty="0" smtClean="0">
                <a:solidFill>
                  <a:srgbClr val="B23C00"/>
                </a:solidFill>
              </a:rPr>
              <a:t>Off</a:t>
            </a:r>
            <a:r>
              <a:rPr lang="en-US" dirty="0">
                <a:solidFill>
                  <a:srgbClr val="B23C00"/>
                </a:solidFill>
              </a:rPr>
              <a:t>-the-cuff </a:t>
            </a:r>
            <a:r>
              <a:rPr lang="en-US" altLang="ja-JP" dirty="0" smtClean="0">
                <a:solidFill>
                  <a:srgbClr val="B23C00"/>
                </a:solidFill>
                <a:latin typeface="Arial"/>
              </a:rPr>
              <a:t>“</a:t>
            </a:r>
            <a:r>
              <a:rPr lang="en-US" dirty="0" smtClean="0">
                <a:solidFill>
                  <a:srgbClr val="B23C00"/>
                </a:solidFill>
              </a:rPr>
              <a:t>guesstimates</a:t>
            </a:r>
            <a:r>
              <a:rPr lang="en-US" altLang="ja-JP" dirty="0" smtClean="0">
                <a:solidFill>
                  <a:srgbClr val="B23C00"/>
                </a:solidFill>
                <a:latin typeface="Arial"/>
              </a:rPr>
              <a:t>”</a:t>
            </a:r>
          </a:p>
          <a:p>
            <a:pPr lvl="6"/>
            <a:endParaRPr lang="en-US" dirty="0">
              <a:solidFill>
                <a:schemeClr val="folHlink"/>
              </a:solidFill>
            </a:endParaRPr>
          </a:p>
          <a:p>
            <a:pPr lvl="1"/>
            <a:r>
              <a:rPr lang="en-US" dirty="0"/>
              <a:t>Based on personal experience.</a:t>
            </a:r>
          </a:p>
          <a:p>
            <a:pPr lvl="1"/>
            <a:r>
              <a:rPr lang="en-US" dirty="0"/>
              <a:t>The smaller the task, </a:t>
            </a:r>
            <a:r>
              <a:rPr lang="en-US" dirty="0" smtClean="0"/>
              <a:t/>
            </a:r>
            <a:br>
              <a:rPr lang="en-US" dirty="0" smtClean="0"/>
            </a:br>
            <a:r>
              <a:rPr lang="en-US" dirty="0" smtClean="0"/>
              <a:t>the </a:t>
            </a:r>
            <a:r>
              <a:rPr lang="en-US" dirty="0"/>
              <a:t>more accurate the estimate</a:t>
            </a:r>
            <a:r>
              <a:rPr lang="en-US" dirty="0" smtClean="0"/>
              <a:t>.</a:t>
            </a:r>
            <a:endParaRPr lang="en-US" dirty="0"/>
          </a:p>
        </p:txBody>
      </p:sp>
    </p:spTree>
    <p:extLst>
      <p:ext uri="{BB962C8B-B14F-4D97-AF65-F5344CB8AC3E}">
        <p14:creationId xmlns:p14="http://schemas.microsoft.com/office/powerpoint/2010/main" val="85098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3219">
                                            <p:txEl>
                                              <p:pRg st="2" end="2"/>
                                            </p:txEl>
                                          </p:spTgt>
                                        </p:tgtEl>
                                        <p:attrNameLst>
                                          <p:attrName>style.visibility</p:attrName>
                                        </p:attrNameLst>
                                      </p:cBhvr>
                                      <p:to>
                                        <p:strVal val="visible"/>
                                      </p:to>
                                    </p:set>
                                    <p:animEffect transition="in" filter="fade">
                                      <p:cBhvr>
                                        <p:cTn id="7" dur="500"/>
                                        <p:tgtEl>
                                          <p:spTgt spid="393219">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3219">
                                            <p:txEl>
                                              <p:pRg st="3" end="3"/>
                                            </p:txEl>
                                          </p:spTgt>
                                        </p:tgtEl>
                                        <p:attrNameLst>
                                          <p:attrName>style.visibility</p:attrName>
                                        </p:attrNameLst>
                                      </p:cBhvr>
                                      <p:to>
                                        <p:strVal val="visible"/>
                                      </p:to>
                                    </p:set>
                                    <p:animEffect transition="in" filter="fade">
                                      <p:cBhvr>
                                        <p:cTn id="10" dur="500"/>
                                        <p:tgtEl>
                                          <p:spTgt spid="393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8345F5-13D1-2A4C-A339-924E1BD662E7}" type="slidenum">
              <a:rPr lang="en-US"/>
              <a:pPr/>
              <a:t>23</a:t>
            </a:fld>
            <a:endParaRPr lang="en-US"/>
          </a:p>
        </p:txBody>
      </p:sp>
      <p:sp>
        <p:nvSpPr>
          <p:cNvPr id="401410" name="Rectangle 2"/>
          <p:cNvSpPr>
            <a:spLocks noGrp="1" noChangeArrowheads="1"/>
          </p:cNvSpPr>
          <p:nvPr>
            <p:ph type="title"/>
          </p:nvPr>
        </p:nvSpPr>
        <p:spPr/>
        <p:txBody>
          <a:bodyPr/>
          <a:lstStyle/>
          <a:p>
            <a:r>
              <a:rPr lang="en-US" dirty="0"/>
              <a:t>Project Schedules</a:t>
            </a:r>
          </a:p>
        </p:txBody>
      </p:sp>
      <p:sp>
        <p:nvSpPr>
          <p:cNvPr id="401411" name="Rectangle 3"/>
          <p:cNvSpPr>
            <a:spLocks noGrp="1" noChangeArrowheads="1"/>
          </p:cNvSpPr>
          <p:nvPr>
            <p:ph type="body" idx="1"/>
          </p:nvPr>
        </p:nvSpPr>
        <p:spPr/>
        <p:txBody>
          <a:bodyPr/>
          <a:lstStyle/>
          <a:p>
            <a:r>
              <a:rPr lang="en-US" dirty="0"/>
              <a:t>Once estimates are put into a </a:t>
            </a:r>
            <a:r>
              <a:rPr lang="en-US" dirty="0">
                <a:solidFill>
                  <a:srgbClr val="B23C00"/>
                </a:solidFill>
              </a:rPr>
              <a:t>schedule</a:t>
            </a:r>
            <a:r>
              <a:rPr lang="en-US" dirty="0"/>
              <a:t>, </a:t>
            </a:r>
            <a:br>
              <a:rPr lang="en-US" dirty="0"/>
            </a:br>
            <a:r>
              <a:rPr lang="en-US" dirty="0"/>
              <a:t>they become </a:t>
            </a:r>
            <a:r>
              <a:rPr lang="en-US" dirty="0">
                <a:solidFill>
                  <a:srgbClr val="B23C00"/>
                </a:solidFill>
              </a:rPr>
              <a:t>commitments</a:t>
            </a:r>
            <a:r>
              <a:rPr lang="en-US" dirty="0" smtClean="0"/>
              <a:t>.</a:t>
            </a:r>
          </a:p>
          <a:p>
            <a:pPr lvl="4"/>
            <a:endParaRPr lang="en-US" dirty="0"/>
          </a:p>
          <a:p>
            <a:r>
              <a:rPr lang="en-US" dirty="0"/>
              <a:t>However, schedules can change (i.e., </a:t>
            </a:r>
            <a:r>
              <a:rPr lang="en-US" dirty="0">
                <a:solidFill>
                  <a:srgbClr val="B23C00"/>
                </a:solidFill>
              </a:rPr>
              <a:t>slip</a:t>
            </a:r>
            <a:r>
              <a:rPr lang="en-US" dirty="0"/>
              <a:t>) ... </a:t>
            </a:r>
            <a:r>
              <a:rPr lang="en-US" dirty="0" smtClean="0"/>
              <a:t/>
            </a:r>
            <a:br>
              <a:rPr lang="en-US" dirty="0" smtClean="0"/>
            </a:br>
            <a:r>
              <a:rPr lang="en-US" dirty="0" smtClean="0"/>
              <a:t>up </a:t>
            </a:r>
            <a:r>
              <a:rPr lang="en-US" dirty="0"/>
              <a:t>to a point!</a:t>
            </a:r>
          </a:p>
        </p:txBody>
      </p:sp>
    </p:spTree>
    <p:extLst>
      <p:ext uri="{BB962C8B-B14F-4D97-AF65-F5344CB8AC3E}">
        <p14:creationId xmlns:p14="http://schemas.microsoft.com/office/powerpoint/2010/main" val="2563604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Project Schedule: Gantt Chart</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24</a:t>
            </a:fld>
            <a:endParaRPr lang="en-US"/>
          </a:p>
        </p:txBody>
      </p:sp>
      <p:pic>
        <p:nvPicPr>
          <p:cNvPr id="7" name="Picture 6" descr="Screen Shot 2016-03-21 at 9.58.5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17342"/>
            <a:ext cx="9144000" cy="4445734"/>
          </a:xfrm>
          <a:prstGeom prst="rect">
            <a:avLst/>
          </a:prstGeom>
        </p:spPr>
      </p:pic>
      <p:sp>
        <p:nvSpPr>
          <p:cNvPr id="8" name="TextBox 7"/>
          <p:cNvSpPr txBox="1"/>
          <p:nvPr/>
        </p:nvSpPr>
        <p:spPr>
          <a:xfrm>
            <a:off x="4754878" y="4248375"/>
            <a:ext cx="1403412" cy="369332"/>
          </a:xfrm>
          <a:prstGeom prst="rect">
            <a:avLst/>
          </a:prstGeom>
          <a:solidFill>
            <a:srgbClr val="001F7D"/>
          </a:solidFill>
        </p:spPr>
        <p:txBody>
          <a:bodyPr wrap="none" rtlCol="0">
            <a:spAutoFit/>
          </a:bodyPr>
          <a:lstStyle/>
          <a:p>
            <a:r>
              <a:rPr lang="en-US" dirty="0" smtClean="0">
                <a:solidFill>
                  <a:srgbClr val="FFFF66"/>
                </a:solidFill>
              </a:rPr>
              <a:t>Critical path</a:t>
            </a:r>
            <a:endParaRPr lang="en-US" dirty="0">
              <a:solidFill>
                <a:srgbClr val="FFFF66"/>
              </a:solidFill>
            </a:endParaRPr>
          </a:p>
        </p:txBody>
      </p:sp>
    </p:spTree>
    <p:extLst>
      <p:ext uri="{BB962C8B-B14F-4D97-AF65-F5344CB8AC3E}">
        <p14:creationId xmlns:p14="http://schemas.microsoft.com/office/powerpoint/2010/main" val="79837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Project Schedule: </a:t>
            </a:r>
            <a:r>
              <a:rPr lang="en-US" dirty="0" smtClean="0"/>
              <a:t>PERT Chart</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25</a:t>
            </a:fld>
            <a:endParaRPr lang="en-US"/>
          </a:p>
        </p:txBody>
      </p:sp>
      <p:pic>
        <p:nvPicPr>
          <p:cNvPr id="5" name="Picture 4" descr="Screen Shot 2016-03-21 at 10.01.4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54987"/>
            <a:ext cx="9144000" cy="4634305"/>
          </a:xfrm>
          <a:prstGeom prst="rect">
            <a:avLst/>
          </a:prstGeom>
        </p:spPr>
      </p:pic>
    </p:spTree>
    <p:extLst>
      <p:ext uri="{BB962C8B-B14F-4D97-AF65-F5344CB8AC3E}">
        <p14:creationId xmlns:p14="http://schemas.microsoft.com/office/powerpoint/2010/main" val="8052690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Project Schedule: </a:t>
            </a:r>
            <a:r>
              <a:rPr lang="en-US" dirty="0" smtClean="0"/>
              <a:t>Resources Chart</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26</a:t>
            </a:fld>
            <a:endParaRPr lang="en-US"/>
          </a:p>
        </p:txBody>
      </p:sp>
      <p:pic>
        <p:nvPicPr>
          <p:cNvPr id="5" name="Picture 4" descr="Screen Shot 2016-03-21 at 10.04.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25903"/>
            <a:ext cx="9144000" cy="4176584"/>
          </a:xfrm>
          <a:prstGeom prst="rect">
            <a:avLst/>
          </a:prstGeom>
        </p:spPr>
      </p:pic>
    </p:spTree>
    <p:extLst>
      <p:ext uri="{BB962C8B-B14F-4D97-AF65-F5344CB8AC3E}">
        <p14:creationId xmlns:p14="http://schemas.microsoft.com/office/powerpoint/2010/main" val="714828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Solutions: Question 1</a:t>
            </a:r>
            <a:endParaRPr lang="en-US" dirty="0"/>
          </a:p>
        </p:txBody>
      </p:sp>
      <p:sp>
        <p:nvSpPr>
          <p:cNvPr id="3" name="Content Placeholder 2"/>
          <p:cNvSpPr>
            <a:spLocks noGrp="1"/>
          </p:cNvSpPr>
          <p:nvPr>
            <p:ph idx="1"/>
          </p:nvPr>
        </p:nvSpPr>
        <p:spPr/>
        <p:txBody>
          <a:bodyPr/>
          <a:lstStyle/>
          <a:p>
            <a:pPr marL="514350" indent="-514350">
              <a:buFont typeface="+mj-lt"/>
              <a:buAutoNum type="alphaLcPeriod"/>
            </a:pPr>
            <a:r>
              <a:rPr lang="en-US" dirty="0"/>
              <a:t>How does ORM deal with change?</a:t>
            </a:r>
            <a:r>
              <a:rPr lang="en-US" dirty="0"/>
              <a:t> </a:t>
            </a:r>
            <a:endParaRPr lang="en-US" dirty="0" smtClean="0"/>
          </a:p>
          <a:p>
            <a:pPr lvl="4"/>
            <a:endParaRPr lang="en-US" dirty="0" smtClean="0"/>
          </a:p>
          <a:p>
            <a:pPr lvl="1"/>
            <a:r>
              <a:rPr lang="en-US" dirty="0"/>
              <a:t>As part of the data access layer of an application, ORM helps to maintain loose coupling between the application body and the data repository.</a:t>
            </a:r>
            <a:r>
              <a:rPr lang="en-US" dirty="0"/>
              <a:t> </a:t>
            </a:r>
            <a:endParaRPr lang="en-US" dirty="0" smtClean="0"/>
          </a:p>
          <a:p>
            <a:pPr lvl="5"/>
            <a:endParaRPr lang="en-US" dirty="0"/>
          </a:p>
          <a:p>
            <a:pPr marL="514350" indent="-514350">
              <a:buFont typeface="+mj-lt"/>
              <a:buAutoNum type="alphaLcPeriod"/>
            </a:pPr>
            <a:r>
              <a:rPr lang="en-US" dirty="0"/>
              <a:t>How does ORM deal with complexity?</a:t>
            </a:r>
            <a:r>
              <a:rPr lang="en-US" dirty="0"/>
              <a:t> </a:t>
            </a:r>
            <a:endParaRPr lang="en-US" dirty="0" smtClean="0"/>
          </a:p>
          <a:p>
            <a:pPr lvl="4"/>
            <a:endParaRPr lang="en-US" dirty="0"/>
          </a:p>
          <a:p>
            <a:pPr lvl="1"/>
            <a:r>
              <a:rPr lang="en-US" dirty="0"/>
              <a:t>ORM allows your Ruby code to work only with objects and not have to deal with the relational data model. The database code can be written by another programmer, thus partitioning the work.</a:t>
            </a:r>
            <a:r>
              <a:rPr lang="en-US" dirty="0"/>
              <a:t>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3</a:t>
            </a:fld>
            <a:endParaRPr lang="en-US"/>
          </a:p>
        </p:txBody>
      </p:sp>
    </p:spTree>
    <p:extLst>
      <p:ext uri="{BB962C8B-B14F-4D97-AF65-F5344CB8AC3E}">
        <p14:creationId xmlns:p14="http://schemas.microsoft.com/office/powerpoint/2010/main" val="26632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Question </a:t>
            </a:r>
            <a:r>
              <a:rPr lang="en-US" dirty="0" smtClean="0"/>
              <a:t>1</a:t>
            </a:r>
            <a:r>
              <a:rPr lang="en-US" i="1" dirty="0" smtClean="0"/>
              <a:t>, cont’d</a:t>
            </a:r>
            <a:endParaRPr lang="en-US" i="1" dirty="0"/>
          </a:p>
        </p:txBody>
      </p:sp>
      <p:sp>
        <p:nvSpPr>
          <p:cNvPr id="3" name="Content Placeholder 2"/>
          <p:cNvSpPr>
            <a:spLocks noGrp="1"/>
          </p:cNvSpPr>
          <p:nvPr>
            <p:ph idx="1"/>
          </p:nvPr>
        </p:nvSpPr>
        <p:spPr/>
        <p:txBody>
          <a:bodyPr/>
          <a:lstStyle/>
          <a:p>
            <a:pPr marL="514350" indent="-514350">
              <a:buFont typeface="+mj-lt"/>
              <a:buAutoNum type="alphaLcPeriod" startAt="3"/>
            </a:pPr>
            <a:r>
              <a:rPr lang="en-US" dirty="0"/>
              <a:t>Give two examples of how Ruby’s ORM helps you as you write code for your application.</a:t>
            </a:r>
            <a:r>
              <a:rPr lang="en-US" dirty="0"/>
              <a:t> </a:t>
            </a:r>
            <a:endParaRPr lang="en-US" dirty="0" smtClean="0"/>
          </a:p>
          <a:p>
            <a:pPr lvl="4"/>
            <a:endParaRPr lang="en-US" dirty="0"/>
          </a:p>
          <a:p>
            <a:pPr lvl="1"/>
            <a:r>
              <a:rPr lang="en-US" dirty="0"/>
              <a:t>You do not need to learn SQL.</a:t>
            </a:r>
            <a:r>
              <a:rPr lang="en-US" dirty="0"/>
              <a:t> </a:t>
            </a:r>
            <a:endParaRPr lang="en-US" dirty="0" smtClean="0"/>
          </a:p>
          <a:p>
            <a:pPr lvl="1"/>
            <a:r>
              <a:rPr lang="en-US" dirty="0"/>
              <a:t>You write code to work with objects only.</a:t>
            </a:r>
            <a:r>
              <a:rPr lang="en-US" dirty="0"/>
              <a:t>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4</a:t>
            </a:fld>
            <a:endParaRPr lang="en-US"/>
          </a:p>
        </p:txBody>
      </p:sp>
    </p:spTree>
    <p:extLst>
      <p:ext uri="{BB962C8B-B14F-4D97-AF65-F5344CB8AC3E}">
        <p14:creationId xmlns:p14="http://schemas.microsoft.com/office/powerpoint/2010/main" val="68568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a:t>
            </a:r>
            <a:r>
              <a:rPr lang="en-US" dirty="0" smtClean="0"/>
              <a:t>Question 2</a:t>
            </a:r>
            <a:endParaRPr lang="en-US" dirty="0"/>
          </a:p>
        </p:txBody>
      </p:sp>
      <p:sp>
        <p:nvSpPr>
          <p:cNvPr id="3" name="Content Placeholder 2"/>
          <p:cNvSpPr>
            <a:spLocks noGrp="1"/>
          </p:cNvSpPr>
          <p:nvPr>
            <p:ph idx="1"/>
          </p:nvPr>
        </p:nvSpPr>
        <p:spPr>
          <a:xfrm>
            <a:off x="457200" y="1234464"/>
            <a:ext cx="8229600" cy="4953000"/>
          </a:xfrm>
        </p:spPr>
        <p:txBody>
          <a:bodyPr/>
          <a:lstStyle/>
          <a:p>
            <a:r>
              <a:rPr lang="en-US" dirty="0"/>
              <a:t>You are developing a web-based ride-sharing application for students who commute to and from San Jose State. Students will be able to share their class schedules and locations and arrange carpools</a:t>
            </a:r>
            <a:r>
              <a:rPr lang="en-US" dirty="0" smtClean="0"/>
              <a:t>.</a:t>
            </a:r>
          </a:p>
          <a:p>
            <a:pPr lvl="5"/>
            <a:endParaRPr lang="en-US" dirty="0" smtClean="0"/>
          </a:p>
          <a:p>
            <a:pPr marL="514350" indent="-514350">
              <a:buFont typeface="+mj-lt"/>
              <a:buAutoNum type="alphaLcPeriod"/>
            </a:pPr>
            <a:r>
              <a:rPr lang="en-US" dirty="0"/>
              <a:t>List three functional requirements</a:t>
            </a:r>
            <a:r>
              <a:rPr lang="en-US" dirty="0" smtClean="0"/>
              <a:t>.</a:t>
            </a:r>
          </a:p>
          <a:p>
            <a:pPr lvl="1"/>
            <a:r>
              <a:rPr lang="en-US" dirty="0"/>
              <a:t>Each user shall have a profile.</a:t>
            </a:r>
          </a:p>
          <a:p>
            <a:pPr lvl="1"/>
            <a:r>
              <a:rPr lang="en-US" dirty="0"/>
              <a:t>A user must enter his or her class schedule and locations.</a:t>
            </a:r>
          </a:p>
          <a:p>
            <a:pPr lvl="1"/>
            <a:r>
              <a:rPr lang="en-US" dirty="0"/>
              <a:t>The application shall match users’ schedules and locations.</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5</a:t>
            </a:fld>
            <a:endParaRPr lang="en-US"/>
          </a:p>
        </p:txBody>
      </p:sp>
    </p:spTree>
    <p:extLst>
      <p:ext uri="{BB962C8B-B14F-4D97-AF65-F5344CB8AC3E}">
        <p14:creationId xmlns:p14="http://schemas.microsoft.com/office/powerpoint/2010/main" val="1734264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Question </a:t>
            </a:r>
            <a:r>
              <a:rPr lang="en-US" dirty="0" smtClean="0"/>
              <a:t>2</a:t>
            </a:r>
            <a:r>
              <a:rPr lang="en-US" i="1" dirty="0" smtClean="0"/>
              <a:t>, cont’d</a:t>
            </a:r>
            <a:endParaRPr lang="en-US" i="1" dirty="0"/>
          </a:p>
        </p:txBody>
      </p:sp>
      <p:sp>
        <p:nvSpPr>
          <p:cNvPr id="3" name="Content Placeholder 2"/>
          <p:cNvSpPr>
            <a:spLocks noGrp="1"/>
          </p:cNvSpPr>
          <p:nvPr>
            <p:ph idx="1"/>
          </p:nvPr>
        </p:nvSpPr>
        <p:spPr>
          <a:xfrm>
            <a:off x="457200" y="1325902"/>
            <a:ext cx="8229600" cy="4754829"/>
          </a:xfrm>
        </p:spPr>
        <p:txBody>
          <a:bodyPr/>
          <a:lstStyle/>
          <a:p>
            <a:pPr>
              <a:buFont typeface="+mj-lt"/>
              <a:buAutoNum type="alphaLcPeriod" startAt="2"/>
            </a:pPr>
            <a:r>
              <a:rPr lang="en-US" sz="2400" dirty="0"/>
              <a:t>List two nonfunctional requirements.</a:t>
            </a:r>
            <a:r>
              <a:rPr lang="en-US" sz="2400" dirty="0"/>
              <a:t> </a:t>
            </a:r>
            <a:endParaRPr lang="en-US" sz="2400" dirty="0" smtClean="0"/>
          </a:p>
          <a:p>
            <a:pPr lvl="1"/>
            <a:r>
              <a:rPr lang="en-US" sz="2000" dirty="0"/>
              <a:t>The application must run on laptops and mobile devices.</a:t>
            </a:r>
          </a:p>
          <a:p>
            <a:pPr lvl="1"/>
            <a:r>
              <a:rPr lang="en-US" sz="2000" dirty="0"/>
              <a:t>The application must have privacy and security </a:t>
            </a:r>
            <a:r>
              <a:rPr lang="en-US" sz="2000" dirty="0" smtClean="0"/>
              <a:t>measures.</a:t>
            </a:r>
          </a:p>
          <a:p>
            <a:pPr marL="3232150" lvl="6" indent="-457200">
              <a:buFont typeface="+mj-lt"/>
              <a:buAutoNum type="alphaLcPeriod" startAt="2"/>
            </a:pPr>
            <a:endParaRPr lang="en-US" sz="800" dirty="0" smtClean="0"/>
          </a:p>
          <a:p>
            <a:pPr marL="490537" indent="-457200">
              <a:buFont typeface="+mj-lt"/>
              <a:buAutoNum type="alphaLcPeriod" startAt="2"/>
            </a:pPr>
            <a:r>
              <a:rPr lang="en-US" sz="2400" dirty="0"/>
              <a:t>Name four model components</a:t>
            </a:r>
            <a:r>
              <a:rPr lang="en-US" sz="2400" dirty="0" smtClean="0"/>
              <a:t>.</a:t>
            </a:r>
          </a:p>
          <a:p>
            <a:pPr lvl="1"/>
            <a:r>
              <a:rPr lang="en-US" sz="2000" dirty="0"/>
              <a:t>student, profile, location, class time</a:t>
            </a:r>
            <a:r>
              <a:rPr lang="en-US" sz="2000" dirty="0"/>
              <a:t> </a:t>
            </a:r>
            <a:endParaRPr lang="en-US" sz="2000" dirty="0" smtClean="0"/>
          </a:p>
          <a:p>
            <a:pPr lvl="6">
              <a:buFont typeface="+mj-lt"/>
              <a:buAutoNum type="alphaLcPeriod" startAt="2"/>
            </a:pPr>
            <a:endParaRPr lang="en-US" sz="800" dirty="0" smtClean="0"/>
          </a:p>
          <a:p>
            <a:pPr>
              <a:buFont typeface="+mj-lt"/>
              <a:buAutoNum type="alphaLcPeriod" startAt="2"/>
            </a:pPr>
            <a:r>
              <a:rPr lang="en-US" sz="2400" dirty="0"/>
              <a:t>Name three view components</a:t>
            </a:r>
            <a:r>
              <a:rPr lang="en-US" sz="2400" dirty="0" smtClean="0"/>
              <a:t>.</a:t>
            </a:r>
          </a:p>
          <a:p>
            <a:pPr lvl="1"/>
            <a:r>
              <a:rPr lang="en-US" sz="2000" dirty="0"/>
              <a:t>student profile form, class schedule form, car pool </a:t>
            </a:r>
            <a:r>
              <a:rPr lang="en-US" sz="2000" dirty="0" smtClean="0"/>
              <a:t>route</a:t>
            </a:r>
          </a:p>
          <a:p>
            <a:pPr lvl="6">
              <a:buFont typeface="+mj-lt"/>
              <a:buAutoNum type="alphaLcPeriod" startAt="2"/>
            </a:pPr>
            <a:endParaRPr lang="en-US" sz="800" dirty="0" smtClean="0"/>
          </a:p>
          <a:p>
            <a:pPr>
              <a:buFont typeface="+mj-lt"/>
              <a:buAutoNum type="alphaLcPeriod" startAt="2"/>
            </a:pPr>
            <a:r>
              <a:rPr lang="en-US" sz="2400" dirty="0"/>
              <a:t>Name three controller components.</a:t>
            </a:r>
            <a:r>
              <a:rPr lang="en-US" sz="2400" dirty="0"/>
              <a:t> </a:t>
            </a:r>
            <a:endParaRPr lang="en-US" sz="2400" dirty="0" smtClean="0"/>
          </a:p>
          <a:p>
            <a:pPr lvl="1"/>
            <a:r>
              <a:rPr lang="en-US" sz="2000" dirty="0"/>
              <a:t>student log in and log out, match students, notify students</a:t>
            </a:r>
            <a:r>
              <a:rPr lang="en-US" sz="2000" dirty="0"/>
              <a:t>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6</a:t>
            </a:fld>
            <a:endParaRPr lang="en-US"/>
          </a:p>
        </p:txBody>
      </p:sp>
    </p:spTree>
    <p:extLst>
      <p:ext uri="{BB962C8B-B14F-4D97-AF65-F5344CB8AC3E}">
        <p14:creationId xmlns:p14="http://schemas.microsoft.com/office/powerpoint/2010/main" val="945784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8" end="8"/>
                                            </p:txEl>
                                          </p:spTgt>
                                        </p:tgtEl>
                                        <p:attrNameLst>
                                          <p:attrName>style.visibility</p:attrName>
                                        </p:attrNameLst>
                                      </p:cBhvr>
                                      <p:to>
                                        <p:strVal val="visible"/>
                                      </p:to>
                                    </p:set>
                                    <p:animEffect transition="in" filter="fade">
                                      <p:cBhvr>
                                        <p:cTn id="20" dur="500"/>
                                        <p:tgtEl>
                                          <p:spTgt spid="3">
                                            <p:txEl>
                                              <p:pRg st="8" end="8"/>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Effect transition="in" filter="fade">
                                      <p:cBhvr>
                                        <p:cTn id="25"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Question 2</a:t>
            </a:r>
            <a:r>
              <a:rPr lang="en-US" i="1" dirty="0"/>
              <a:t>, cont’d</a:t>
            </a:r>
            <a:endParaRPr lang="en-US" dirty="0"/>
          </a:p>
        </p:txBody>
      </p:sp>
      <p:sp>
        <p:nvSpPr>
          <p:cNvPr id="3" name="Content Placeholder 2"/>
          <p:cNvSpPr>
            <a:spLocks noGrp="1"/>
          </p:cNvSpPr>
          <p:nvPr>
            <p:ph idx="1"/>
          </p:nvPr>
        </p:nvSpPr>
        <p:spPr>
          <a:xfrm>
            <a:off x="457200" y="1295400"/>
            <a:ext cx="8229600" cy="944893"/>
          </a:xfrm>
        </p:spPr>
        <p:txBody>
          <a:bodyPr/>
          <a:lstStyle/>
          <a:p>
            <a:pPr marL="514350" indent="-514350">
              <a:buFont typeface="+mj-lt"/>
              <a:buAutoNum type="alphaLcPeriod" startAt="6"/>
            </a:pPr>
            <a:r>
              <a:rPr lang="en-US" dirty="0"/>
              <a:t>Draw a use case diagram that contains three use cases and two </a:t>
            </a:r>
            <a:r>
              <a:rPr lang="en-US" dirty="0" smtClean="0"/>
              <a:t>actors.</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7</a:t>
            </a:fld>
            <a:endParaRPr lang="en-US"/>
          </a:p>
        </p:txBody>
      </p:sp>
      <p:pic>
        <p:nvPicPr>
          <p:cNvPr id="6" name="Picture 5"/>
          <p:cNvPicPr>
            <a:picLocks noChangeAspect="1"/>
          </p:cNvPicPr>
          <p:nvPr/>
        </p:nvPicPr>
        <p:blipFill>
          <a:blip r:embed="rId2"/>
          <a:stretch>
            <a:fillRect/>
          </a:stretch>
        </p:blipFill>
        <p:spPr>
          <a:xfrm>
            <a:off x="2423183" y="2514610"/>
            <a:ext cx="4297633" cy="2396919"/>
          </a:xfrm>
          <a:prstGeom prst="rect">
            <a:avLst/>
          </a:prstGeom>
        </p:spPr>
      </p:pic>
    </p:spTree>
    <p:extLst>
      <p:ext uri="{BB962C8B-B14F-4D97-AF65-F5344CB8AC3E}">
        <p14:creationId xmlns:p14="http://schemas.microsoft.com/office/powerpoint/2010/main" val="203721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Question 2</a:t>
            </a:r>
            <a:r>
              <a:rPr lang="en-US" i="1" dirty="0"/>
              <a:t>, cont’d</a:t>
            </a:r>
            <a:endParaRPr lang="en-US" dirty="0"/>
          </a:p>
        </p:txBody>
      </p:sp>
      <p:sp>
        <p:nvSpPr>
          <p:cNvPr id="3" name="Content Placeholder 2"/>
          <p:cNvSpPr>
            <a:spLocks noGrp="1"/>
          </p:cNvSpPr>
          <p:nvPr>
            <p:ph idx="1"/>
          </p:nvPr>
        </p:nvSpPr>
        <p:spPr/>
        <p:txBody>
          <a:bodyPr/>
          <a:lstStyle/>
          <a:p>
            <a:pPr marL="514350" indent="-514350">
              <a:buFont typeface="+mj-lt"/>
              <a:buAutoNum type="alphaLcPeriod" startAt="7"/>
            </a:pPr>
            <a:r>
              <a:rPr lang="en-US" dirty="0"/>
              <a:t>In which project documentation would this information appear, and </a:t>
            </a:r>
            <a:r>
              <a:rPr lang="en-US" dirty="0" smtClean="0"/>
              <a:t>why?</a:t>
            </a:r>
          </a:p>
          <a:p>
            <a:pPr lvl="4"/>
            <a:endParaRPr lang="en-US" dirty="0" smtClean="0"/>
          </a:p>
          <a:p>
            <a:pPr lvl="1"/>
            <a:r>
              <a:rPr lang="en-US" u="sng" dirty="0"/>
              <a:t>Functional Specification</a:t>
            </a:r>
            <a:r>
              <a:rPr lang="en-US" dirty="0"/>
              <a:t>: Requirements and use case diagram. Non-technical material that is part of the communication between users and </a:t>
            </a:r>
            <a:r>
              <a:rPr lang="en-US" dirty="0" smtClean="0"/>
              <a:t>developers.</a:t>
            </a:r>
          </a:p>
          <a:p>
            <a:pPr lvl="5"/>
            <a:endParaRPr lang="en-US" dirty="0" smtClean="0"/>
          </a:p>
          <a:p>
            <a:pPr lvl="1"/>
            <a:r>
              <a:rPr lang="en-US" u="sng" dirty="0" smtClean="0"/>
              <a:t>Design </a:t>
            </a:r>
            <a:r>
              <a:rPr lang="en-US" u="sng" dirty="0"/>
              <a:t>Document</a:t>
            </a:r>
            <a:r>
              <a:rPr lang="en-US" dirty="0"/>
              <a:t>: MVC components. Implementation details.</a:t>
            </a:r>
          </a:p>
          <a:p>
            <a:pPr lvl="1"/>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8</a:t>
            </a:fld>
            <a:endParaRPr lang="en-US"/>
          </a:p>
        </p:txBody>
      </p:sp>
    </p:spTree>
    <p:extLst>
      <p:ext uri="{BB962C8B-B14F-4D97-AF65-F5344CB8AC3E}">
        <p14:creationId xmlns:p14="http://schemas.microsoft.com/office/powerpoint/2010/main" val="43165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 </a:t>
            </a:r>
            <a:r>
              <a:rPr lang="en-US" dirty="0" smtClean="0"/>
              <a:t>Question 3</a:t>
            </a:r>
            <a:endParaRPr lang="en-US" dirty="0"/>
          </a:p>
        </p:txBody>
      </p:sp>
      <p:sp>
        <p:nvSpPr>
          <p:cNvPr id="3" name="Content Placeholder 2"/>
          <p:cNvSpPr>
            <a:spLocks noGrp="1"/>
          </p:cNvSpPr>
          <p:nvPr>
            <p:ph idx="1"/>
          </p:nvPr>
        </p:nvSpPr>
        <p:spPr>
          <a:xfrm>
            <a:off x="457200" y="1295400"/>
            <a:ext cx="8229600" cy="4785331"/>
          </a:xfrm>
        </p:spPr>
        <p:txBody>
          <a:bodyPr/>
          <a:lstStyle/>
          <a:p>
            <a:pPr marL="514350" indent="-514350">
              <a:buFont typeface="+mj-lt"/>
              <a:buAutoNum type="alphaLcPeriod"/>
            </a:pPr>
            <a:r>
              <a:rPr lang="en-US" dirty="0"/>
              <a:t>Hand-draw an entity-relationship (ER) </a:t>
            </a:r>
            <a:r>
              <a:rPr lang="en-US" dirty="0" smtClean="0"/>
              <a:t>diagram for the database of the previous app. </a:t>
            </a:r>
            <a:r>
              <a:rPr lang="en-US" dirty="0"/>
              <a:t>It must have a one-to-one relationship, a one-to-many relationship, and a many-to-many relationship.</a:t>
            </a:r>
            <a:endParaRPr lang="en-US" dirty="0"/>
          </a:p>
        </p:txBody>
      </p:sp>
      <p:sp>
        <p:nvSpPr>
          <p:cNvPr id="4" name="Slide Number Placeholder 3"/>
          <p:cNvSpPr>
            <a:spLocks noGrp="1"/>
          </p:cNvSpPr>
          <p:nvPr>
            <p:ph type="sldNum" sz="quarter" idx="12"/>
          </p:nvPr>
        </p:nvSpPr>
        <p:spPr/>
        <p:txBody>
          <a:bodyPr/>
          <a:lstStyle/>
          <a:p>
            <a:fld id="{E3E26E3E-A15E-8945-8438-BECDE139A8AE}" type="slidenum">
              <a:rPr lang="en-US" smtClean="0"/>
              <a:pPr/>
              <a:t>9</a:t>
            </a:fld>
            <a:endParaRPr lang="en-US"/>
          </a:p>
        </p:txBody>
      </p:sp>
    </p:spTree>
    <p:extLst>
      <p:ext uri="{BB962C8B-B14F-4D97-AF65-F5344CB8AC3E}">
        <p14:creationId xmlns:p14="http://schemas.microsoft.com/office/powerpoint/2010/main" val="1727884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25512</TotalTime>
  <Words>767</Words>
  <Application>Microsoft Macintosh PowerPoint</Application>
  <PresentationFormat>On-screen Show (4:3)</PresentationFormat>
  <Paragraphs>180</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ＭＳ Ｐゴシック</vt:lpstr>
      <vt:lpstr>Times New Roman</vt:lpstr>
      <vt:lpstr>Wingdings</vt:lpstr>
      <vt:lpstr>Arial</vt:lpstr>
      <vt:lpstr>Quadrant</vt:lpstr>
      <vt:lpstr>CMPE/SE 131 Software Engineering March 21 Class Meeting</vt:lpstr>
      <vt:lpstr>Midterm Stats</vt:lpstr>
      <vt:lpstr>Midterm Solutions: Question 1</vt:lpstr>
      <vt:lpstr>Midterm Solutions: Question 1, cont’d</vt:lpstr>
      <vt:lpstr>Midterm Solutions: Question 2</vt:lpstr>
      <vt:lpstr>Midterm Solutions: Question 2, cont’d</vt:lpstr>
      <vt:lpstr>Midterm Solutions: Question 2, cont’d</vt:lpstr>
      <vt:lpstr>Midterm Solutions: Question 2, cont’d</vt:lpstr>
      <vt:lpstr>Midterm Solutions: Question 3</vt:lpstr>
      <vt:lpstr>Midterm Solutions: Question 3, cont’d</vt:lpstr>
      <vt:lpstr>Midterm Solutions: Question 3, cont’d</vt:lpstr>
      <vt:lpstr>Bug Tracking</vt:lpstr>
      <vt:lpstr>Bugzilla</vt:lpstr>
      <vt:lpstr>Lifecycle of a Bugzilla Bug</vt:lpstr>
      <vt:lpstr>Managing Expectations</vt:lpstr>
      <vt:lpstr>Managing Expectations, cont’d</vt:lpstr>
      <vt:lpstr>Estimates, Targets, and Commitments</vt:lpstr>
      <vt:lpstr>Primary Purpose of Software Estimation</vt:lpstr>
      <vt:lpstr>“Good” Estimates</vt:lpstr>
      <vt:lpstr>Time Unit Inflation of Estimates</vt:lpstr>
      <vt:lpstr>Estimation Techniques</vt:lpstr>
      <vt:lpstr>Estimation Techniques, cont’d </vt:lpstr>
      <vt:lpstr>Project Schedules</vt:lpstr>
      <vt:lpstr>Example Project Schedule: Gantt Chart</vt:lpstr>
      <vt:lpstr>Example Project Schedule: PERT Chart</vt:lpstr>
      <vt:lpstr>Example Project Schedule: Resources Chart</vt:lpstr>
    </vt:vector>
  </TitlesOfParts>
  <Manager/>
  <Company>San Jose State University</Company>
  <LinksUpToDate>false</LinksUpToDate>
  <SharedDoc>false</SharedDoc>
  <HyperlinkBase/>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160: Software Engineering</dc:title>
  <dc:subject/>
  <dc:creator>Ronald Mak</dc:creator>
  <cp:keywords/>
  <dc:description/>
  <cp:lastModifiedBy>Ronald Mak</cp:lastModifiedBy>
  <cp:revision>301</cp:revision>
  <dcterms:created xsi:type="dcterms:W3CDTF">2008-01-12T03:52:55Z</dcterms:created>
  <dcterms:modified xsi:type="dcterms:W3CDTF">2017-03-21T03:37:02Z</dcterms:modified>
  <cp:category/>
</cp:coreProperties>
</file>