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42"/>
  </p:notesMasterIdLst>
  <p:handoutMasterIdLst>
    <p:handoutMasterId r:id="rId43"/>
  </p:handoutMasterIdLst>
  <p:sldIdLst>
    <p:sldId id="256" r:id="rId2"/>
    <p:sldId id="372" r:id="rId3"/>
    <p:sldId id="375" r:id="rId4"/>
    <p:sldId id="376" r:id="rId5"/>
    <p:sldId id="377" r:id="rId6"/>
    <p:sldId id="378" r:id="rId7"/>
    <p:sldId id="379" r:id="rId8"/>
    <p:sldId id="380" r:id="rId9"/>
    <p:sldId id="381" r:id="rId10"/>
    <p:sldId id="382" r:id="rId11"/>
    <p:sldId id="383" r:id="rId12"/>
    <p:sldId id="384" r:id="rId13"/>
    <p:sldId id="385" r:id="rId14"/>
    <p:sldId id="386" r:id="rId15"/>
    <p:sldId id="387" r:id="rId16"/>
    <p:sldId id="388" r:id="rId17"/>
    <p:sldId id="389" r:id="rId18"/>
    <p:sldId id="412" r:id="rId19"/>
    <p:sldId id="413" r:id="rId20"/>
    <p:sldId id="414" r:id="rId21"/>
    <p:sldId id="415" r:id="rId22"/>
    <p:sldId id="416" r:id="rId23"/>
    <p:sldId id="417" r:id="rId24"/>
    <p:sldId id="418" r:id="rId25"/>
    <p:sldId id="394" r:id="rId26"/>
    <p:sldId id="395" r:id="rId27"/>
    <p:sldId id="396" r:id="rId28"/>
    <p:sldId id="397" r:id="rId29"/>
    <p:sldId id="398" r:id="rId30"/>
    <p:sldId id="399" r:id="rId31"/>
    <p:sldId id="400" r:id="rId32"/>
    <p:sldId id="409" r:id="rId33"/>
    <p:sldId id="411" r:id="rId34"/>
    <p:sldId id="410" r:id="rId35"/>
    <p:sldId id="402" r:id="rId36"/>
    <p:sldId id="403" r:id="rId37"/>
    <p:sldId id="405" r:id="rId38"/>
    <p:sldId id="406" r:id="rId39"/>
    <p:sldId id="407" r:id="rId40"/>
    <p:sldId id="408" r:id="rId4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A12A03"/>
    <a:srgbClr val="B23C00"/>
    <a:srgbClr val="009051"/>
    <a:srgbClr val="CCECFF"/>
    <a:srgbClr val="FFFF66"/>
    <a:srgbClr val="66CCFF"/>
    <a:srgbClr val="993300"/>
    <a:srgbClr val="0080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552" autoAdjust="0"/>
    <p:restoredTop sz="94660"/>
  </p:normalViewPr>
  <p:slideViewPr>
    <p:cSldViewPr>
      <p:cViewPr varScale="1">
        <p:scale>
          <a:sx n="157" d="100"/>
          <a:sy n="157" d="100"/>
        </p:scale>
        <p:origin x="184" y="184"/>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3760"/>
    </p:cViewPr>
  </p:sorterViewPr>
  <p:gridSpacing cx="91439" cy="91439"/>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handoutMaster" Target="handoutMasters/handoutMaster1.xml"/><Relationship Id="rId44" Type="http://schemas.openxmlformats.org/officeDocument/2006/relationships/presProps" Target="presProps.xml"/><Relationship Id="rId4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2539C8-0658-6B43-8ED6-364E941EC8DA}" type="datetimeFigureOut">
              <a:rPr lang="en-US" smtClean="0"/>
              <a:t>3/14/17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C06D711-37F3-CA42-BDC4-00969F2C276F}" type="slidenum">
              <a:rPr lang="en-US" smtClean="0"/>
              <a:t>‹#›</a:t>
            </a:fld>
            <a:endParaRPr lang="en-US"/>
          </a:p>
        </p:txBody>
      </p:sp>
    </p:spTree>
    <p:extLst>
      <p:ext uri="{BB962C8B-B14F-4D97-AF65-F5344CB8AC3E}">
        <p14:creationId xmlns:p14="http://schemas.microsoft.com/office/powerpoint/2010/main" val="27592894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0AB4227-A9F2-9344-A810-0E6C10F395A6}" type="slidenum">
              <a:rPr lang="en-US"/>
              <a:pPr/>
              <a:t>‹#›</a:t>
            </a:fld>
            <a:endParaRPr lang="en-US"/>
          </a:p>
        </p:txBody>
      </p:sp>
    </p:spTree>
    <p:extLst>
      <p:ext uri="{BB962C8B-B14F-4D97-AF65-F5344CB8AC3E}">
        <p14:creationId xmlns:p14="http://schemas.microsoft.com/office/powerpoint/2010/main" val="2485114365"/>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smtClean="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smtClean="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3E26E3E-A15E-8945-8438-BECDE139A8AE}" type="slidenum">
              <a:rPr lang="en-US"/>
              <a:pPr/>
              <a:t>‹#›</a:t>
            </a:fld>
            <a:endParaRPr lang="en-US"/>
          </a:p>
        </p:txBody>
      </p:sp>
    </p:spTree>
    <p:extLst>
      <p:ext uri="{BB962C8B-B14F-4D97-AF65-F5344CB8AC3E}">
        <p14:creationId xmlns:p14="http://schemas.microsoft.com/office/powerpoint/2010/main" val="31910192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83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lvl1pPr>
              <a:defRPr/>
            </a:lvl1pPr>
          </a:lstStyle>
          <a:p>
            <a:fld id="{236C029B-C926-AA41-8938-73813A1A34E9}" type="slidenum">
              <a:rPr lang="en-US"/>
              <a:pPr/>
              <a:t>‹#›</a:t>
            </a:fld>
            <a:endParaRPr lang="en-US"/>
          </a:p>
        </p:txBody>
      </p:sp>
    </p:spTree>
    <p:extLst>
      <p:ext uri="{BB962C8B-B14F-4D97-AF65-F5344CB8AC3E}">
        <p14:creationId xmlns:p14="http://schemas.microsoft.com/office/powerpoint/2010/main" val="4255539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11163"/>
            <a:ext cx="8229600" cy="65563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835525"/>
          </a:xfrm>
        </p:spPr>
        <p:txBody>
          <a:bodyPr/>
          <a:lstStyle/>
          <a:p>
            <a:endParaRPr lang="en-US"/>
          </a:p>
        </p:txBody>
      </p:sp>
      <p:sp>
        <p:nvSpPr>
          <p:cNvPr id="4" name="Date Placeholder 3"/>
          <p:cNvSpPr>
            <a:spLocks noGrp="1"/>
          </p:cNvSpPr>
          <p:nvPr>
            <p:ph type="dt" sz="half" idx="10"/>
          </p:nvPr>
        </p:nvSpPr>
        <p:spPr>
          <a:xfrm>
            <a:off x="457200" y="6248400"/>
            <a:ext cx="2103438" cy="457200"/>
          </a:xfrm>
          <a:prstGeom prst="rect">
            <a:avLst/>
          </a:prstGeom>
        </p:spPr>
        <p:txBody>
          <a:bodyPr/>
          <a:lstStyle>
            <a:lvl1pPr>
              <a:defRPr/>
            </a:lvl1pPr>
          </a:lstStyle>
          <a:p>
            <a:endParaRPr lang="en-US" dirty="0"/>
          </a:p>
        </p:txBody>
      </p:sp>
      <p:sp>
        <p:nvSpPr>
          <p:cNvPr id="5" name="Footer Placeholder 4"/>
          <p:cNvSpPr>
            <a:spLocks noGrp="1"/>
          </p:cNvSpPr>
          <p:nvPr>
            <p:ph type="ftr" sz="quarter" idx="11"/>
          </p:nvPr>
        </p:nvSpPr>
        <p:spPr>
          <a:xfrm>
            <a:off x="3382963" y="6248400"/>
            <a:ext cx="2636837" cy="457200"/>
          </a:xfrm>
          <a:prstGeom prst="rect">
            <a:avLst/>
          </a:prstGeom>
        </p:spPr>
        <p:txBody>
          <a:bodyPr/>
          <a:lstStyle>
            <a:lvl1pPr>
              <a:defRPr/>
            </a:lvl1pPr>
          </a:lstStyle>
          <a:p>
            <a:endParaRPr lang="en-US" dirty="0"/>
          </a:p>
        </p:txBody>
      </p:sp>
      <p:sp>
        <p:nvSpPr>
          <p:cNvPr id="6" name="Slide Number Placeholder 5"/>
          <p:cNvSpPr>
            <a:spLocks noGrp="1"/>
          </p:cNvSpPr>
          <p:nvPr>
            <p:ph type="sldNum" sz="quarter" idx="12"/>
          </p:nvPr>
        </p:nvSpPr>
        <p:spPr>
          <a:xfrm>
            <a:off x="6781800" y="6248400"/>
            <a:ext cx="1905000" cy="457200"/>
          </a:xfrm>
        </p:spPr>
        <p:txBody>
          <a:bodyPr/>
          <a:lstStyle>
            <a:lvl1pPr>
              <a:defRPr/>
            </a:lvl1pPr>
          </a:lstStyle>
          <a:p>
            <a:fld id="{3F46BBD0-446B-C240-9E99-482CC83225B7}" type="slidenum">
              <a:rPr lang="en-US"/>
              <a:pPr/>
              <a:t>‹#›</a:t>
            </a:fld>
            <a:endParaRPr lang="en-US"/>
          </a:p>
        </p:txBody>
      </p:sp>
    </p:spTree>
    <p:extLst>
      <p:ext uri="{BB962C8B-B14F-4D97-AF65-F5344CB8AC3E}">
        <p14:creationId xmlns:p14="http://schemas.microsoft.com/office/powerpoint/2010/main" val="421030454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11163"/>
            <a:ext cx="8229600" cy="65563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95400"/>
            <a:ext cx="4038600" cy="4835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5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fld id="{C60FF702-6DC9-7145-B864-29D84DF361CD}" type="slidenum">
              <a:rPr lang="en-US"/>
              <a:pPr/>
              <a:t>‹#›</a:t>
            </a:fld>
            <a:endParaRPr lang="en-US"/>
          </a:p>
        </p:txBody>
      </p:sp>
    </p:spTree>
    <p:extLst>
      <p:ext uri="{BB962C8B-B14F-4D97-AF65-F5344CB8AC3E}">
        <p14:creationId xmlns:p14="http://schemas.microsoft.com/office/powerpoint/2010/main" val="14998498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C6AFACF-6C35-2A42-B663-53D1B1DF9E11}"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13" name="Picture 13" descr="SJSU-logo"/>
          <p:cNvPicPr>
            <a:picLocks noChangeAspect="1" noChangeArrowheads="1"/>
          </p:cNvPicPr>
          <p:nvPr userDrawn="1"/>
        </p:nvPicPr>
        <p:blipFill>
          <a:blip r:embed="rId7">
            <a:extLst>
              <a:ext uri="{28A0092B-C50C-407E-A947-70E740481C1C}">
                <a14:useLocalDpi xmlns:a14="http://schemas.microsoft.com/office/drawing/2010/main"/>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extBox 13"/>
          <p:cNvSpPr txBox="1"/>
          <p:nvPr userDrawn="1"/>
        </p:nvSpPr>
        <p:spPr>
          <a:xfrm>
            <a:off x="1097318" y="6263609"/>
            <a:ext cx="1800493" cy="400110"/>
          </a:xfrm>
          <a:prstGeom prst="rect">
            <a:avLst/>
          </a:prstGeom>
          <a:noFill/>
        </p:spPr>
        <p:txBody>
          <a:bodyPr wrap="none" rtlCol="0">
            <a:spAutoFit/>
          </a:bodyPr>
          <a:lstStyle/>
          <a:p>
            <a:r>
              <a:rPr lang="en-US" sz="1000" dirty="0" smtClean="0"/>
              <a:t>Computer</a:t>
            </a:r>
            <a:r>
              <a:rPr lang="en-US" sz="1000" baseline="0" dirty="0" smtClean="0"/>
              <a:t> Engineering Dept.</a:t>
            </a:r>
          </a:p>
          <a:p>
            <a:r>
              <a:rPr lang="en-US" sz="1000" baseline="0" dirty="0" smtClean="0"/>
              <a:t>Spring 2017: March 14</a:t>
            </a:r>
            <a:endParaRPr lang="en-US" sz="1000" dirty="0"/>
          </a:p>
        </p:txBody>
      </p:sp>
      <p:sp>
        <p:nvSpPr>
          <p:cNvPr id="15" name="TextBox 14"/>
          <p:cNvSpPr txBox="1"/>
          <p:nvPr userDrawn="1"/>
        </p:nvSpPr>
        <p:spPr>
          <a:xfrm>
            <a:off x="3657610" y="6263609"/>
            <a:ext cx="2295820" cy="400110"/>
          </a:xfrm>
          <a:prstGeom prst="rect">
            <a:avLst/>
          </a:prstGeom>
          <a:noFill/>
        </p:spPr>
        <p:txBody>
          <a:bodyPr wrap="none" rtlCol="0">
            <a:spAutoFit/>
          </a:bodyPr>
          <a:lstStyle/>
          <a:p>
            <a:pPr algn="ctr"/>
            <a:r>
              <a:rPr lang="en-US" sz="1000" dirty="0" smtClean="0"/>
              <a:t>CMPE/SE 131: Software Engineering</a:t>
            </a:r>
            <a:r>
              <a:rPr lang="en-US" sz="1000" baseline="0" dirty="0" smtClean="0"/>
              <a:t/>
            </a:r>
            <a:br>
              <a:rPr lang="en-US" sz="1000" baseline="0" dirty="0" smtClean="0"/>
            </a:br>
            <a:r>
              <a:rPr lang="en-US" sz="1000" baseline="0" dirty="0" smtClean="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61" r:id="rId4"/>
    <p:sldLayoutId id="2147483662" r:id="rId5"/>
  </p:sldLayoutIdLst>
  <p:timing>
    <p:tnLst>
      <p:par>
        <p:cTn id="1" dur="indefinite" restart="never" nodeType="tmRoot"/>
      </p:par>
    </p:tnLst>
  </p:timing>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hyperlink" Target="http://www.cs.sjsu.edu/~ma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evcenter.heroku.com/articles/concurrency-and-database-connections" TargetMode="External"/><Relationship Id="rId3" Type="http://schemas.openxmlformats.org/officeDocument/2006/relationships/hyperlink" Target="http://api.rubyonrails.org/classes/ActiveRecord/ConnectionAdapters/ConnectionPool.html"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600" dirty="0" smtClean="0"/>
              <a:t>CMPE/SE 131</a:t>
            </a:r>
            <a:r>
              <a:rPr lang="en-US" sz="3600" dirty="0"/>
              <a:t/>
            </a:r>
            <a:br>
              <a:rPr lang="en-US" sz="3600" dirty="0"/>
            </a:br>
            <a:r>
              <a:rPr lang="en-US" sz="3600" dirty="0" smtClean="0"/>
              <a:t>Software </a:t>
            </a:r>
            <a:r>
              <a:rPr lang="en-US" sz="3600" dirty="0"/>
              <a:t>Engineering</a:t>
            </a:r>
            <a:br>
              <a:rPr lang="en-US" sz="3600" dirty="0"/>
            </a:br>
            <a:r>
              <a:rPr lang="en-US" sz="2400" dirty="0" smtClean="0"/>
              <a:t>March 14 </a:t>
            </a:r>
            <a:r>
              <a:rPr lang="en-US" sz="2400" dirty="0" smtClean="0"/>
              <a:t>Class </a:t>
            </a:r>
            <a:r>
              <a:rPr lang="en-US" sz="2400" dirty="0"/>
              <a:t>Meeting</a:t>
            </a:r>
          </a:p>
        </p:txBody>
      </p:sp>
      <p:sp>
        <p:nvSpPr>
          <p:cNvPr id="2051" name="Rectangle 3"/>
          <p:cNvSpPr>
            <a:spLocks noGrp="1" noChangeArrowheads="1"/>
          </p:cNvSpPr>
          <p:nvPr>
            <p:ph type="subTitle" idx="1"/>
          </p:nvPr>
        </p:nvSpPr>
        <p:spPr>
          <a:xfrm>
            <a:off x="762000" y="3703317"/>
            <a:ext cx="7696200" cy="2377414"/>
          </a:xfrm>
        </p:spPr>
        <p:txBody>
          <a:bodyPr/>
          <a:lstStyle/>
          <a:p>
            <a:pPr algn="ctr">
              <a:lnSpc>
                <a:spcPct val="90000"/>
              </a:lnSpc>
            </a:pPr>
            <a:r>
              <a:rPr lang="en-US" dirty="0" smtClean="0"/>
              <a:t>Department of Computer Engineering</a:t>
            </a:r>
            <a:br>
              <a:rPr lang="en-US" dirty="0" smtClean="0"/>
            </a:br>
            <a:r>
              <a:rPr lang="en-US" sz="2000" dirty="0" smtClean="0"/>
              <a:t>San José </a:t>
            </a:r>
            <a:r>
              <a:rPr lang="en-US" sz="2000" dirty="0"/>
              <a:t>State University</a:t>
            </a:r>
            <a:r>
              <a:rPr lang="en-US" dirty="0"/>
              <a:t/>
            </a:r>
            <a:br>
              <a:rPr lang="en-US" dirty="0"/>
            </a:br>
            <a:r>
              <a:rPr lang="en-US" sz="1200" dirty="0"/>
              <a:t/>
            </a:r>
            <a:br>
              <a:rPr lang="en-US" sz="1200" dirty="0"/>
            </a:br>
            <a:r>
              <a:rPr lang="en-US" dirty="0" smtClean="0"/>
              <a:t>Spring 2017 </a:t>
            </a:r>
            <a:r>
              <a:rPr lang="en-US" dirty="0"/>
              <a:t/>
            </a:r>
            <a:br>
              <a:rPr lang="en-US" dirty="0"/>
            </a:br>
            <a:r>
              <a:rPr lang="en-US" dirty="0" smtClean="0"/>
              <a:t>Instructor</a:t>
            </a:r>
            <a:r>
              <a:rPr lang="en-US" dirty="0"/>
              <a:t>: Ron Mak</a:t>
            </a:r>
          </a:p>
          <a:p>
            <a:pPr algn="ctr">
              <a:lnSpc>
                <a:spcPct val="90000"/>
              </a:lnSpc>
            </a:pPr>
            <a:r>
              <a:rPr lang="en-US" sz="2000" dirty="0">
                <a:hlinkClick r:id="rId2"/>
              </a:rPr>
              <a:t>www.cs.sjsu.edu/~</a:t>
            </a:r>
            <a:r>
              <a:rPr lang="en-US" sz="2000" dirty="0" smtClean="0">
                <a:hlinkClick r:id="rId2"/>
              </a:rPr>
              <a:t>mak</a:t>
            </a:r>
            <a:r>
              <a:rPr lang="en-US" sz="2000" dirty="0" smtClean="0"/>
              <a:t> </a:t>
            </a:r>
            <a:endParaRPr lang="en-US" sz="2000" dirty="0"/>
          </a:p>
        </p:txBody>
      </p:sp>
      <p:pic>
        <p:nvPicPr>
          <p:cNvPr id="6" name="Picture 5" descr="sjsu_logo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857975" y="4526268"/>
            <a:ext cx="1371625" cy="1290241"/>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6" descr="Screen Shot 2015-08-23 at 4.03.00 PM.png"/>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4440" y="4617707"/>
            <a:ext cx="878610" cy="118870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lide Number Placeholder 6"/>
          <p:cNvSpPr>
            <a:spLocks noGrp="1"/>
          </p:cNvSpPr>
          <p:nvPr>
            <p:ph type="sldNum" sz="quarter" idx="12"/>
          </p:nvPr>
        </p:nvSpPr>
        <p:spPr/>
        <p:txBody>
          <a:bodyPr/>
          <a:lstStyle/>
          <a:p>
            <a:fld id="{BDF95831-2F2E-D94B-B359-3A2FAD82D1FE}" type="slidenum">
              <a:rPr lang="en-US"/>
              <a:pPr/>
              <a:t>10</a:t>
            </a:fld>
            <a:endParaRPr lang="en-US"/>
          </a:p>
        </p:txBody>
      </p:sp>
      <p:sp>
        <p:nvSpPr>
          <p:cNvPr id="309250" name="Rectangle 2"/>
          <p:cNvSpPr>
            <a:spLocks noGrp="1" noChangeArrowheads="1"/>
          </p:cNvSpPr>
          <p:nvPr>
            <p:ph type="title"/>
          </p:nvPr>
        </p:nvSpPr>
        <p:spPr/>
        <p:txBody>
          <a:bodyPr/>
          <a:lstStyle/>
          <a:p>
            <a:r>
              <a:rPr lang="en-US" dirty="0"/>
              <a:t>SQL Query Examples, </a:t>
            </a:r>
            <a:r>
              <a:rPr lang="en-US" i="1" dirty="0"/>
              <a:t>cont’d</a:t>
            </a:r>
          </a:p>
        </p:txBody>
      </p:sp>
      <p:sp>
        <p:nvSpPr>
          <p:cNvPr id="309251" name="Rectangle 3"/>
          <p:cNvSpPr>
            <a:spLocks noGrp="1" noChangeArrowheads="1"/>
          </p:cNvSpPr>
          <p:nvPr>
            <p:ph type="body" sz="half" idx="1"/>
          </p:nvPr>
        </p:nvSpPr>
        <p:spPr>
          <a:xfrm>
            <a:off x="274638" y="1143000"/>
            <a:ext cx="5668962" cy="487363"/>
          </a:xfrm>
        </p:spPr>
        <p:txBody>
          <a:bodyPr/>
          <a:lstStyle/>
          <a:p>
            <a:r>
              <a:rPr lang="en-US" sz="2400" dirty="0"/>
              <a:t>Who are John </a:t>
            </a:r>
            <a:r>
              <a:rPr lang="en-US" sz="2400" dirty="0" smtClean="0"/>
              <a:t>Lane</a:t>
            </a:r>
            <a:r>
              <a:rPr lang="en-US" sz="2400" dirty="0" smtClean="0">
                <a:latin typeface="Arial"/>
              </a:rPr>
              <a:t>’</a:t>
            </a:r>
            <a:r>
              <a:rPr lang="en-US" sz="2400" dirty="0" smtClean="0"/>
              <a:t>s </a:t>
            </a:r>
            <a:r>
              <a:rPr lang="en-US" sz="2400" dirty="0"/>
              <a:t>students?</a:t>
            </a:r>
          </a:p>
        </p:txBody>
      </p:sp>
      <p:graphicFrame>
        <p:nvGraphicFramePr>
          <p:cNvPr id="309433" name="Group 185"/>
          <p:cNvGraphicFramePr>
            <a:graphicFrameLocks noGrp="1"/>
          </p:cNvGraphicFramePr>
          <p:nvPr/>
        </p:nvGraphicFramePr>
        <p:xfrm>
          <a:off x="6856413" y="4586288"/>
          <a:ext cx="1646237" cy="1494790"/>
        </p:xfrm>
        <a:graphic>
          <a:graphicData uri="http://schemas.openxmlformats.org/drawingml/2006/table">
            <a:tbl>
              <a:tblPr/>
              <a:tblGrid>
                <a:gridCol w="547687"/>
                <a:gridCol w="549275"/>
                <a:gridCol w="549275"/>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Doe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Novak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Tim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Klein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Leslie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Jane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Mary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Smith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Kim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2B2B2"/>
                    </a:solidFill>
                  </a:tcPr>
                </a:tc>
              </a:tr>
            </a:tbl>
          </a:graphicData>
        </a:graphic>
      </p:graphicFrame>
      <p:graphicFrame>
        <p:nvGraphicFramePr>
          <p:cNvPr id="309428" name="Group 180"/>
          <p:cNvGraphicFramePr>
            <a:graphicFrameLocks noGrp="1"/>
          </p:cNvGraphicFramePr>
          <p:nvPr/>
        </p:nvGraphicFramePr>
        <p:xfrm>
          <a:off x="3024188" y="4586288"/>
          <a:ext cx="3473450" cy="1494790"/>
        </p:xfrm>
        <a:graphic>
          <a:graphicData uri="http://schemas.openxmlformats.org/drawingml/2006/table">
            <a:tbl>
              <a:tblPr/>
              <a:tblGrid>
                <a:gridCol w="547687"/>
                <a:gridCol w="914400"/>
                <a:gridCol w="1463675"/>
                <a:gridCol w="547688"/>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bl>
          </a:graphicData>
        </a:graphic>
      </p:graphicFrame>
      <p:graphicFrame>
        <p:nvGraphicFramePr>
          <p:cNvPr id="309431" name="Group 183"/>
          <p:cNvGraphicFramePr>
            <a:graphicFrameLocks noGrp="1"/>
          </p:cNvGraphicFramePr>
          <p:nvPr/>
        </p:nvGraphicFramePr>
        <p:xfrm>
          <a:off x="6399213" y="1639888"/>
          <a:ext cx="2105025" cy="2438400"/>
        </p:xfrm>
        <a:graphic>
          <a:graphicData uri="http://schemas.openxmlformats.org/drawingml/2006/table">
            <a:tbl>
              <a:tblPr/>
              <a:tblGrid>
                <a:gridCol w="1006475"/>
                <a:gridCol w="1098550"/>
              </a:tblGrid>
              <a:tr h="14763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Student_id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Class_code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146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14763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35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1651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35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51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35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146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9375" name="Text Box 127"/>
          <p:cNvSpPr txBox="1">
            <a:spLocks noChangeArrowheads="1"/>
          </p:cNvSpPr>
          <p:nvPr/>
        </p:nvSpPr>
        <p:spPr bwMode="auto">
          <a:xfrm>
            <a:off x="787400" y="1600200"/>
            <a:ext cx="5156200" cy="2647950"/>
          </a:xfrm>
          <a:prstGeom prst="rect">
            <a:avLst/>
          </a:prstGeom>
          <a:solidFill>
            <a:srgbClr val="F2F2F2"/>
          </a:solidFill>
          <a:ln>
            <a:noFill/>
          </a:ln>
          <a:effectLst/>
        </p:spPr>
        <p:txBody>
          <a:bodyPr wrap="none">
            <a:spAutoFit/>
          </a:bodyPr>
          <a:lstStyle/>
          <a:p>
            <a:r>
              <a:rPr lang="en-US" sz="1200" b="1" dirty="0">
                <a:latin typeface="Courier New" charset="0"/>
              </a:rPr>
              <a:t>SELECT </a:t>
            </a:r>
            <a:r>
              <a:rPr lang="en-US" sz="1200" b="1" dirty="0" err="1">
                <a:latin typeface="Courier New" charset="0"/>
              </a:rPr>
              <a:t>student.first</a:t>
            </a:r>
            <a:r>
              <a:rPr lang="en-US" sz="1200" b="1" dirty="0">
                <a:latin typeface="Courier New" charset="0"/>
              </a:rPr>
              <a:t>, </a:t>
            </a:r>
            <a:r>
              <a:rPr lang="en-US" sz="1200" b="1" dirty="0" err="1">
                <a:latin typeface="Courier New" charset="0"/>
              </a:rPr>
              <a:t>student.last</a:t>
            </a:r>
            <a:r>
              <a:rPr lang="en-US" sz="1200" b="1" dirty="0">
                <a:latin typeface="Courier New" charset="0"/>
              </a:rPr>
              <a:t>, subject</a:t>
            </a:r>
          </a:p>
          <a:p>
            <a:r>
              <a:rPr lang="en-US" sz="1200" b="1" dirty="0">
                <a:latin typeface="Courier New" charset="0"/>
              </a:rPr>
              <a:t>FROM student, teacher, class, </a:t>
            </a:r>
            <a:r>
              <a:rPr lang="en-US" sz="1200" b="1" dirty="0" err="1">
                <a:latin typeface="Courier New" charset="0"/>
              </a:rPr>
              <a:t>student_class</a:t>
            </a:r>
            <a:endParaRPr lang="en-US" sz="1200" b="1" dirty="0">
              <a:latin typeface="Courier New" charset="0"/>
            </a:endParaRPr>
          </a:p>
          <a:p>
            <a:r>
              <a:rPr lang="en-US" sz="1200" b="1" dirty="0">
                <a:latin typeface="Courier New" charset="0"/>
              </a:rPr>
              <a:t>WHERE </a:t>
            </a:r>
            <a:r>
              <a:rPr lang="en-US" sz="1200" b="1" dirty="0" err="1">
                <a:latin typeface="Courier New" charset="0"/>
              </a:rPr>
              <a:t>teacher.last</a:t>
            </a:r>
            <a:r>
              <a:rPr lang="en-US" sz="1200" b="1" dirty="0">
                <a:latin typeface="Courier New" charset="0"/>
              </a:rPr>
              <a:t> = 'Lane' AND </a:t>
            </a:r>
            <a:r>
              <a:rPr lang="en-US" sz="1200" b="1" dirty="0" err="1">
                <a:latin typeface="Courier New" charset="0"/>
              </a:rPr>
              <a:t>teacher.first</a:t>
            </a:r>
            <a:r>
              <a:rPr lang="en-US" sz="1200" b="1" dirty="0">
                <a:latin typeface="Courier New" charset="0"/>
              </a:rPr>
              <a:t> = 'John'</a:t>
            </a:r>
          </a:p>
          <a:p>
            <a:r>
              <a:rPr lang="en-US" sz="1200" b="1" dirty="0">
                <a:latin typeface="Courier New" charset="0"/>
              </a:rPr>
              <a:t>AND </a:t>
            </a:r>
            <a:r>
              <a:rPr lang="en-US" sz="1200" b="1" dirty="0" err="1">
                <a:latin typeface="Courier New" charset="0"/>
              </a:rPr>
              <a:t>teacher_id</a:t>
            </a:r>
            <a:r>
              <a:rPr lang="en-US" sz="1200" b="1" dirty="0">
                <a:latin typeface="Courier New" charset="0"/>
              </a:rPr>
              <a:t> = </a:t>
            </a:r>
            <a:r>
              <a:rPr lang="en-US" sz="1200" b="1" dirty="0" err="1">
                <a:latin typeface="Courier New" charset="0"/>
              </a:rPr>
              <a:t>teacher.id</a:t>
            </a:r>
            <a:endParaRPr lang="en-US" sz="1200" b="1" dirty="0">
              <a:latin typeface="Courier New" charset="0"/>
            </a:endParaRPr>
          </a:p>
          <a:p>
            <a:r>
              <a:rPr lang="en-US" sz="1200" b="1" dirty="0">
                <a:latin typeface="Courier New" charset="0"/>
              </a:rPr>
              <a:t>AND code = </a:t>
            </a:r>
            <a:r>
              <a:rPr lang="en-US" sz="1200" b="1" dirty="0" err="1">
                <a:latin typeface="Courier New" charset="0"/>
              </a:rPr>
              <a:t>class_code</a:t>
            </a:r>
            <a:r>
              <a:rPr lang="en-US" sz="1200" b="1" dirty="0">
                <a:latin typeface="Courier New" charset="0"/>
              </a:rPr>
              <a:t> AND </a:t>
            </a:r>
            <a:r>
              <a:rPr lang="en-US" sz="1200" b="1" dirty="0" err="1">
                <a:latin typeface="Courier New" charset="0"/>
              </a:rPr>
              <a:t>student.id</a:t>
            </a:r>
            <a:r>
              <a:rPr lang="en-US" sz="1200" b="1" dirty="0">
                <a:latin typeface="Courier New" charset="0"/>
              </a:rPr>
              <a:t> = </a:t>
            </a:r>
            <a:r>
              <a:rPr lang="en-US" sz="1200" b="1" dirty="0" err="1">
                <a:latin typeface="Courier New" charset="0"/>
              </a:rPr>
              <a:t>student_id</a:t>
            </a:r>
            <a:endParaRPr lang="en-US" sz="1200" b="1" dirty="0">
              <a:latin typeface="Courier New" charset="0"/>
            </a:endParaRPr>
          </a:p>
          <a:p>
            <a:r>
              <a:rPr lang="en-US" sz="1200" b="1" dirty="0">
                <a:latin typeface="Courier New" charset="0"/>
              </a:rPr>
              <a:t>ORDER BY subject, </a:t>
            </a:r>
            <a:r>
              <a:rPr lang="en-US" sz="1200" b="1" dirty="0" err="1">
                <a:latin typeface="Courier New" charset="0"/>
              </a:rPr>
              <a:t>student.last</a:t>
            </a:r>
            <a:endParaRPr lang="en-US" sz="1200" b="1" dirty="0">
              <a:latin typeface="Courier New" charset="0"/>
            </a:endParaRPr>
          </a:p>
          <a:p>
            <a:endParaRPr lang="en-US" sz="1200" b="1" dirty="0">
              <a:latin typeface="Courier New" charset="0"/>
            </a:endParaRPr>
          </a:p>
          <a:p>
            <a:r>
              <a:rPr lang="en-US" sz="1200" b="1" dirty="0">
                <a:latin typeface="Courier New" charset="0"/>
              </a:rPr>
              <a:t>+-------+-------+----------------------+</a:t>
            </a:r>
          </a:p>
          <a:p>
            <a:r>
              <a:rPr lang="en-US" sz="1200" b="1" dirty="0">
                <a:latin typeface="Courier New" charset="0"/>
              </a:rPr>
              <a:t>| first | last  | subject              |</a:t>
            </a:r>
          </a:p>
          <a:p>
            <a:r>
              <a:rPr lang="en-US" sz="1200" b="1" dirty="0">
                <a:latin typeface="Courier New" charset="0"/>
              </a:rPr>
              <a:t>+-------+-------+----------------------+</a:t>
            </a:r>
          </a:p>
          <a:p>
            <a:r>
              <a:rPr lang="en-US" sz="1200" b="1" dirty="0">
                <a:latin typeface="Courier New" charset="0"/>
              </a:rPr>
              <a:t>| Tim   | Novak | Operating systems    |</a:t>
            </a:r>
          </a:p>
          <a:p>
            <a:r>
              <a:rPr lang="en-US" sz="1200" b="1" dirty="0">
                <a:latin typeface="Courier New" charset="0"/>
              </a:rPr>
              <a:t>| Kim   | Smith | Operating systems    |</a:t>
            </a:r>
          </a:p>
          <a:p>
            <a:r>
              <a:rPr lang="en-US" sz="1200" b="1" dirty="0">
                <a:latin typeface="Courier New" charset="0"/>
              </a:rPr>
              <a:t>| John  | Doe   | Software engineering |</a:t>
            </a:r>
          </a:p>
          <a:p>
            <a:r>
              <a:rPr lang="en-US" sz="1200" b="1" dirty="0">
                <a:latin typeface="Courier New" charset="0"/>
              </a:rPr>
              <a:t>+-------+-------+----------------------+</a:t>
            </a:r>
          </a:p>
        </p:txBody>
      </p:sp>
      <p:graphicFrame>
        <p:nvGraphicFramePr>
          <p:cNvPr id="309427" name="Group 179"/>
          <p:cNvGraphicFramePr>
            <a:graphicFrameLocks noGrp="1"/>
          </p:cNvGraphicFramePr>
          <p:nvPr/>
        </p:nvGraphicFramePr>
        <p:xfrm>
          <a:off x="555625" y="4584700"/>
          <a:ext cx="2011363" cy="1221740"/>
        </p:xfrm>
        <a:graphic>
          <a:graphicData uri="http://schemas.openxmlformats.org/drawingml/2006/table">
            <a:tbl>
              <a:tblPr/>
              <a:tblGrid>
                <a:gridCol w="547688"/>
                <a:gridCol w="823912"/>
                <a:gridCol w="639763"/>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Rogers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Tom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Thompson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Art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7051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Flynn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000" b="0" i="0" u="none" strike="noStrike" cap="none" normalizeH="0" baseline="0">
                          <a:ln>
                            <a:noFill/>
                          </a:ln>
                          <a:solidFill>
                            <a:schemeClr val="tx1"/>
                          </a:solidFill>
                          <a:effectLst/>
                          <a:latin typeface="Arial" charset="0"/>
                          <a:ea typeface="ＭＳ Ｐゴシック" charset="0"/>
                        </a:rPr>
                        <a:t>Mabel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9417" name="Text Box 169"/>
          <p:cNvSpPr txBox="1">
            <a:spLocks noChangeArrowheads="1"/>
          </p:cNvSpPr>
          <p:nvPr/>
        </p:nvSpPr>
        <p:spPr bwMode="auto">
          <a:xfrm>
            <a:off x="463550" y="4302125"/>
            <a:ext cx="741363"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a:solidFill>
                  <a:srgbClr val="B23C00"/>
                </a:solidFill>
              </a:rPr>
              <a:t>Teacher</a:t>
            </a:r>
          </a:p>
        </p:txBody>
      </p:sp>
      <p:sp>
        <p:nvSpPr>
          <p:cNvPr id="309423" name="Text Box 175"/>
          <p:cNvSpPr txBox="1">
            <a:spLocks noChangeArrowheads="1"/>
          </p:cNvSpPr>
          <p:nvPr/>
        </p:nvSpPr>
        <p:spPr bwMode="auto">
          <a:xfrm>
            <a:off x="6765925" y="4311650"/>
            <a:ext cx="715160" cy="2769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a:solidFill>
                  <a:srgbClr val="B23C00"/>
                </a:solidFill>
              </a:rPr>
              <a:t>Student</a:t>
            </a:r>
          </a:p>
        </p:txBody>
      </p:sp>
      <p:sp>
        <p:nvSpPr>
          <p:cNvPr id="309424" name="Text Box 176"/>
          <p:cNvSpPr txBox="1">
            <a:spLocks noChangeArrowheads="1"/>
          </p:cNvSpPr>
          <p:nvPr/>
        </p:nvSpPr>
        <p:spPr bwMode="auto">
          <a:xfrm>
            <a:off x="3024188" y="4311650"/>
            <a:ext cx="569462" cy="2769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a:solidFill>
                  <a:srgbClr val="B23C00"/>
                </a:solidFill>
              </a:rPr>
              <a:t>Class</a:t>
            </a:r>
          </a:p>
        </p:txBody>
      </p:sp>
      <p:sp>
        <p:nvSpPr>
          <p:cNvPr id="309425" name="Text Box 177"/>
          <p:cNvSpPr txBox="1">
            <a:spLocks noChangeArrowheads="1"/>
          </p:cNvSpPr>
          <p:nvPr/>
        </p:nvSpPr>
        <p:spPr bwMode="auto">
          <a:xfrm>
            <a:off x="6399213" y="1325563"/>
            <a:ext cx="1185541" cy="2769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dirty="0" err="1">
                <a:solidFill>
                  <a:srgbClr val="B23C00"/>
                </a:solidFill>
              </a:rPr>
              <a:t>Student_Class</a:t>
            </a:r>
            <a:endParaRPr lang="en-US" sz="1200" dirty="0">
              <a:solidFill>
                <a:srgbClr val="B23C00"/>
              </a:solidFill>
            </a:endParaRPr>
          </a:p>
        </p:txBody>
      </p:sp>
    </p:spTree>
    <p:extLst>
      <p:ext uri="{BB962C8B-B14F-4D97-AF65-F5344CB8AC3E}">
        <p14:creationId xmlns:p14="http://schemas.microsoft.com/office/powerpoint/2010/main" val="1387548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9375"/>
                                        </p:tgtEl>
                                        <p:attrNameLst>
                                          <p:attrName>style.visibility</p:attrName>
                                        </p:attrNameLst>
                                      </p:cBhvr>
                                      <p:to>
                                        <p:strVal val="visible"/>
                                      </p:to>
                                    </p:set>
                                    <p:animEffect transition="in" filter="fade">
                                      <p:cBhvr>
                                        <p:cTn id="7" dur="500"/>
                                        <p:tgtEl>
                                          <p:spTgt spid="309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37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about Joins</a:t>
            </a:r>
            <a:endParaRPr lang="en-US" b="1" dirty="0">
              <a:latin typeface="Courier New"/>
              <a:cs typeface="Courier New"/>
            </a:endParaRPr>
          </a:p>
        </p:txBody>
      </p:sp>
      <p:sp>
        <p:nvSpPr>
          <p:cNvPr id="3" name="Content Placeholder 2"/>
          <p:cNvSpPr>
            <a:spLocks noGrp="1"/>
          </p:cNvSpPr>
          <p:nvPr>
            <p:ph idx="1"/>
          </p:nvPr>
        </p:nvSpPr>
        <p:spPr>
          <a:xfrm>
            <a:off x="457200" y="3337561"/>
            <a:ext cx="8229600" cy="914390"/>
          </a:xfrm>
        </p:spPr>
        <p:txBody>
          <a:bodyPr/>
          <a:lstStyle/>
          <a:p>
            <a:r>
              <a:rPr lang="en-US" dirty="0" smtClean="0"/>
              <a:t>What is the id, name, vendor, and price </a:t>
            </a:r>
            <a:br>
              <a:rPr lang="en-US" dirty="0" smtClean="0"/>
            </a:br>
            <a:r>
              <a:rPr lang="en-US" dirty="0" smtClean="0"/>
              <a:t>of each product?</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11</a:t>
            </a:fld>
            <a:endParaRPr lang="en-US"/>
          </a:p>
        </p:txBody>
      </p:sp>
      <p:pic>
        <p:nvPicPr>
          <p:cNvPr id="5" name="Picture 4" descr="produc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45" y="1325904"/>
            <a:ext cx="4663389" cy="1994858"/>
          </a:xfrm>
          <a:prstGeom prst="rect">
            <a:avLst/>
          </a:prstGeom>
        </p:spPr>
      </p:pic>
      <p:pic>
        <p:nvPicPr>
          <p:cNvPr id="6" name="Picture 5" descr="vendo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4022" y="1325903"/>
            <a:ext cx="2429782" cy="1211153"/>
          </a:xfrm>
          <a:prstGeom prst="rect">
            <a:avLst/>
          </a:prstGeom>
        </p:spPr>
      </p:pic>
      <p:sp>
        <p:nvSpPr>
          <p:cNvPr id="7" name="TextBox 6"/>
          <p:cNvSpPr txBox="1"/>
          <p:nvPr/>
        </p:nvSpPr>
        <p:spPr>
          <a:xfrm>
            <a:off x="91489" y="4329086"/>
            <a:ext cx="4478848" cy="1477328"/>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smtClean="0">
                <a:latin typeface="Courier New" charset="0"/>
                <a:cs typeface="Courier New" charset="0"/>
              </a:rPr>
              <a:t>SELECT </a:t>
            </a:r>
            <a:r>
              <a:rPr lang="en-US" sz="1800" b="1" dirty="0" err="1" smtClean="0">
                <a:latin typeface="Courier New" charset="0"/>
                <a:cs typeface="Courier New" charset="0"/>
              </a:rPr>
              <a:t>productid</a:t>
            </a:r>
            <a:r>
              <a:rPr lang="en-US" sz="1800" b="1" dirty="0">
                <a:latin typeface="Courier New" charset="0"/>
                <a:cs typeface="Courier New" charset="0"/>
              </a:rPr>
              <a:t>, </a:t>
            </a:r>
            <a:r>
              <a:rPr lang="en-US" sz="1800" b="1" dirty="0" err="1">
                <a:latin typeface="Courier New" charset="0"/>
                <a:cs typeface="Courier New" charset="0"/>
              </a:rPr>
              <a:t>productname</a:t>
            </a:r>
            <a:r>
              <a:rPr lang="en-US" sz="1800" b="1" dirty="0">
                <a:latin typeface="Courier New" charset="0"/>
                <a:cs typeface="Courier New" charset="0"/>
              </a:rPr>
              <a:t>, </a:t>
            </a:r>
            <a:endParaRPr lang="en-US" sz="1800" b="1" dirty="0" smtClean="0">
              <a:latin typeface="Courier New" charset="0"/>
              <a:cs typeface="Courier New" charset="0"/>
            </a:endParaRPr>
          </a:p>
          <a:p>
            <a:r>
              <a:rPr lang="en-US" sz="1800" b="1" dirty="0">
                <a:latin typeface="Courier New" charset="0"/>
                <a:cs typeface="Courier New" charset="0"/>
              </a:rPr>
              <a:t> </a:t>
            </a:r>
            <a:r>
              <a:rPr lang="en-US" sz="1800" b="1" dirty="0" smtClean="0">
                <a:latin typeface="Courier New" charset="0"/>
                <a:cs typeface="Courier New" charset="0"/>
              </a:rPr>
              <a:t>      </a:t>
            </a:r>
            <a:r>
              <a:rPr lang="en-US" sz="1800" b="1" dirty="0" err="1" smtClean="0">
                <a:latin typeface="Courier New" charset="0"/>
                <a:cs typeface="Courier New" charset="0"/>
              </a:rPr>
              <a:t>vendorname</a:t>
            </a:r>
            <a:r>
              <a:rPr lang="en-US" sz="1800" b="1" dirty="0" smtClean="0">
                <a:latin typeface="Courier New" charset="0"/>
                <a:cs typeface="Courier New" charset="0"/>
              </a:rPr>
              <a:t>, </a:t>
            </a:r>
            <a:r>
              <a:rPr lang="en-US" sz="1800" b="1" dirty="0" err="1" smtClean="0">
                <a:latin typeface="Courier New" charset="0"/>
                <a:cs typeface="Courier New" charset="0"/>
              </a:rPr>
              <a:t>productprice</a:t>
            </a:r>
            <a:r>
              <a:rPr lang="en-US" sz="1800" b="1" dirty="0">
                <a:latin typeface="Courier New" charset="0"/>
                <a:cs typeface="Courier New" charset="0"/>
              </a:rPr>
              <a:t/>
            </a:r>
            <a:br>
              <a:rPr lang="en-US" sz="1800" b="1" dirty="0">
                <a:latin typeface="Courier New" charset="0"/>
                <a:cs typeface="Courier New" charset="0"/>
              </a:rPr>
            </a:br>
            <a:r>
              <a:rPr lang="en-US" sz="1800" b="1" dirty="0" smtClean="0">
                <a:latin typeface="Courier New" charset="0"/>
                <a:cs typeface="Courier New" charset="0"/>
              </a:rPr>
              <a:t>FROM   product</a:t>
            </a:r>
            <a:r>
              <a:rPr lang="en-US" sz="1800" b="1" dirty="0">
                <a:latin typeface="Courier New" charset="0"/>
                <a:cs typeface="Courier New" charset="0"/>
              </a:rPr>
              <a:t>, vendor</a:t>
            </a:r>
            <a:br>
              <a:rPr lang="en-US" sz="1800" b="1" dirty="0">
                <a:latin typeface="Courier New" charset="0"/>
                <a:cs typeface="Courier New" charset="0"/>
              </a:rPr>
            </a:br>
            <a:r>
              <a:rPr lang="en-US" sz="1800" b="1" dirty="0" smtClean="0">
                <a:latin typeface="Courier New" charset="0"/>
                <a:cs typeface="Courier New" charset="0"/>
              </a:rPr>
              <a:t>WHERE  </a:t>
            </a:r>
            <a:r>
              <a:rPr lang="en-US" sz="1800" b="1" dirty="0" err="1" smtClean="0">
                <a:solidFill>
                  <a:srgbClr val="B23C00"/>
                </a:solidFill>
                <a:latin typeface="Courier New" charset="0"/>
                <a:cs typeface="Courier New" charset="0"/>
              </a:rPr>
              <a:t>product.vendorid</a:t>
            </a:r>
            <a:r>
              <a:rPr lang="en-US" sz="1800" b="1" dirty="0" smtClean="0">
                <a:solidFill>
                  <a:srgbClr val="B23C00"/>
                </a:solidFill>
                <a:latin typeface="Courier New" charset="0"/>
                <a:cs typeface="Courier New" charset="0"/>
              </a:rPr>
              <a:t> </a:t>
            </a:r>
          </a:p>
          <a:p>
            <a:r>
              <a:rPr lang="en-US" sz="1800" b="1" dirty="0">
                <a:solidFill>
                  <a:srgbClr val="B23C00"/>
                </a:solidFill>
                <a:latin typeface="Courier New" charset="0"/>
                <a:cs typeface="Courier New" charset="0"/>
              </a:rPr>
              <a:t> </a:t>
            </a:r>
            <a:r>
              <a:rPr lang="en-US" sz="1800" b="1" dirty="0" smtClean="0">
                <a:solidFill>
                  <a:srgbClr val="B23C00"/>
                </a:solidFill>
                <a:latin typeface="Courier New" charset="0"/>
                <a:cs typeface="Courier New" charset="0"/>
              </a:rPr>
              <a:t>          = </a:t>
            </a:r>
            <a:r>
              <a:rPr lang="en-US" sz="1800" b="1" dirty="0" err="1">
                <a:solidFill>
                  <a:srgbClr val="B23C00"/>
                </a:solidFill>
                <a:latin typeface="Courier New" charset="0"/>
                <a:cs typeface="Courier New" charset="0"/>
              </a:rPr>
              <a:t>vendor.vendorid</a:t>
            </a:r>
            <a:r>
              <a:rPr lang="en-US" sz="1800" b="1" dirty="0" smtClean="0">
                <a:latin typeface="Courier New" charset="0"/>
                <a:cs typeface="Courier New" charset="0"/>
              </a:rPr>
              <a:t>;</a:t>
            </a:r>
            <a:endParaRPr lang="en-US" sz="2000" b="1" i="1" dirty="0">
              <a:latin typeface="Franklin Gothic Book" charset="0"/>
            </a:endParaRPr>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9201" y="3977634"/>
            <a:ext cx="4380599" cy="22422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9" name="TextBox 8"/>
          <p:cNvSpPr txBox="1"/>
          <p:nvPr/>
        </p:nvSpPr>
        <p:spPr>
          <a:xfrm>
            <a:off x="1463074" y="5894277"/>
            <a:ext cx="1852678" cy="369332"/>
          </a:xfrm>
          <a:prstGeom prst="rect">
            <a:avLst/>
          </a:prstGeom>
          <a:solidFill>
            <a:schemeClr val="accent1">
              <a:lumMod val="20000"/>
              <a:lumOff val="80000"/>
            </a:schemeClr>
          </a:solidFill>
          <a:ln>
            <a:solidFill>
              <a:srgbClr val="B23C00"/>
            </a:solidFill>
          </a:ln>
        </p:spPr>
        <p:txBody>
          <a:bodyPr wrap="none" rtlCol="0">
            <a:spAutoFit/>
          </a:bodyPr>
          <a:lstStyle/>
          <a:p>
            <a:r>
              <a:rPr lang="en-US" sz="1800" dirty="0" smtClean="0">
                <a:solidFill>
                  <a:srgbClr val="B23C00"/>
                </a:solidFill>
              </a:rPr>
              <a:t>Qualified names</a:t>
            </a:r>
            <a:endParaRPr lang="en-US" sz="1800" dirty="0">
              <a:solidFill>
                <a:srgbClr val="B23C00"/>
              </a:solidFill>
            </a:endParaRPr>
          </a:p>
        </p:txBody>
      </p:sp>
      <p:sp>
        <p:nvSpPr>
          <p:cNvPr id="10" name="TextBox 9"/>
          <p:cNvSpPr txBox="1"/>
          <p:nvPr/>
        </p:nvSpPr>
        <p:spPr>
          <a:xfrm>
            <a:off x="6217199" y="6172170"/>
            <a:ext cx="1646605" cy="646331"/>
          </a:xfrm>
          <a:prstGeom prst="rect">
            <a:avLst/>
          </a:prstGeom>
          <a:solidFill>
            <a:schemeClr val="bg1">
              <a:lumMod val="95000"/>
            </a:schemeClr>
          </a:solidFill>
        </p:spPr>
        <p:txBody>
          <a:bodyPr wrap="none" rtlCol="0">
            <a:spAutoFit/>
          </a:bodyPr>
          <a:lstStyle/>
          <a:p>
            <a:r>
              <a:rPr lang="en-US" sz="900" b="1" dirty="0" smtClean="0">
                <a:solidFill>
                  <a:schemeClr val="bg1">
                    <a:lumMod val="65000"/>
                  </a:schemeClr>
                </a:solidFill>
              </a:rPr>
              <a:t>Database Systems</a:t>
            </a:r>
          </a:p>
          <a:p>
            <a:r>
              <a:rPr lang="en-US" sz="900" dirty="0" smtClean="0">
                <a:solidFill>
                  <a:schemeClr val="bg1">
                    <a:lumMod val="65000"/>
                  </a:schemeClr>
                </a:solidFill>
              </a:rPr>
              <a:t>by </a:t>
            </a:r>
            <a:r>
              <a:rPr lang="en-US" sz="900" dirty="0" err="1" smtClean="0">
                <a:solidFill>
                  <a:schemeClr val="bg1">
                    <a:lumMod val="65000"/>
                  </a:schemeClr>
                </a:solidFill>
              </a:rPr>
              <a:t>Jukić</a:t>
            </a:r>
            <a:r>
              <a:rPr lang="en-US" sz="900" dirty="0" smtClean="0">
                <a:solidFill>
                  <a:schemeClr val="bg1">
                    <a:lumMod val="65000"/>
                  </a:schemeClr>
                </a:solidFill>
              </a:rPr>
              <a:t>, </a:t>
            </a:r>
            <a:r>
              <a:rPr lang="en-US" sz="900" dirty="0" err="1" smtClean="0">
                <a:solidFill>
                  <a:schemeClr val="bg1">
                    <a:lumMod val="65000"/>
                  </a:schemeClr>
                </a:solidFill>
              </a:rPr>
              <a:t>Vrbsky</a:t>
            </a:r>
            <a:r>
              <a:rPr lang="en-US" sz="900" dirty="0" smtClean="0">
                <a:solidFill>
                  <a:schemeClr val="bg1">
                    <a:lumMod val="65000"/>
                  </a:schemeClr>
                </a:solidFill>
              </a:rPr>
              <a:t>, &amp; </a:t>
            </a:r>
            <a:r>
              <a:rPr lang="en-US" sz="900" dirty="0" err="1" smtClean="0">
                <a:solidFill>
                  <a:schemeClr val="bg1">
                    <a:lumMod val="65000"/>
                  </a:schemeClr>
                </a:solidFill>
              </a:rPr>
              <a:t>Nestorov</a:t>
            </a:r>
            <a:endParaRPr lang="en-US" sz="900" dirty="0" smtClean="0">
              <a:solidFill>
                <a:schemeClr val="bg1">
                  <a:lumMod val="65000"/>
                </a:schemeClr>
              </a:solidFill>
            </a:endParaRPr>
          </a:p>
          <a:p>
            <a:r>
              <a:rPr lang="en-US" sz="900" dirty="0" smtClean="0">
                <a:solidFill>
                  <a:schemeClr val="bg1">
                    <a:lumMod val="65000"/>
                  </a:schemeClr>
                </a:solidFill>
              </a:rPr>
              <a:t>Pearson 2014</a:t>
            </a:r>
          </a:p>
          <a:p>
            <a:r>
              <a:rPr lang="en-US" sz="900" dirty="0" smtClean="0">
                <a:solidFill>
                  <a:schemeClr val="bg1">
                    <a:lumMod val="65000"/>
                  </a:schemeClr>
                </a:solidFill>
              </a:rPr>
              <a:t>ISBN 978-0-13-257567-6</a:t>
            </a:r>
            <a:endParaRPr lang="en-US" sz="900" dirty="0">
              <a:solidFill>
                <a:schemeClr val="bg1">
                  <a:lumMod val="65000"/>
                </a:schemeClr>
              </a:solidFill>
            </a:endParaRPr>
          </a:p>
        </p:txBody>
      </p:sp>
    </p:spTree>
    <p:extLst>
      <p:ext uri="{BB962C8B-B14F-4D97-AF65-F5344CB8AC3E}">
        <p14:creationId xmlns:p14="http://schemas.microsoft.com/office/powerpoint/2010/main" val="99737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about Joins</a:t>
            </a:r>
            <a:r>
              <a:rPr lang="en-US" i="1" dirty="0" smtClean="0"/>
              <a:t>, </a:t>
            </a:r>
            <a:r>
              <a:rPr lang="en-US" i="1" dirty="0"/>
              <a:t>cont’d</a:t>
            </a:r>
          </a:p>
        </p:txBody>
      </p:sp>
      <p:sp>
        <p:nvSpPr>
          <p:cNvPr id="3" name="Content Placeholder 2"/>
          <p:cNvSpPr>
            <a:spLocks noGrp="1"/>
          </p:cNvSpPr>
          <p:nvPr>
            <p:ph idx="1"/>
          </p:nvPr>
        </p:nvSpPr>
        <p:spPr/>
        <p:txBody>
          <a:bodyPr/>
          <a:lstStyle/>
          <a:p>
            <a:r>
              <a:rPr lang="en-US" dirty="0" smtClean="0"/>
              <a:t>Without a join condition, you get a </a:t>
            </a:r>
            <a:br>
              <a:rPr lang="en-US" dirty="0" smtClean="0"/>
            </a:br>
            <a:r>
              <a:rPr lang="en-US" dirty="0" smtClean="0">
                <a:solidFill>
                  <a:srgbClr val="B23C00"/>
                </a:solidFill>
              </a:rPr>
              <a:t>Cartesian product</a:t>
            </a:r>
            <a:r>
              <a:rPr lang="en-US" dirty="0" smtClean="0"/>
              <a:t>.</a:t>
            </a:r>
          </a:p>
          <a:p>
            <a:pPr lvl="5"/>
            <a:endParaRPr lang="en-US" dirty="0" smtClean="0"/>
          </a:p>
          <a:p>
            <a:r>
              <a:rPr lang="en-US" dirty="0" smtClean="0"/>
              <a:t>Each record of one table matched </a:t>
            </a:r>
            <a:br>
              <a:rPr lang="en-US" dirty="0" smtClean="0"/>
            </a:br>
            <a:r>
              <a:rPr lang="en-US" dirty="0" smtClean="0"/>
              <a:t>with </a:t>
            </a:r>
            <a:r>
              <a:rPr lang="en-US" dirty="0" smtClean="0">
                <a:solidFill>
                  <a:srgbClr val="A12A03"/>
                </a:solidFill>
              </a:rPr>
              <a:t>every</a:t>
            </a:r>
            <a:r>
              <a:rPr lang="en-US" dirty="0" smtClean="0"/>
              <a:t> record from the other table.</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12</a:t>
            </a:fld>
            <a:endParaRPr lang="en-US"/>
          </a:p>
        </p:txBody>
      </p:sp>
    </p:spTree>
    <p:extLst>
      <p:ext uri="{BB962C8B-B14F-4D97-AF65-F5344CB8AC3E}">
        <p14:creationId xmlns:p14="http://schemas.microsoft.com/office/powerpoint/2010/main" val="17230366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about Joins</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13</a:t>
            </a:fld>
            <a:endParaRPr lang="en-US"/>
          </a:p>
        </p:txBody>
      </p:sp>
      <p:pic>
        <p:nvPicPr>
          <p:cNvPr id="5" name="Picture 4" descr="produc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45" y="1325904"/>
            <a:ext cx="4663389" cy="1994858"/>
          </a:xfrm>
          <a:prstGeom prst="rect">
            <a:avLst/>
          </a:prstGeom>
        </p:spPr>
      </p:pic>
      <p:pic>
        <p:nvPicPr>
          <p:cNvPr id="6" name="Picture 5" descr="vendo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4022" y="1325903"/>
            <a:ext cx="2429782" cy="1211153"/>
          </a:xfrm>
          <a:prstGeom prst="rect">
            <a:avLst/>
          </a:prstGeom>
        </p:spPr>
      </p:pic>
      <p:sp>
        <p:nvSpPr>
          <p:cNvPr id="7" name="TextBox 6"/>
          <p:cNvSpPr txBox="1"/>
          <p:nvPr/>
        </p:nvSpPr>
        <p:spPr>
          <a:xfrm>
            <a:off x="5394951" y="2697488"/>
            <a:ext cx="3370672" cy="646331"/>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smtClean="0">
                <a:latin typeface="Courier New" charset="0"/>
                <a:cs typeface="Courier New" charset="0"/>
              </a:rPr>
              <a:t>SELECT *</a:t>
            </a:r>
            <a:r>
              <a:rPr lang="en-US" sz="1800" b="1" dirty="0">
                <a:latin typeface="Courier New" charset="0"/>
                <a:cs typeface="Courier New" charset="0"/>
              </a:rPr>
              <a:t/>
            </a:r>
            <a:br>
              <a:rPr lang="en-US" sz="1800" b="1" dirty="0">
                <a:latin typeface="Courier New" charset="0"/>
                <a:cs typeface="Courier New" charset="0"/>
              </a:rPr>
            </a:br>
            <a:r>
              <a:rPr lang="en-US" sz="1800" b="1" dirty="0" smtClean="0">
                <a:latin typeface="Courier New" charset="0"/>
                <a:cs typeface="Courier New" charset="0"/>
              </a:rPr>
              <a:t>FROM   product</a:t>
            </a:r>
            <a:r>
              <a:rPr lang="en-US" sz="1800" b="1" dirty="0">
                <a:latin typeface="Courier New" charset="0"/>
                <a:cs typeface="Courier New" charset="0"/>
              </a:rPr>
              <a:t>, vendor;</a:t>
            </a:r>
            <a:endParaRPr lang="en-US" sz="1800" b="1" dirty="0"/>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8757" y="3391231"/>
            <a:ext cx="5760657" cy="338120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9" name="TextBox 8"/>
          <p:cNvSpPr txBox="1"/>
          <p:nvPr/>
        </p:nvSpPr>
        <p:spPr>
          <a:xfrm>
            <a:off x="7040853" y="5532097"/>
            <a:ext cx="1646605" cy="646331"/>
          </a:xfrm>
          <a:prstGeom prst="rect">
            <a:avLst/>
          </a:prstGeom>
          <a:solidFill>
            <a:schemeClr val="bg1">
              <a:lumMod val="95000"/>
            </a:schemeClr>
          </a:solidFill>
        </p:spPr>
        <p:txBody>
          <a:bodyPr wrap="none" rtlCol="0">
            <a:spAutoFit/>
          </a:bodyPr>
          <a:lstStyle/>
          <a:p>
            <a:r>
              <a:rPr lang="en-US" sz="900" b="1" dirty="0" smtClean="0">
                <a:solidFill>
                  <a:schemeClr val="bg1">
                    <a:lumMod val="65000"/>
                  </a:schemeClr>
                </a:solidFill>
              </a:rPr>
              <a:t>Database Systems</a:t>
            </a:r>
          </a:p>
          <a:p>
            <a:r>
              <a:rPr lang="en-US" sz="900" dirty="0" smtClean="0">
                <a:solidFill>
                  <a:schemeClr val="bg1">
                    <a:lumMod val="65000"/>
                  </a:schemeClr>
                </a:solidFill>
              </a:rPr>
              <a:t>by </a:t>
            </a:r>
            <a:r>
              <a:rPr lang="en-US" sz="900" dirty="0" err="1" smtClean="0">
                <a:solidFill>
                  <a:schemeClr val="bg1">
                    <a:lumMod val="65000"/>
                  </a:schemeClr>
                </a:solidFill>
              </a:rPr>
              <a:t>Jukić</a:t>
            </a:r>
            <a:r>
              <a:rPr lang="en-US" sz="900" dirty="0" smtClean="0">
                <a:solidFill>
                  <a:schemeClr val="bg1">
                    <a:lumMod val="65000"/>
                  </a:schemeClr>
                </a:solidFill>
              </a:rPr>
              <a:t>, </a:t>
            </a:r>
            <a:r>
              <a:rPr lang="en-US" sz="900" dirty="0" err="1" smtClean="0">
                <a:solidFill>
                  <a:schemeClr val="bg1">
                    <a:lumMod val="65000"/>
                  </a:schemeClr>
                </a:solidFill>
              </a:rPr>
              <a:t>Vrbsky</a:t>
            </a:r>
            <a:r>
              <a:rPr lang="en-US" sz="900" dirty="0" smtClean="0">
                <a:solidFill>
                  <a:schemeClr val="bg1">
                    <a:lumMod val="65000"/>
                  </a:schemeClr>
                </a:solidFill>
              </a:rPr>
              <a:t>, &amp; </a:t>
            </a:r>
            <a:r>
              <a:rPr lang="en-US" sz="900" dirty="0" err="1" smtClean="0">
                <a:solidFill>
                  <a:schemeClr val="bg1">
                    <a:lumMod val="65000"/>
                  </a:schemeClr>
                </a:solidFill>
              </a:rPr>
              <a:t>Nestorov</a:t>
            </a:r>
            <a:endParaRPr lang="en-US" sz="900" dirty="0" smtClean="0">
              <a:solidFill>
                <a:schemeClr val="bg1">
                  <a:lumMod val="65000"/>
                </a:schemeClr>
              </a:solidFill>
            </a:endParaRPr>
          </a:p>
          <a:p>
            <a:r>
              <a:rPr lang="en-US" sz="900" dirty="0" smtClean="0">
                <a:solidFill>
                  <a:schemeClr val="bg1">
                    <a:lumMod val="65000"/>
                  </a:schemeClr>
                </a:solidFill>
              </a:rPr>
              <a:t>Pearson 2014</a:t>
            </a:r>
          </a:p>
          <a:p>
            <a:r>
              <a:rPr lang="en-US" sz="900" dirty="0" smtClean="0">
                <a:solidFill>
                  <a:schemeClr val="bg1">
                    <a:lumMod val="65000"/>
                  </a:schemeClr>
                </a:solidFill>
              </a:rPr>
              <a:t>ISBN 978-0-13-257567-6</a:t>
            </a:r>
            <a:endParaRPr lang="en-US" sz="900" dirty="0">
              <a:solidFill>
                <a:schemeClr val="bg1">
                  <a:lumMod val="65000"/>
                </a:schemeClr>
              </a:solidFill>
            </a:endParaRPr>
          </a:p>
        </p:txBody>
      </p:sp>
    </p:spTree>
    <p:extLst>
      <p:ext uri="{BB962C8B-B14F-4D97-AF65-F5344CB8AC3E}">
        <p14:creationId xmlns:p14="http://schemas.microsoft.com/office/powerpoint/2010/main" val="26036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about Joins</a:t>
            </a:r>
            <a:r>
              <a:rPr lang="en-US" i="1" dirty="0"/>
              <a:t>, cont’d</a:t>
            </a:r>
            <a:endParaRPr lang="en-US" dirty="0"/>
          </a:p>
        </p:txBody>
      </p:sp>
      <p:sp>
        <p:nvSpPr>
          <p:cNvPr id="3" name="Content Placeholder 2"/>
          <p:cNvSpPr>
            <a:spLocks noGrp="1"/>
          </p:cNvSpPr>
          <p:nvPr>
            <p:ph idx="1"/>
          </p:nvPr>
        </p:nvSpPr>
        <p:spPr>
          <a:xfrm>
            <a:off x="457200" y="1295400"/>
            <a:ext cx="8229600" cy="579137"/>
          </a:xfrm>
        </p:spPr>
        <p:txBody>
          <a:bodyPr/>
          <a:lstStyle/>
          <a:p>
            <a:r>
              <a:rPr lang="en-US" dirty="0" smtClean="0"/>
              <a:t>Include the join condition  </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14</a:t>
            </a:fld>
            <a:endParaRPr lang="en-US"/>
          </a:p>
        </p:txBody>
      </p:sp>
      <p:sp>
        <p:nvSpPr>
          <p:cNvPr id="6" name="TextBox 5"/>
          <p:cNvSpPr txBox="1"/>
          <p:nvPr/>
        </p:nvSpPr>
        <p:spPr>
          <a:xfrm>
            <a:off x="1737391" y="1874537"/>
            <a:ext cx="5725546" cy="369332"/>
          </a:xfrm>
          <a:prstGeom prst="rect">
            <a:avLst/>
          </a:prstGeom>
          <a:solidFill>
            <a:srgbClr val="F2F2F2"/>
          </a:solidFill>
          <a:ln>
            <a:solidFill>
              <a:srgbClr val="BFBFBF"/>
            </a:solidFill>
          </a:ln>
        </p:spPr>
        <p:txBody>
          <a:bodyPr wrap="none" rtlCol="0">
            <a:spAutoFit/>
          </a:bodyPr>
          <a:lstStyle/>
          <a:p>
            <a:r>
              <a:rPr lang="en-US" sz="1800" b="1" dirty="0" smtClean="0">
                <a:latin typeface="Courier New" charset="0"/>
                <a:cs typeface="Courier New" charset="0"/>
              </a:rPr>
              <a:t>WHERE </a:t>
            </a:r>
            <a:r>
              <a:rPr lang="en-US" sz="1800" b="1" dirty="0" err="1" smtClean="0">
                <a:latin typeface="Courier New" charset="0"/>
                <a:cs typeface="Courier New" charset="0"/>
              </a:rPr>
              <a:t>product.vendorid</a:t>
            </a:r>
            <a:r>
              <a:rPr lang="en-US" sz="1800" b="1" dirty="0" smtClean="0">
                <a:latin typeface="Courier New" charset="0"/>
                <a:cs typeface="Courier New" charset="0"/>
              </a:rPr>
              <a:t> = </a:t>
            </a:r>
            <a:r>
              <a:rPr lang="en-US" sz="1800" b="1" dirty="0" err="1">
                <a:latin typeface="Courier New" charset="0"/>
                <a:cs typeface="Courier New" charset="0"/>
              </a:rPr>
              <a:t>vendor.vendorid</a:t>
            </a:r>
            <a:endParaRPr lang="en-US" sz="1800" dirty="0"/>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8757" y="2423171"/>
            <a:ext cx="6492170" cy="43140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15557278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2E30CBD3-CEB3-E64D-B2C8-6948A712B92B}" type="slidenum">
              <a:rPr lang="en-US"/>
              <a:pPr/>
              <a:t>15</a:t>
            </a:fld>
            <a:endParaRPr lang="en-US"/>
          </a:p>
        </p:txBody>
      </p:sp>
      <p:sp>
        <p:nvSpPr>
          <p:cNvPr id="369666" name="Rectangle 2"/>
          <p:cNvSpPr>
            <a:spLocks noGrp="1" noChangeArrowheads="1"/>
          </p:cNvSpPr>
          <p:nvPr>
            <p:ph type="title"/>
          </p:nvPr>
        </p:nvSpPr>
        <p:spPr/>
        <p:txBody>
          <a:bodyPr/>
          <a:lstStyle/>
          <a:p>
            <a:r>
              <a:rPr lang="en-US"/>
              <a:t>Database Record Insert, Update, and Delete</a:t>
            </a:r>
          </a:p>
        </p:txBody>
      </p:sp>
      <p:sp>
        <p:nvSpPr>
          <p:cNvPr id="369667" name="Rectangle 3"/>
          <p:cNvSpPr>
            <a:spLocks noGrp="1" noChangeArrowheads="1"/>
          </p:cNvSpPr>
          <p:nvPr>
            <p:ph type="body" idx="1"/>
          </p:nvPr>
        </p:nvSpPr>
        <p:spPr>
          <a:xfrm>
            <a:off x="457200" y="1295401"/>
            <a:ext cx="8229600" cy="853454"/>
          </a:xfrm>
        </p:spPr>
        <p:txBody>
          <a:bodyPr/>
          <a:lstStyle/>
          <a:p>
            <a:pPr>
              <a:lnSpc>
                <a:spcPct val="80000"/>
              </a:lnSpc>
            </a:pPr>
            <a:r>
              <a:rPr lang="en-US" dirty="0"/>
              <a:t>There are SQL statements to </a:t>
            </a:r>
            <a:r>
              <a:rPr lang="en-US" dirty="0">
                <a:solidFill>
                  <a:srgbClr val="B23C00"/>
                </a:solidFill>
              </a:rPr>
              <a:t>insert</a:t>
            </a:r>
            <a:r>
              <a:rPr lang="en-US" dirty="0"/>
              <a:t>, </a:t>
            </a:r>
            <a:r>
              <a:rPr lang="en-US" dirty="0">
                <a:solidFill>
                  <a:srgbClr val="B23C00"/>
                </a:solidFill>
              </a:rPr>
              <a:t>update</a:t>
            </a:r>
            <a:r>
              <a:rPr lang="en-US" dirty="0"/>
              <a:t>, and </a:t>
            </a:r>
            <a:r>
              <a:rPr lang="en-US" dirty="0">
                <a:solidFill>
                  <a:srgbClr val="B23C00"/>
                </a:solidFill>
              </a:rPr>
              <a:t>delete </a:t>
            </a:r>
            <a:r>
              <a:rPr lang="en-US" dirty="0"/>
              <a:t>records. </a:t>
            </a:r>
          </a:p>
        </p:txBody>
      </p:sp>
      <p:sp>
        <p:nvSpPr>
          <p:cNvPr id="2" name="TextBox 1"/>
          <p:cNvSpPr txBox="1"/>
          <p:nvPr/>
        </p:nvSpPr>
        <p:spPr>
          <a:xfrm>
            <a:off x="1618589" y="2270559"/>
            <a:ext cx="5879459" cy="3170099"/>
          </a:xfrm>
          <a:prstGeom prst="rect">
            <a:avLst/>
          </a:prstGeom>
          <a:solidFill>
            <a:srgbClr val="F2F2F2"/>
          </a:solidFill>
        </p:spPr>
        <p:txBody>
          <a:bodyPr wrap="none" rtlCol="0">
            <a:spAutoFit/>
          </a:bodyPr>
          <a:lstStyle/>
          <a:p>
            <a:pPr marL="0" lvl="1"/>
            <a:r>
              <a:rPr lang="en-US" sz="2000" b="1" dirty="0">
                <a:latin typeface="Courier New" charset="0"/>
              </a:rPr>
              <a:t>INSERT INTO teacher (id, last, first)</a:t>
            </a:r>
            <a:br>
              <a:rPr lang="en-US" sz="2000" b="1" dirty="0">
                <a:latin typeface="Courier New" charset="0"/>
              </a:rPr>
            </a:br>
            <a:r>
              <a:rPr lang="en-US" sz="2000" b="1" dirty="0">
                <a:latin typeface="Courier New" charset="0"/>
              </a:rPr>
              <a:t>VALUES (7088, 'Mak', 'Ron'), </a:t>
            </a:r>
            <a:br>
              <a:rPr lang="en-US" sz="2000" b="1" dirty="0">
                <a:latin typeface="Courier New" charset="0"/>
              </a:rPr>
            </a:br>
            <a:r>
              <a:rPr lang="en-US" sz="2000" b="1" dirty="0">
                <a:latin typeface="Courier New" charset="0"/>
              </a:rPr>
              <a:t>       (7090, 'Wilson', 'Brian') </a:t>
            </a:r>
            <a:br>
              <a:rPr lang="en-US" sz="2000" b="1" dirty="0">
                <a:latin typeface="Courier New" charset="0"/>
              </a:rPr>
            </a:br>
            <a:r>
              <a:rPr lang="en-US" sz="2000" b="1" dirty="0">
                <a:latin typeface="Courier New" charset="0"/>
              </a:rPr>
              <a:t/>
            </a:r>
            <a:br>
              <a:rPr lang="en-US" sz="2000" b="1" dirty="0">
                <a:latin typeface="Courier New" charset="0"/>
              </a:rPr>
            </a:br>
            <a:r>
              <a:rPr lang="en-US" sz="2000" b="1" dirty="0">
                <a:latin typeface="Courier New" charset="0"/>
              </a:rPr>
              <a:t>UPDATE teacher</a:t>
            </a:r>
            <a:br>
              <a:rPr lang="en-US" sz="2000" b="1" dirty="0">
                <a:latin typeface="Courier New" charset="0"/>
              </a:rPr>
            </a:br>
            <a:r>
              <a:rPr lang="en-US" sz="2000" b="1" dirty="0">
                <a:latin typeface="Courier New" charset="0"/>
              </a:rPr>
              <a:t>SET first = 'Ronald'</a:t>
            </a:r>
            <a:br>
              <a:rPr lang="en-US" sz="2000" b="1" dirty="0">
                <a:latin typeface="Courier New" charset="0"/>
              </a:rPr>
            </a:br>
            <a:r>
              <a:rPr lang="en-US" sz="2000" b="1" dirty="0">
                <a:latin typeface="Courier New" charset="0"/>
              </a:rPr>
              <a:t>WHERE first = 'Ron'</a:t>
            </a:r>
            <a:br>
              <a:rPr lang="en-US" sz="2000" b="1" dirty="0">
                <a:latin typeface="Courier New" charset="0"/>
              </a:rPr>
            </a:br>
            <a:r>
              <a:rPr lang="en-US" sz="2000" b="1" dirty="0">
                <a:latin typeface="Courier New" charset="0"/>
              </a:rPr>
              <a:t/>
            </a:r>
            <a:br>
              <a:rPr lang="en-US" sz="2000" b="1" dirty="0">
                <a:latin typeface="Courier New" charset="0"/>
              </a:rPr>
            </a:br>
            <a:r>
              <a:rPr lang="en-US" sz="2000" b="1" dirty="0">
                <a:latin typeface="Courier New" charset="0"/>
              </a:rPr>
              <a:t>DELETE FROM teacher</a:t>
            </a:r>
            <a:br>
              <a:rPr lang="en-US" sz="2000" b="1" dirty="0">
                <a:latin typeface="Courier New" charset="0"/>
              </a:rPr>
            </a:br>
            <a:r>
              <a:rPr lang="en-US" sz="2000" b="1" dirty="0">
                <a:latin typeface="Courier New" charset="0"/>
              </a:rPr>
              <a:t>WHERE id = </a:t>
            </a:r>
            <a:r>
              <a:rPr lang="en-US" sz="2000" b="1" dirty="0" smtClean="0">
                <a:latin typeface="Courier New" charset="0"/>
              </a:rPr>
              <a:t>7090</a:t>
            </a:r>
            <a:endParaRPr lang="en-US" sz="2000" b="1" dirty="0">
              <a:latin typeface="Courier New" charset="0"/>
            </a:endParaRPr>
          </a:p>
        </p:txBody>
      </p:sp>
      <p:sp>
        <p:nvSpPr>
          <p:cNvPr id="369668" name="Text Box 4"/>
          <p:cNvSpPr txBox="1">
            <a:spLocks noChangeArrowheads="1"/>
          </p:cNvSpPr>
          <p:nvPr/>
        </p:nvSpPr>
        <p:spPr bwMode="auto">
          <a:xfrm>
            <a:off x="6492219" y="3611878"/>
            <a:ext cx="2066191" cy="707886"/>
          </a:xfrm>
          <a:prstGeom prst="rect">
            <a:avLst/>
          </a:prstGeom>
          <a:solidFill>
            <a:schemeClr val="accent1">
              <a:lumMod val="20000"/>
              <a:lumOff val="80000"/>
            </a:schemeClr>
          </a:solidFill>
          <a:ln w="9525">
            <a:solidFill>
              <a:schemeClr val="folHlink"/>
            </a:solidFill>
            <a:miter lim="800000"/>
            <a:headEnd/>
            <a:tailEnd/>
          </a:ln>
          <a:effectLst/>
        </p:spPr>
        <p:txBody>
          <a:bodyPr wrap="none">
            <a:spAutoFit/>
          </a:bodyPr>
          <a:lstStyle/>
          <a:p>
            <a:r>
              <a:rPr lang="en-US" sz="2000">
                <a:solidFill>
                  <a:schemeClr val="folHlink"/>
                </a:solidFill>
              </a:rPr>
              <a:t>This can update</a:t>
            </a:r>
          </a:p>
          <a:p>
            <a:r>
              <a:rPr lang="en-US" sz="2000">
                <a:solidFill>
                  <a:schemeClr val="folHlink"/>
                </a:solidFill>
              </a:rPr>
              <a:t>multiple records!</a:t>
            </a:r>
          </a:p>
        </p:txBody>
      </p:sp>
    </p:spTree>
    <p:extLst>
      <p:ext uri="{BB962C8B-B14F-4D97-AF65-F5344CB8AC3E}">
        <p14:creationId xmlns:p14="http://schemas.microsoft.com/office/powerpoint/2010/main" val="1504135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69668"/>
                                        </p:tgtEl>
                                        <p:attrNameLst>
                                          <p:attrName>style.visibility</p:attrName>
                                        </p:attrNameLst>
                                      </p:cBhvr>
                                      <p:to>
                                        <p:strVal val="visible"/>
                                      </p:to>
                                    </p:set>
                                    <p:anim calcmode="lin" valueType="num">
                                      <p:cBhvr additive="base">
                                        <p:cTn id="7" dur="500" fill="hold"/>
                                        <p:tgtEl>
                                          <p:spTgt spid="369668"/>
                                        </p:tgtEl>
                                        <p:attrNameLst>
                                          <p:attrName>ppt_x</p:attrName>
                                        </p:attrNameLst>
                                      </p:cBhvr>
                                      <p:tavLst>
                                        <p:tav tm="0">
                                          <p:val>
                                            <p:strVal val="1+#ppt_w/2"/>
                                          </p:val>
                                        </p:tav>
                                        <p:tav tm="100000">
                                          <p:val>
                                            <p:strVal val="#ppt_x"/>
                                          </p:val>
                                        </p:tav>
                                      </p:tavLst>
                                    </p:anim>
                                    <p:anim calcmode="lin" valueType="num">
                                      <p:cBhvr additive="base">
                                        <p:cTn id="8" dur="500" fill="hold"/>
                                        <p:tgtEl>
                                          <p:spTgt spid="3696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SQL to </a:t>
            </a:r>
            <a:r>
              <a:rPr lang="en-US" dirty="0" smtClean="0"/>
              <a:t>Add Rows</a:t>
            </a:r>
            <a:endParaRPr lang="en-US" dirty="0"/>
          </a:p>
        </p:txBody>
      </p:sp>
      <p:sp>
        <p:nvSpPr>
          <p:cNvPr id="3" name="Content Placeholder 2"/>
          <p:cNvSpPr>
            <a:spLocks noGrp="1"/>
          </p:cNvSpPr>
          <p:nvPr>
            <p:ph idx="1"/>
          </p:nvPr>
        </p:nvSpPr>
        <p:spPr>
          <a:xfrm>
            <a:off x="457200" y="1295400"/>
            <a:ext cx="8229600" cy="944893"/>
          </a:xfrm>
        </p:spPr>
        <p:txBody>
          <a:bodyPr/>
          <a:lstStyle/>
          <a:p>
            <a:r>
              <a:rPr lang="en-US" dirty="0" smtClean="0"/>
              <a:t>Add rows to </a:t>
            </a:r>
            <a:br>
              <a:rPr lang="en-US" dirty="0" smtClean="0"/>
            </a:br>
            <a:r>
              <a:rPr lang="en-US" dirty="0" smtClean="0"/>
              <a:t>the Class table:</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16</a:t>
            </a:fld>
            <a:endParaRPr lang="en-US"/>
          </a:p>
        </p:txBody>
      </p:sp>
      <p:graphicFrame>
        <p:nvGraphicFramePr>
          <p:cNvPr id="5" name="Group 33"/>
          <p:cNvGraphicFramePr>
            <a:graphicFrameLocks noGrp="1"/>
          </p:cNvGraphicFramePr>
          <p:nvPr>
            <p:extLst/>
          </p:nvPr>
        </p:nvGraphicFramePr>
        <p:xfrm>
          <a:off x="3931927" y="1325903"/>
          <a:ext cx="3657560" cy="2216151"/>
        </p:xfrm>
        <a:graphic>
          <a:graphicData uri="http://schemas.openxmlformats.org/drawingml/2006/table">
            <a:tbl>
              <a:tblPr/>
              <a:tblGrid>
                <a:gridCol w="640073"/>
                <a:gridCol w="1005829"/>
                <a:gridCol w="1280146"/>
                <a:gridCol w="731512"/>
              </a:tblGrid>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dirty="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825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extBox 5"/>
          <p:cNvSpPr txBox="1"/>
          <p:nvPr/>
        </p:nvSpPr>
        <p:spPr>
          <a:xfrm>
            <a:off x="640123" y="3775983"/>
            <a:ext cx="8034246" cy="1938992"/>
          </a:xfrm>
          <a:prstGeom prst="rect">
            <a:avLst/>
          </a:prstGeom>
          <a:solidFill>
            <a:schemeClr val="bg1">
              <a:lumMod val="95000"/>
            </a:schemeClr>
          </a:solidFill>
        </p:spPr>
        <p:txBody>
          <a:bodyPr wrap="none" rtlCol="0">
            <a:spAutoFit/>
          </a:bodyPr>
          <a:lstStyle/>
          <a:p>
            <a:r>
              <a:rPr lang="en-US" sz="2000" b="1" dirty="0" smtClean="0">
                <a:latin typeface="Courier New"/>
                <a:cs typeface="Courier New"/>
              </a:rPr>
              <a:t>INSERT INTO class (code, </a:t>
            </a:r>
            <a:r>
              <a:rPr lang="en-US" sz="2000" b="1" dirty="0" err="1" smtClean="0">
                <a:latin typeface="Courier New"/>
                <a:cs typeface="Courier New"/>
              </a:rPr>
              <a:t>teacher_id</a:t>
            </a:r>
            <a:r>
              <a:rPr lang="en-US" sz="2000" b="1" dirty="0" smtClean="0">
                <a:latin typeface="Courier New"/>
                <a:cs typeface="Courier New"/>
              </a:rPr>
              <a:t>, subject, room)</a:t>
            </a:r>
          </a:p>
          <a:p>
            <a:r>
              <a:rPr lang="en-US" sz="2000" b="1" dirty="0" smtClean="0">
                <a:latin typeface="Courier New"/>
                <a:cs typeface="Courier New"/>
              </a:rPr>
              <a:t>VALUES (908, 7008, 'Data structures',      114),</a:t>
            </a:r>
          </a:p>
          <a:p>
            <a:r>
              <a:rPr lang="en-US" sz="2000" b="1" dirty="0" smtClean="0">
                <a:latin typeface="Courier New"/>
                <a:cs typeface="Courier New"/>
              </a:rPr>
              <a:t>       (926, 7003, 'Java programming'</a:t>
            </a:r>
            <a:r>
              <a:rPr lang="en-US" sz="2000" b="1" dirty="0">
                <a:latin typeface="Courier New"/>
                <a:cs typeface="Courier New"/>
              </a:rPr>
              <a:t>, </a:t>
            </a:r>
            <a:r>
              <a:rPr lang="en-US" sz="2000" b="1" dirty="0" smtClean="0">
                <a:latin typeface="Courier New"/>
                <a:cs typeface="Courier New"/>
              </a:rPr>
              <a:t>    101)</a:t>
            </a:r>
            <a:r>
              <a:rPr lang="en-US" sz="2000" b="1" dirty="0">
                <a:latin typeface="Courier New"/>
                <a:cs typeface="Courier New"/>
              </a:rPr>
              <a:t>,</a:t>
            </a:r>
          </a:p>
          <a:p>
            <a:r>
              <a:rPr lang="en-US" sz="2000" b="1" dirty="0" smtClean="0">
                <a:latin typeface="Courier New"/>
                <a:cs typeface="Courier New"/>
              </a:rPr>
              <a:t>       (931, 7051, 'Compilers'</a:t>
            </a:r>
            <a:r>
              <a:rPr lang="en-US" sz="2000" b="1" dirty="0">
                <a:latin typeface="Courier New"/>
                <a:cs typeface="Courier New"/>
              </a:rPr>
              <a:t>, </a:t>
            </a:r>
            <a:r>
              <a:rPr lang="en-US" sz="2000" b="1" dirty="0" smtClean="0">
                <a:latin typeface="Courier New"/>
                <a:cs typeface="Courier New"/>
              </a:rPr>
              <a:t>           222)</a:t>
            </a:r>
            <a:r>
              <a:rPr lang="en-US" sz="2000" b="1" dirty="0">
                <a:latin typeface="Courier New"/>
                <a:cs typeface="Courier New"/>
              </a:rPr>
              <a:t>,</a:t>
            </a:r>
          </a:p>
          <a:p>
            <a:r>
              <a:rPr lang="en-US" sz="2000" b="1" dirty="0">
                <a:latin typeface="Courier New"/>
                <a:cs typeface="Courier New"/>
              </a:rPr>
              <a:t> </a:t>
            </a:r>
            <a:r>
              <a:rPr lang="en-US" sz="2000" b="1" dirty="0" smtClean="0">
                <a:latin typeface="Courier New"/>
                <a:cs typeface="Courier New"/>
              </a:rPr>
              <a:t>      (951, 7012, 'Software engineering'</a:t>
            </a:r>
            <a:r>
              <a:rPr lang="en-US" sz="2000" b="1" dirty="0">
                <a:latin typeface="Courier New"/>
                <a:cs typeface="Courier New"/>
              </a:rPr>
              <a:t>, </a:t>
            </a:r>
            <a:r>
              <a:rPr lang="en-US" sz="2000" b="1" dirty="0" smtClean="0">
                <a:latin typeface="Courier New"/>
                <a:cs typeface="Courier New"/>
              </a:rPr>
              <a:t>210),</a:t>
            </a:r>
            <a:r>
              <a:rPr lang="en-US" sz="2000" b="1" dirty="0">
                <a:latin typeface="Courier New"/>
                <a:cs typeface="Courier New"/>
              </a:rPr>
              <a:t> </a:t>
            </a:r>
            <a:endParaRPr lang="en-US" sz="2000" b="1" dirty="0" smtClean="0">
              <a:latin typeface="Courier New"/>
              <a:cs typeface="Courier New"/>
            </a:endParaRPr>
          </a:p>
          <a:p>
            <a:r>
              <a:rPr lang="en-US" sz="2000" b="1" dirty="0">
                <a:latin typeface="Courier New"/>
                <a:cs typeface="Courier New"/>
              </a:rPr>
              <a:t> </a:t>
            </a:r>
            <a:r>
              <a:rPr lang="en-US" sz="2000" b="1" dirty="0" smtClean="0">
                <a:latin typeface="Courier New"/>
                <a:cs typeface="Courier New"/>
              </a:rPr>
              <a:t>      (978, 7012, 'Operating systems'</a:t>
            </a:r>
            <a:r>
              <a:rPr lang="en-US" sz="2000" b="1" dirty="0">
                <a:latin typeface="Courier New"/>
                <a:cs typeface="Courier New"/>
              </a:rPr>
              <a:t>, </a:t>
            </a:r>
            <a:r>
              <a:rPr lang="en-US" sz="2000" b="1" dirty="0" smtClean="0">
                <a:latin typeface="Courier New"/>
                <a:cs typeface="Courier New"/>
              </a:rPr>
              <a:t>   109);</a:t>
            </a:r>
            <a:endParaRPr lang="en-US" sz="2000" b="1" dirty="0">
              <a:latin typeface="Courier New"/>
              <a:cs typeface="Courier New"/>
            </a:endParaRPr>
          </a:p>
        </p:txBody>
      </p:sp>
    </p:spTree>
    <p:extLst>
      <p:ext uri="{BB962C8B-B14F-4D97-AF65-F5344CB8AC3E}">
        <p14:creationId xmlns:p14="http://schemas.microsoft.com/office/powerpoint/2010/main" val="19794237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to Create and Drop a Database</a:t>
            </a:r>
            <a:endParaRPr lang="en-US" dirty="0"/>
          </a:p>
        </p:txBody>
      </p:sp>
      <p:sp>
        <p:nvSpPr>
          <p:cNvPr id="3" name="Content Placeholder 2"/>
          <p:cNvSpPr>
            <a:spLocks noGrp="1"/>
          </p:cNvSpPr>
          <p:nvPr>
            <p:ph idx="1"/>
          </p:nvPr>
        </p:nvSpPr>
        <p:spPr>
          <a:xfrm>
            <a:off x="457200" y="1295400"/>
            <a:ext cx="8229600" cy="2590795"/>
          </a:xfrm>
        </p:spPr>
        <p:txBody>
          <a:bodyPr/>
          <a:lstStyle/>
          <a:p>
            <a:r>
              <a:rPr lang="en-US" dirty="0" smtClean="0"/>
              <a:t>Examples to create:</a:t>
            </a:r>
          </a:p>
          <a:p>
            <a:endParaRPr lang="en-US" dirty="0"/>
          </a:p>
          <a:p>
            <a:endParaRPr lang="en-US" dirty="0" smtClean="0"/>
          </a:p>
          <a:p>
            <a:endParaRPr lang="en-US" dirty="0"/>
          </a:p>
          <a:p>
            <a:r>
              <a:rPr lang="en-US" dirty="0" smtClean="0"/>
              <a:t>Examples to drop:</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17</a:t>
            </a:fld>
            <a:endParaRPr lang="en-US"/>
          </a:p>
        </p:txBody>
      </p:sp>
      <p:sp>
        <p:nvSpPr>
          <p:cNvPr id="5" name="TextBox 4"/>
          <p:cNvSpPr txBox="1"/>
          <p:nvPr/>
        </p:nvSpPr>
        <p:spPr>
          <a:xfrm>
            <a:off x="1280196" y="1874537"/>
            <a:ext cx="3878586" cy="400110"/>
          </a:xfrm>
          <a:prstGeom prst="rect">
            <a:avLst/>
          </a:prstGeom>
          <a:solidFill>
            <a:schemeClr val="bg1">
              <a:lumMod val="95000"/>
            </a:schemeClr>
          </a:solidFill>
        </p:spPr>
        <p:txBody>
          <a:bodyPr wrap="none" rtlCol="0">
            <a:spAutoFit/>
          </a:bodyPr>
          <a:lstStyle/>
          <a:p>
            <a:r>
              <a:rPr lang="en-US" sz="2000" b="1" dirty="0" smtClean="0">
                <a:latin typeface="Courier New"/>
                <a:cs typeface="Courier New"/>
              </a:rPr>
              <a:t>CREATE DATABASE school3;</a:t>
            </a:r>
            <a:endParaRPr lang="en-US" sz="2000" b="1" dirty="0">
              <a:latin typeface="Courier New"/>
              <a:cs typeface="Courier New"/>
            </a:endParaRPr>
          </a:p>
        </p:txBody>
      </p:sp>
      <p:sp>
        <p:nvSpPr>
          <p:cNvPr id="6" name="TextBox 5"/>
          <p:cNvSpPr txBox="1"/>
          <p:nvPr/>
        </p:nvSpPr>
        <p:spPr>
          <a:xfrm>
            <a:off x="1280196" y="2514610"/>
            <a:ext cx="6033372" cy="400110"/>
          </a:xfrm>
          <a:prstGeom prst="rect">
            <a:avLst/>
          </a:prstGeom>
          <a:solidFill>
            <a:schemeClr val="bg1">
              <a:lumMod val="95000"/>
            </a:schemeClr>
          </a:solidFill>
        </p:spPr>
        <p:txBody>
          <a:bodyPr wrap="none" rtlCol="0">
            <a:spAutoFit/>
          </a:bodyPr>
          <a:lstStyle/>
          <a:p>
            <a:r>
              <a:rPr lang="en-US" sz="2000" b="1" dirty="0">
                <a:latin typeface="Courier New"/>
                <a:cs typeface="Courier New"/>
              </a:rPr>
              <a:t>CREATE DATABASE </a:t>
            </a:r>
            <a:r>
              <a:rPr lang="en-US" sz="2000" b="1" dirty="0" smtClean="0">
                <a:latin typeface="Courier New"/>
                <a:cs typeface="Courier New"/>
              </a:rPr>
              <a:t>IF NOT EXISTS school3;</a:t>
            </a:r>
            <a:endParaRPr lang="en-US" sz="2000" b="1" dirty="0">
              <a:latin typeface="Courier New"/>
              <a:cs typeface="Courier New"/>
            </a:endParaRPr>
          </a:p>
        </p:txBody>
      </p:sp>
      <p:sp>
        <p:nvSpPr>
          <p:cNvPr id="7" name="TextBox 6"/>
          <p:cNvSpPr txBox="1"/>
          <p:nvPr/>
        </p:nvSpPr>
        <p:spPr>
          <a:xfrm>
            <a:off x="1280196" y="3886195"/>
            <a:ext cx="3570759" cy="400110"/>
          </a:xfrm>
          <a:prstGeom prst="rect">
            <a:avLst/>
          </a:prstGeom>
          <a:solidFill>
            <a:schemeClr val="bg1">
              <a:lumMod val="95000"/>
            </a:schemeClr>
          </a:solidFill>
        </p:spPr>
        <p:txBody>
          <a:bodyPr wrap="none" rtlCol="0">
            <a:spAutoFit/>
          </a:bodyPr>
          <a:lstStyle/>
          <a:p>
            <a:r>
              <a:rPr lang="en-US" sz="2000" b="1" dirty="0" smtClean="0">
                <a:latin typeface="Courier New"/>
                <a:cs typeface="Courier New"/>
              </a:rPr>
              <a:t>DROP DATABASE school3;</a:t>
            </a:r>
            <a:endParaRPr lang="en-US" sz="2000" b="1" dirty="0">
              <a:latin typeface="Courier New"/>
              <a:cs typeface="Courier New"/>
            </a:endParaRPr>
          </a:p>
        </p:txBody>
      </p:sp>
      <p:sp>
        <p:nvSpPr>
          <p:cNvPr id="8" name="TextBox 7"/>
          <p:cNvSpPr txBox="1"/>
          <p:nvPr/>
        </p:nvSpPr>
        <p:spPr>
          <a:xfrm>
            <a:off x="1280196" y="4434829"/>
            <a:ext cx="5109893" cy="400110"/>
          </a:xfrm>
          <a:prstGeom prst="rect">
            <a:avLst/>
          </a:prstGeom>
          <a:solidFill>
            <a:schemeClr val="bg1">
              <a:lumMod val="95000"/>
            </a:schemeClr>
          </a:solidFill>
        </p:spPr>
        <p:txBody>
          <a:bodyPr wrap="none" rtlCol="0">
            <a:spAutoFit/>
          </a:bodyPr>
          <a:lstStyle/>
          <a:p>
            <a:r>
              <a:rPr lang="en-US" sz="2000" b="1" dirty="0">
                <a:latin typeface="Courier New"/>
                <a:cs typeface="Courier New"/>
              </a:rPr>
              <a:t>DROP DATABASE </a:t>
            </a:r>
            <a:r>
              <a:rPr lang="en-US" sz="2000" b="1" dirty="0" smtClean="0">
                <a:latin typeface="Courier New"/>
                <a:cs typeface="Courier New"/>
              </a:rPr>
              <a:t>IF EXISTS school3;</a:t>
            </a:r>
            <a:endParaRPr lang="en-US" sz="2000" b="1" dirty="0">
              <a:latin typeface="Courier New"/>
              <a:cs typeface="Courier New"/>
            </a:endParaRPr>
          </a:p>
        </p:txBody>
      </p:sp>
    </p:spTree>
    <p:extLst>
      <p:ext uri="{BB962C8B-B14F-4D97-AF65-F5344CB8AC3E}">
        <p14:creationId xmlns:p14="http://schemas.microsoft.com/office/powerpoint/2010/main" val="15060258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urier New"/>
                <a:cs typeface="Courier New"/>
              </a:rPr>
              <a:t>CREATE TABLE </a:t>
            </a:r>
            <a:r>
              <a:rPr lang="en-US" dirty="0" smtClean="0"/>
              <a:t>Examples</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18</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62" y="1234463"/>
            <a:ext cx="7406559" cy="49910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6" name="TextBox 5"/>
          <p:cNvSpPr txBox="1"/>
          <p:nvPr/>
        </p:nvSpPr>
        <p:spPr>
          <a:xfrm>
            <a:off x="5943585" y="6172170"/>
            <a:ext cx="1646605" cy="646331"/>
          </a:xfrm>
          <a:prstGeom prst="rect">
            <a:avLst/>
          </a:prstGeom>
          <a:solidFill>
            <a:schemeClr val="bg1">
              <a:lumMod val="95000"/>
            </a:schemeClr>
          </a:solidFill>
        </p:spPr>
        <p:txBody>
          <a:bodyPr wrap="none" rtlCol="0">
            <a:spAutoFit/>
          </a:bodyPr>
          <a:lstStyle/>
          <a:p>
            <a:r>
              <a:rPr lang="en-US" sz="900" b="1" dirty="0" smtClean="0">
                <a:solidFill>
                  <a:schemeClr val="bg1">
                    <a:lumMod val="65000"/>
                  </a:schemeClr>
                </a:solidFill>
              </a:rPr>
              <a:t>Database Systems</a:t>
            </a:r>
          </a:p>
          <a:p>
            <a:r>
              <a:rPr lang="en-US" sz="900" dirty="0" smtClean="0">
                <a:solidFill>
                  <a:schemeClr val="bg1">
                    <a:lumMod val="65000"/>
                  </a:schemeClr>
                </a:solidFill>
              </a:rPr>
              <a:t>by </a:t>
            </a:r>
            <a:r>
              <a:rPr lang="en-US" sz="900" dirty="0" err="1" smtClean="0">
                <a:solidFill>
                  <a:schemeClr val="bg1">
                    <a:lumMod val="65000"/>
                  </a:schemeClr>
                </a:solidFill>
              </a:rPr>
              <a:t>Jukić</a:t>
            </a:r>
            <a:r>
              <a:rPr lang="en-US" sz="900" dirty="0" smtClean="0">
                <a:solidFill>
                  <a:schemeClr val="bg1">
                    <a:lumMod val="65000"/>
                  </a:schemeClr>
                </a:solidFill>
              </a:rPr>
              <a:t>, </a:t>
            </a:r>
            <a:r>
              <a:rPr lang="en-US" sz="900" dirty="0" err="1" smtClean="0">
                <a:solidFill>
                  <a:schemeClr val="bg1">
                    <a:lumMod val="65000"/>
                  </a:schemeClr>
                </a:solidFill>
              </a:rPr>
              <a:t>Vrbsky</a:t>
            </a:r>
            <a:r>
              <a:rPr lang="en-US" sz="900" dirty="0" smtClean="0">
                <a:solidFill>
                  <a:schemeClr val="bg1">
                    <a:lumMod val="65000"/>
                  </a:schemeClr>
                </a:solidFill>
              </a:rPr>
              <a:t>, &amp; </a:t>
            </a:r>
            <a:r>
              <a:rPr lang="en-US" sz="900" dirty="0" err="1" smtClean="0">
                <a:solidFill>
                  <a:schemeClr val="bg1">
                    <a:lumMod val="65000"/>
                  </a:schemeClr>
                </a:solidFill>
              </a:rPr>
              <a:t>Nestorov</a:t>
            </a:r>
            <a:endParaRPr lang="en-US" sz="900" dirty="0" smtClean="0">
              <a:solidFill>
                <a:schemeClr val="bg1">
                  <a:lumMod val="65000"/>
                </a:schemeClr>
              </a:solidFill>
            </a:endParaRPr>
          </a:p>
          <a:p>
            <a:r>
              <a:rPr lang="en-US" sz="900" dirty="0" smtClean="0">
                <a:solidFill>
                  <a:schemeClr val="bg1">
                    <a:lumMod val="65000"/>
                  </a:schemeClr>
                </a:solidFill>
              </a:rPr>
              <a:t>Pearson 2014</a:t>
            </a:r>
          </a:p>
          <a:p>
            <a:r>
              <a:rPr lang="en-US" sz="900" dirty="0" smtClean="0">
                <a:solidFill>
                  <a:schemeClr val="bg1">
                    <a:lumMod val="65000"/>
                  </a:schemeClr>
                </a:solidFill>
              </a:rPr>
              <a:t>ISBN 978-0-13-257567-6</a:t>
            </a:r>
            <a:endParaRPr lang="en-US" sz="900" dirty="0">
              <a:solidFill>
                <a:schemeClr val="bg1">
                  <a:lumMod val="65000"/>
                </a:schemeClr>
              </a:solidFill>
            </a:endParaRPr>
          </a:p>
        </p:txBody>
      </p:sp>
    </p:spTree>
    <p:extLst>
      <p:ext uri="{BB962C8B-B14F-4D97-AF65-F5344CB8AC3E}">
        <p14:creationId xmlns:p14="http://schemas.microsoft.com/office/powerpoint/2010/main" val="2242195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urier New"/>
                <a:cs typeface="Courier New"/>
              </a:rPr>
              <a:t>CREATE TABLE </a:t>
            </a:r>
            <a:r>
              <a:rPr lang="en-US" dirty="0" smtClean="0"/>
              <a:t>Examples</a:t>
            </a:r>
            <a:r>
              <a:rPr lang="en-US" i="1" dirty="0" smtClean="0"/>
              <a:t>, cont’d</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19</a:t>
            </a:fld>
            <a:endParaRPr lang="en-US"/>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263" y="1325903"/>
            <a:ext cx="8310562" cy="457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6" name="TextBox 5"/>
          <p:cNvSpPr txBox="1"/>
          <p:nvPr/>
        </p:nvSpPr>
        <p:spPr>
          <a:xfrm>
            <a:off x="5943585" y="6172170"/>
            <a:ext cx="1646605" cy="646331"/>
          </a:xfrm>
          <a:prstGeom prst="rect">
            <a:avLst/>
          </a:prstGeom>
          <a:solidFill>
            <a:schemeClr val="bg1">
              <a:lumMod val="95000"/>
            </a:schemeClr>
          </a:solidFill>
        </p:spPr>
        <p:txBody>
          <a:bodyPr wrap="none" rtlCol="0">
            <a:spAutoFit/>
          </a:bodyPr>
          <a:lstStyle/>
          <a:p>
            <a:r>
              <a:rPr lang="en-US" sz="900" b="1" dirty="0" smtClean="0">
                <a:solidFill>
                  <a:schemeClr val="bg1">
                    <a:lumMod val="65000"/>
                  </a:schemeClr>
                </a:solidFill>
              </a:rPr>
              <a:t>Database Systems</a:t>
            </a:r>
          </a:p>
          <a:p>
            <a:r>
              <a:rPr lang="en-US" sz="900" dirty="0" smtClean="0">
                <a:solidFill>
                  <a:schemeClr val="bg1">
                    <a:lumMod val="65000"/>
                  </a:schemeClr>
                </a:solidFill>
              </a:rPr>
              <a:t>by </a:t>
            </a:r>
            <a:r>
              <a:rPr lang="en-US" sz="900" dirty="0" err="1" smtClean="0">
                <a:solidFill>
                  <a:schemeClr val="bg1">
                    <a:lumMod val="65000"/>
                  </a:schemeClr>
                </a:solidFill>
              </a:rPr>
              <a:t>Jukić</a:t>
            </a:r>
            <a:r>
              <a:rPr lang="en-US" sz="900" dirty="0" smtClean="0">
                <a:solidFill>
                  <a:schemeClr val="bg1">
                    <a:lumMod val="65000"/>
                  </a:schemeClr>
                </a:solidFill>
              </a:rPr>
              <a:t>, </a:t>
            </a:r>
            <a:r>
              <a:rPr lang="en-US" sz="900" dirty="0" err="1" smtClean="0">
                <a:solidFill>
                  <a:schemeClr val="bg1">
                    <a:lumMod val="65000"/>
                  </a:schemeClr>
                </a:solidFill>
              </a:rPr>
              <a:t>Vrbsky</a:t>
            </a:r>
            <a:r>
              <a:rPr lang="en-US" sz="900" dirty="0" smtClean="0">
                <a:solidFill>
                  <a:schemeClr val="bg1">
                    <a:lumMod val="65000"/>
                  </a:schemeClr>
                </a:solidFill>
              </a:rPr>
              <a:t>, &amp; </a:t>
            </a:r>
            <a:r>
              <a:rPr lang="en-US" sz="900" dirty="0" err="1" smtClean="0">
                <a:solidFill>
                  <a:schemeClr val="bg1">
                    <a:lumMod val="65000"/>
                  </a:schemeClr>
                </a:solidFill>
              </a:rPr>
              <a:t>Nestorov</a:t>
            </a:r>
            <a:endParaRPr lang="en-US" sz="900" dirty="0" smtClean="0">
              <a:solidFill>
                <a:schemeClr val="bg1">
                  <a:lumMod val="65000"/>
                </a:schemeClr>
              </a:solidFill>
            </a:endParaRPr>
          </a:p>
          <a:p>
            <a:r>
              <a:rPr lang="en-US" sz="900" dirty="0" smtClean="0">
                <a:solidFill>
                  <a:schemeClr val="bg1">
                    <a:lumMod val="65000"/>
                  </a:schemeClr>
                </a:solidFill>
              </a:rPr>
              <a:t>Pearson 2014</a:t>
            </a:r>
          </a:p>
          <a:p>
            <a:r>
              <a:rPr lang="en-US" sz="900" dirty="0" smtClean="0">
                <a:solidFill>
                  <a:schemeClr val="bg1">
                    <a:lumMod val="65000"/>
                  </a:schemeClr>
                </a:solidFill>
              </a:rPr>
              <a:t>ISBN 978-0-13-257567-6</a:t>
            </a:r>
            <a:endParaRPr lang="en-US" sz="900" dirty="0">
              <a:solidFill>
                <a:schemeClr val="bg1">
                  <a:lumMod val="65000"/>
                </a:schemeClr>
              </a:solidFill>
            </a:endParaRPr>
          </a:p>
        </p:txBody>
      </p:sp>
    </p:spTree>
    <p:extLst>
      <p:ext uri="{BB962C8B-B14F-4D97-AF65-F5344CB8AC3E}">
        <p14:creationId xmlns:p14="http://schemas.microsoft.com/office/powerpoint/2010/main" val="1772012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lide Number Placeholder 6"/>
          <p:cNvSpPr>
            <a:spLocks noGrp="1"/>
          </p:cNvSpPr>
          <p:nvPr>
            <p:ph type="sldNum" sz="quarter" idx="12"/>
          </p:nvPr>
        </p:nvSpPr>
        <p:spPr/>
        <p:txBody>
          <a:bodyPr/>
          <a:lstStyle/>
          <a:p>
            <a:fld id="{2EC58814-BC96-5D48-9777-5C94053F537C}" type="slidenum">
              <a:rPr lang="en-US"/>
              <a:pPr/>
              <a:t>2</a:t>
            </a:fld>
            <a:endParaRPr lang="en-US"/>
          </a:p>
        </p:txBody>
      </p:sp>
      <p:sp>
        <p:nvSpPr>
          <p:cNvPr id="300034" name="Rectangle 2"/>
          <p:cNvSpPr>
            <a:spLocks noGrp="1" noChangeArrowheads="1"/>
          </p:cNvSpPr>
          <p:nvPr>
            <p:ph type="title"/>
          </p:nvPr>
        </p:nvSpPr>
        <p:spPr/>
        <p:txBody>
          <a:bodyPr/>
          <a:lstStyle/>
          <a:p>
            <a:r>
              <a:rPr lang="en-US" dirty="0" smtClean="0"/>
              <a:t>Database Results</a:t>
            </a:r>
            <a:endParaRPr lang="en-US" i="1" dirty="0"/>
          </a:p>
        </p:txBody>
      </p:sp>
      <p:graphicFrame>
        <p:nvGraphicFramePr>
          <p:cNvPr id="300122" name="Group 90"/>
          <p:cNvGraphicFramePr>
            <a:graphicFrameLocks noGrp="1"/>
          </p:cNvGraphicFramePr>
          <p:nvPr>
            <p:extLst/>
          </p:nvPr>
        </p:nvGraphicFramePr>
        <p:xfrm>
          <a:off x="915988" y="2673350"/>
          <a:ext cx="2559050" cy="1820865"/>
        </p:xfrm>
        <a:graphic>
          <a:graphicData uri="http://schemas.openxmlformats.org/drawingml/2006/table">
            <a:tbl>
              <a:tblPr/>
              <a:tblGrid>
                <a:gridCol w="639762"/>
                <a:gridCol w="1004888"/>
                <a:gridCol w="914400"/>
              </a:tblGrid>
              <a:tr h="303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sng" strike="noStrike" cap="none" normalizeH="0" baseline="0" dirty="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303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Doe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Novak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Klein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Leslie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Mary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Smith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Kim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0250" name="Group 218"/>
          <p:cNvGraphicFramePr>
            <a:graphicFrameLocks noGrp="1"/>
          </p:cNvGraphicFramePr>
          <p:nvPr>
            <p:extLst/>
          </p:nvPr>
        </p:nvGraphicFramePr>
        <p:xfrm>
          <a:off x="4114800" y="4533900"/>
          <a:ext cx="4297363" cy="1682434"/>
        </p:xfrm>
        <a:graphic>
          <a:graphicData uri="http://schemas.openxmlformats.org/drawingml/2006/table">
            <a:tbl>
              <a:tblPr/>
              <a:tblGrid>
                <a:gridCol w="1006475"/>
                <a:gridCol w="1004888"/>
                <a:gridCol w="1646237"/>
                <a:gridCol w="639763"/>
              </a:tblGrid>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sng" strike="noStrike" cap="none" normalizeH="0" baseline="0" dirty="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825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0253" name="Group 221"/>
          <p:cNvGraphicFramePr>
            <a:graphicFrameLocks noGrp="1"/>
          </p:cNvGraphicFramePr>
          <p:nvPr>
            <p:extLst/>
          </p:nvPr>
        </p:nvGraphicFramePr>
        <p:xfrm>
          <a:off x="5759450" y="1509713"/>
          <a:ext cx="2103438" cy="2743200"/>
        </p:xfrm>
        <a:graphic>
          <a:graphicData uri="http://schemas.openxmlformats.org/drawingml/2006/table">
            <a:tbl>
              <a:tblPr/>
              <a:tblGrid>
                <a:gridCol w="1004888"/>
                <a:gridCol w="109855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sng" strike="noStrike" cap="none" normalizeH="0" baseline="0" dirty="0" err="1">
                          <a:ln>
                            <a:noFill/>
                          </a:ln>
                          <a:solidFill>
                            <a:schemeClr val="bg1"/>
                          </a:solidFill>
                          <a:effectLst/>
                          <a:latin typeface="Arial" charset="0"/>
                          <a:ea typeface="ＭＳ Ｐゴシック" charset="0"/>
                        </a:rPr>
                        <a:t>Student_id</a:t>
                      </a:r>
                      <a:endParaRPr kumimoji="0" lang="en-US" sz="1200" b="1" i="0" u="sng" strike="noStrike" cap="none" normalizeH="0" baseline="0" dirty="0">
                        <a:ln>
                          <a:noFill/>
                        </a:ln>
                        <a:solidFill>
                          <a:schemeClr val="bg1"/>
                        </a:solidFill>
                        <a:effectLst/>
                        <a:latin typeface="Arial"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sng" strike="noStrike" cap="none" normalizeH="0" baseline="0" dirty="0" err="1">
                          <a:ln>
                            <a:noFill/>
                          </a:ln>
                          <a:solidFill>
                            <a:schemeClr val="bg1"/>
                          </a:solidFill>
                          <a:effectLst/>
                          <a:latin typeface="Arial" charset="0"/>
                          <a:ea typeface="ＭＳ Ｐゴシック" charset="0"/>
                        </a:rPr>
                        <a:t>Class_code</a:t>
                      </a:r>
                      <a:endParaRPr kumimoji="0" lang="en-US" sz="1200" b="1" i="0" u="sng" strike="noStrike" cap="none" normalizeH="0" baseline="0" dirty="0">
                        <a:ln>
                          <a:noFill/>
                        </a:ln>
                        <a:solidFill>
                          <a:schemeClr val="bg1"/>
                        </a:solidFill>
                        <a:effectLst/>
                        <a:latin typeface="Arial"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0241" name="Group 209"/>
          <p:cNvGraphicFramePr>
            <a:graphicFrameLocks noGrp="1"/>
          </p:cNvGraphicFramePr>
          <p:nvPr>
            <p:ph sz="half" idx="2"/>
            <p:extLst/>
          </p:nvPr>
        </p:nvGraphicFramePr>
        <p:xfrm>
          <a:off x="915988" y="4846638"/>
          <a:ext cx="2559050" cy="1371600"/>
        </p:xfrm>
        <a:graphic>
          <a:graphicData uri="http://schemas.openxmlformats.org/drawingml/2006/table">
            <a:tbl>
              <a:tblPr/>
              <a:tblGrid>
                <a:gridCol w="639762"/>
                <a:gridCol w="1004888"/>
                <a:gridCol w="914400"/>
              </a:tblGrid>
              <a:tr h="1381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sng" strike="noStrike" cap="none" normalizeH="0" baseline="0" dirty="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1381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Rogers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81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Thompson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Art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81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811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Flynn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Mabel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0245" name="Text Box 213"/>
          <p:cNvSpPr txBox="1">
            <a:spLocks noChangeArrowheads="1"/>
          </p:cNvSpPr>
          <p:nvPr/>
        </p:nvSpPr>
        <p:spPr bwMode="auto">
          <a:xfrm>
            <a:off x="823913" y="4565650"/>
            <a:ext cx="833437"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Teacher</a:t>
            </a:r>
          </a:p>
        </p:txBody>
      </p:sp>
      <p:sp>
        <p:nvSpPr>
          <p:cNvPr id="300246" name="Text Box 214"/>
          <p:cNvSpPr txBox="1">
            <a:spLocks noChangeArrowheads="1"/>
          </p:cNvSpPr>
          <p:nvPr/>
        </p:nvSpPr>
        <p:spPr bwMode="auto">
          <a:xfrm>
            <a:off x="823913" y="2390775"/>
            <a:ext cx="803575"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Student</a:t>
            </a:r>
          </a:p>
        </p:txBody>
      </p:sp>
      <p:sp>
        <p:nvSpPr>
          <p:cNvPr id="300247" name="Text Box 215"/>
          <p:cNvSpPr txBox="1">
            <a:spLocks noChangeArrowheads="1"/>
          </p:cNvSpPr>
          <p:nvPr/>
        </p:nvSpPr>
        <p:spPr bwMode="auto">
          <a:xfrm>
            <a:off x="4022725" y="4251325"/>
            <a:ext cx="6286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Class</a:t>
            </a:r>
          </a:p>
        </p:txBody>
      </p:sp>
      <p:sp>
        <p:nvSpPr>
          <p:cNvPr id="300248" name="Text Box 216"/>
          <p:cNvSpPr txBox="1">
            <a:spLocks noChangeArrowheads="1"/>
          </p:cNvSpPr>
          <p:nvPr/>
        </p:nvSpPr>
        <p:spPr bwMode="auto">
          <a:xfrm>
            <a:off x="5668963" y="1195388"/>
            <a:ext cx="1352353"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400" dirty="0" err="1">
                <a:solidFill>
                  <a:srgbClr val="B23C00"/>
                </a:solidFill>
              </a:rPr>
              <a:t>Student_Class</a:t>
            </a:r>
            <a:endParaRPr lang="en-US" sz="1400" dirty="0">
              <a:solidFill>
                <a:srgbClr val="B23C00"/>
              </a:solidFill>
            </a:endParaRPr>
          </a:p>
        </p:txBody>
      </p:sp>
      <p:sp>
        <p:nvSpPr>
          <p:cNvPr id="300252" name="Rectangle 220"/>
          <p:cNvSpPr>
            <a:spLocks noGrp="1" noChangeArrowheads="1"/>
          </p:cNvSpPr>
          <p:nvPr>
            <p:ph type="body" idx="1"/>
          </p:nvPr>
        </p:nvSpPr>
        <p:spPr>
          <a:xfrm>
            <a:off x="182928" y="1326514"/>
            <a:ext cx="5486340" cy="1096657"/>
          </a:xfrm>
          <a:noFill/>
          <a:ln/>
        </p:spPr>
        <p:txBody>
          <a:bodyPr/>
          <a:lstStyle/>
          <a:p>
            <a:pPr>
              <a:lnSpc>
                <a:spcPct val="80000"/>
              </a:lnSpc>
            </a:pPr>
            <a:r>
              <a:rPr lang="en-US" sz="2400" dirty="0"/>
              <a:t>John Doe takes Java </a:t>
            </a:r>
            <a:r>
              <a:rPr lang="en-US" sz="2400" dirty="0" smtClean="0"/>
              <a:t>programming</a:t>
            </a:r>
            <a:r>
              <a:rPr lang="en-US" sz="2400" dirty="0"/>
              <a:t>, software engineering, and data structures</a:t>
            </a:r>
            <a:r>
              <a:rPr lang="en-US" sz="2400" dirty="0" smtClean="0"/>
              <a:t>.</a:t>
            </a:r>
            <a:endParaRPr lang="en-US" sz="2400" dirty="0"/>
          </a:p>
        </p:txBody>
      </p:sp>
    </p:spTree>
    <p:extLst>
      <p:ext uri="{BB962C8B-B14F-4D97-AF65-F5344CB8AC3E}">
        <p14:creationId xmlns:p14="http://schemas.microsoft.com/office/powerpoint/2010/main" val="59132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urier New"/>
                <a:cs typeface="Courier New"/>
              </a:rPr>
              <a:t>CREATE TABLE </a:t>
            </a:r>
            <a:r>
              <a:rPr lang="en-US" dirty="0"/>
              <a:t>Examples</a:t>
            </a:r>
            <a:r>
              <a:rPr lang="en-US" i="1" dirty="0"/>
              <a:t>, cont’d</a:t>
            </a:r>
            <a:endParaRPr lang="en-US" dirty="0"/>
          </a:p>
        </p:txBody>
      </p:sp>
      <p:sp>
        <p:nvSpPr>
          <p:cNvPr id="4" name="Slide Number Placeholder 3"/>
          <p:cNvSpPr>
            <a:spLocks noGrp="1"/>
          </p:cNvSpPr>
          <p:nvPr>
            <p:ph type="sldNum" sz="quarter" idx="12"/>
          </p:nvPr>
        </p:nvSpPr>
        <p:spPr>
          <a:xfrm>
            <a:off x="6781800" y="6116479"/>
            <a:ext cx="1905000" cy="457200"/>
          </a:xfrm>
        </p:spPr>
        <p:txBody>
          <a:bodyPr/>
          <a:lstStyle/>
          <a:p>
            <a:fld id="{5E4F0376-0E54-9843-B673-E00D6670E830}" type="slidenum">
              <a:rPr lang="en-US" smtClean="0"/>
              <a:pPr/>
              <a:t>20</a:t>
            </a:fld>
            <a:endParaRPr lang="en-US"/>
          </a:p>
        </p:txBody>
      </p:sp>
      <p:sp>
        <p:nvSpPr>
          <p:cNvPr id="5" name="TextBox 4"/>
          <p:cNvSpPr txBox="1"/>
          <p:nvPr/>
        </p:nvSpPr>
        <p:spPr>
          <a:xfrm>
            <a:off x="1114249" y="1234464"/>
            <a:ext cx="7713971" cy="5539978"/>
          </a:xfrm>
          <a:prstGeom prst="rect">
            <a:avLst/>
          </a:prstGeom>
          <a:solidFill>
            <a:schemeClr val="bg1">
              <a:lumMod val="95000"/>
            </a:schemeClr>
          </a:solidFill>
          <a:ln>
            <a:solidFill>
              <a:schemeClr val="bg1">
                <a:lumMod val="75000"/>
              </a:schemeClr>
            </a:solidFill>
          </a:ln>
        </p:spPr>
        <p:txBody>
          <a:bodyPr wrap="none" rtlCol="0">
            <a:spAutoFit/>
          </a:bodyPr>
          <a:lstStyle/>
          <a:p>
            <a:pPr eaLnBrk="1" hangingPunct="1"/>
            <a:r>
              <a:rPr lang="en-US" sz="1600" b="1" dirty="0">
                <a:latin typeface="Courier New" charset="0"/>
                <a:cs typeface="Courier New" charset="0"/>
              </a:rPr>
              <a:t>CREATE TABLE vendor</a:t>
            </a:r>
          </a:p>
          <a:p>
            <a:pPr eaLnBrk="1" hangingPunct="1"/>
            <a:r>
              <a:rPr lang="en-US" sz="1600" b="1" dirty="0">
                <a:latin typeface="Courier New" charset="0"/>
                <a:cs typeface="Courier New" charset="0"/>
              </a:rPr>
              <a:t>(   </a:t>
            </a:r>
            <a:r>
              <a:rPr lang="en-US" sz="1600" b="1" dirty="0" err="1">
                <a:latin typeface="Courier New" charset="0"/>
                <a:cs typeface="Courier New" charset="0"/>
              </a:rPr>
              <a:t>vendorid</a:t>
            </a:r>
            <a:r>
              <a:rPr lang="en-US" sz="1600" b="1" dirty="0">
                <a:latin typeface="Courier New" charset="0"/>
                <a:cs typeface="Courier New" charset="0"/>
              </a:rPr>
              <a:t>    CHAR(2)    </a:t>
            </a:r>
            <a:r>
              <a:rPr lang="en-US" sz="1600" b="1" dirty="0" smtClean="0">
                <a:latin typeface="Courier New" charset="0"/>
                <a:cs typeface="Courier New" charset="0"/>
              </a:rPr>
              <a:t> </a:t>
            </a:r>
            <a:r>
              <a:rPr lang="en-US" sz="1600" b="1" dirty="0">
                <a:latin typeface="Courier New" charset="0"/>
                <a:cs typeface="Courier New" charset="0"/>
              </a:rPr>
              <a:t>NOT NULL,</a:t>
            </a:r>
          </a:p>
          <a:p>
            <a:pPr eaLnBrk="1" hangingPunct="1"/>
            <a:r>
              <a:rPr lang="en-US" sz="1600" b="1" dirty="0">
                <a:latin typeface="Courier New" charset="0"/>
                <a:cs typeface="Courier New" charset="0"/>
              </a:rPr>
              <a:t>    </a:t>
            </a:r>
            <a:r>
              <a:rPr lang="en-US" sz="1600" b="1" dirty="0" err="1">
                <a:latin typeface="Courier New" charset="0"/>
                <a:cs typeface="Courier New" charset="0"/>
              </a:rPr>
              <a:t>vendorname</a:t>
            </a:r>
            <a:r>
              <a:rPr lang="en-US" sz="1600" b="1" dirty="0">
                <a:latin typeface="Courier New" charset="0"/>
                <a:cs typeface="Courier New" charset="0"/>
              </a:rPr>
              <a:t>  VARCHAR(25</a:t>
            </a:r>
            <a:r>
              <a:rPr lang="en-US" sz="1600" b="1" dirty="0" smtClean="0">
                <a:latin typeface="Courier New" charset="0"/>
                <a:cs typeface="Courier New" charset="0"/>
              </a:rPr>
              <a:t>) </a:t>
            </a:r>
            <a:r>
              <a:rPr lang="en-US" sz="1600" b="1" dirty="0">
                <a:latin typeface="Courier New" charset="0"/>
                <a:cs typeface="Courier New" charset="0"/>
              </a:rPr>
              <a:t>NOT NULL,</a:t>
            </a:r>
          </a:p>
          <a:p>
            <a:pPr eaLnBrk="1" hangingPunct="1"/>
            <a:r>
              <a:rPr lang="en-US" sz="1600" b="1" dirty="0">
                <a:latin typeface="Courier New" charset="0"/>
                <a:cs typeface="Courier New" charset="0"/>
              </a:rPr>
              <a:t>    PRIMARY KEY (</a:t>
            </a:r>
            <a:r>
              <a:rPr lang="en-US" sz="1600" b="1" dirty="0" err="1">
                <a:latin typeface="Courier New" charset="0"/>
                <a:cs typeface="Courier New" charset="0"/>
              </a:rPr>
              <a:t>vendorid</a:t>
            </a:r>
            <a:r>
              <a:rPr lang="en-US" sz="1600" b="1" dirty="0">
                <a:latin typeface="Courier New" charset="0"/>
                <a:cs typeface="Courier New" charset="0"/>
              </a:rPr>
              <a:t>) </a:t>
            </a:r>
            <a:endParaRPr lang="en-US" sz="1600" b="1" dirty="0" smtClean="0">
              <a:latin typeface="Courier New" charset="0"/>
              <a:cs typeface="Courier New" charset="0"/>
            </a:endParaRPr>
          </a:p>
          <a:p>
            <a:pPr eaLnBrk="1" hangingPunct="1"/>
            <a:r>
              <a:rPr lang="en-US" sz="1600" b="1" dirty="0" smtClean="0">
                <a:latin typeface="Courier New" charset="0"/>
                <a:cs typeface="Courier New" charset="0"/>
              </a:rPr>
              <a:t>)</a:t>
            </a:r>
            <a:r>
              <a:rPr lang="en-US" sz="1600" b="1" dirty="0">
                <a:latin typeface="Courier New" charset="0"/>
                <a:cs typeface="Courier New" charset="0"/>
              </a:rPr>
              <a:t>;</a:t>
            </a:r>
          </a:p>
          <a:p>
            <a:pPr eaLnBrk="1" hangingPunct="1"/>
            <a:endParaRPr lang="en-US" sz="1600" b="1" dirty="0">
              <a:latin typeface="Courier New" charset="0"/>
              <a:cs typeface="Courier New" charset="0"/>
            </a:endParaRPr>
          </a:p>
          <a:p>
            <a:pPr eaLnBrk="1" hangingPunct="1"/>
            <a:r>
              <a:rPr lang="en-US" sz="1600" b="1" dirty="0">
                <a:latin typeface="Courier New" charset="0"/>
                <a:cs typeface="Courier New" charset="0"/>
              </a:rPr>
              <a:t>CREATE TABLE category</a:t>
            </a:r>
          </a:p>
          <a:p>
            <a:pPr eaLnBrk="1" hangingPunct="1"/>
            <a:r>
              <a:rPr lang="en-US" sz="1600" b="1" dirty="0">
                <a:latin typeface="Courier New" charset="0"/>
                <a:cs typeface="Courier New" charset="0"/>
              </a:rPr>
              <a:t>(   </a:t>
            </a:r>
            <a:r>
              <a:rPr lang="en-US" sz="1600" b="1" dirty="0" err="1">
                <a:latin typeface="Courier New" charset="0"/>
                <a:cs typeface="Courier New" charset="0"/>
              </a:rPr>
              <a:t>categoryid</a:t>
            </a:r>
            <a:r>
              <a:rPr lang="en-US" sz="1600" b="1" dirty="0">
                <a:latin typeface="Courier New" charset="0"/>
                <a:cs typeface="Courier New" charset="0"/>
              </a:rPr>
              <a:t>      CHAR(2)     NOT NULL,</a:t>
            </a:r>
          </a:p>
          <a:p>
            <a:pPr eaLnBrk="1" hangingPunct="1"/>
            <a:r>
              <a:rPr lang="en-US" sz="1600" b="1" dirty="0">
                <a:latin typeface="Courier New" charset="0"/>
                <a:cs typeface="Courier New" charset="0"/>
              </a:rPr>
              <a:t>    </a:t>
            </a:r>
            <a:r>
              <a:rPr lang="en-US" sz="1600" b="1" dirty="0" err="1">
                <a:latin typeface="Courier New" charset="0"/>
                <a:cs typeface="Courier New" charset="0"/>
              </a:rPr>
              <a:t>categoryname</a:t>
            </a:r>
            <a:r>
              <a:rPr lang="en-US" sz="1600" b="1" dirty="0">
                <a:latin typeface="Courier New" charset="0"/>
                <a:cs typeface="Courier New" charset="0"/>
              </a:rPr>
              <a:t>    VARCHAR(25) NOT NULL,</a:t>
            </a:r>
          </a:p>
          <a:p>
            <a:pPr eaLnBrk="1" hangingPunct="1"/>
            <a:r>
              <a:rPr lang="en-US" sz="1600" b="1" dirty="0">
                <a:latin typeface="Courier New" charset="0"/>
                <a:cs typeface="Courier New" charset="0"/>
              </a:rPr>
              <a:t>    PRIMARY KEY (</a:t>
            </a:r>
            <a:r>
              <a:rPr lang="en-US" sz="1600" b="1" dirty="0" err="1">
                <a:latin typeface="Courier New" charset="0"/>
                <a:cs typeface="Courier New" charset="0"/>
              </a:rPr>
              <a:t>categoryid</a:t>
            </a:r>
            <a:r>
              <a:rPr lang="en-US" sz="1600" b="1" dirty="0">
                <a:latin typeface="Courier New" charset="0"/>
                <a:cs typeface="Courier New" charset="0"/>
              </a:rPr>
              <a:t>) </a:t>
            </a:r>
            <a:endParaRPr lang="en-US" sz="1600" b="1" dirty="0" smtClean="0">
              <a:latin typeface="Courier New" charset="0"/>
              <a:cs typeface="Courier New" charset="0"/>
            </a:endParaRPr>
          </a:p>
          <a:p>
            <a:pPr eaLnBrk="1" hangingPunct="1"/>
            <a:r>
              <a:rPr lang="en-US" sz="1600" b="1" dirty="0" smtClean="0">
                <a:latin typeface="Courier New" charset="0"/>
                <a:cs typeface="Courier New" charset="0"/>
              </a:rPr>
              <a:t>)</a:t>
            </a:r>
            <a:r>
              <a:rPr lang="en-US" sz="1600" b="1" dirty="0">
                <a:latin typeface="Courier New" charset="0"/>
                <a:cs typeface="Courier New" charset="0"/>
              </a:rPr>
              <a:t>;</a:t>
            </a:r>
          </a:p>
          <a:p>
            <a:pPr eaLnBrk="1" hangingPunct="1"/>
            <a:endParaRPr lang="en-US" sz="1600" b="1" dirty="0">
              <a:latin typeface="Courier New" charset="0"/>
              <a:cs typeface="Courier New" charset="0"/>
            </a:endParaRPr>
          </a:p>
          <a:p>
            <a:pPr eaLnBrk="1" hangingPunct="1"/>
            <a:r>
              <a:rPr lang="en-US" sz="1600" b="1" dirty="0">
                <a:latin typeface="Courier New" charset="0"/>
                <a:cs typeface="Courier New" charset="0"/>
              </a:rPr>
              <a:t>CREATE TABLE product</a:t>
            </a:r>
          </a:p>
          <a:p>
            <a:pPr eaLnBrk="1" hangingPunct="1"/>
            <a:r>
              <a:rPr lang="en-US" sz="1600" b="1" dirty="0">
                <a:latin typeface="Courier New" charset="0"/>
                <a:cs typeface="Courier New" charset="0"/>
              </a:rPr>
              <a:t>(   </a:t>
            </a:r>
            <a:r>
              <a:rPr lang="en-US" sz="1600" b="1" dirty="0" err="1">
                <a:latin typeface="Courier New" charset="0"/>
                <a:cs typeface="Courier New" charset="0"/>
              </a:rPr>
              <a:t>productid</a:t>
            </a:r>
            <a:r>
              <a:rPr lang="en-US" sz="1600" b="1" dirty="0">
                <a:latin typeface="Courier New" charset="0"/>
                <a:cs typeface="Courier New" charset="0"/>
              </a:rPr>
              <a:t>       CHAR(3)         NOT NULL,</a:t>
            </a:r>
          </a:p>
          <a:p>
            <a:pPr eaLnBrk="1" hangingPunct="1"/>
            <a:r>
              <a:rPr lang="en-US" sz="1600" b="1" dirty="0">
                <a:latin typeface="Courier New" charset="0"/>
                <a:cs typeface="Courier New" charset="0"/>
              </a:rPr>
              <a:t>    </a:t>
            </a:r>
            <a:r>
              <a:rPr lang="en-US" sz="1600" b="1" dirty="0" err="1">
                <a:latin typeface="Courier New" charset="0"/>
                <a:cs typeface="Courier New" charset="0"/>
              </a:rPr>
              <a:t>productname</a:t>
            </a:r>
            <a:r>
              <a:rPr lang="en-US" sz="1600" b="1" dirty="0">
                <a:latin typeface="Courier New" charset="0"/>
                <a:cs typeface="Courier New" charset="0"/>
              </a:rPr>
              <a:t>     VARCHAR(25)     NOT NULL,</a:t>
            </a:r>
          </a:p>
          <a:p>
            <a:pPr eaLnBrk="1" hangingPunct="1"/>
            <a:r>
              <a:rPr lang="en-US" sz="1600" b="1" dirty="0">
                <a:latin typeface="Courier New" charset="0"/>
                <a:cs typeface="Courier New" charset="0"/>
              </a:rPr>
              <a:t>    </a:t>
            </a:r>
            <a:r>
              <a:rPr lang="en-US" sz="1600" b="1" dirty="0" err="1">
                <a:latin typeface="Courier New" charset="0"/>
                <a:cs typeface="Courier New" charset="0"/>
              </a:rPr>
              <a:t>productprice</a:t>
            </a:r>
            <a:r>
              <a:rPr lang="en-US" sz="1600" b="1" dirty="0">
                <a:latin typeface="Courier New" charset="0"/>
                <a:cs typeface="Courier New" charset="0"/>
              </a:rPr>
              <a:t>    NUMERIC(7,2)    NOT NULL,</a:t>
            </a:r>
          </a:p>
          <a:p>
            <a:pPr eaLnBrk="1" hangingPunct="1"/>
            <a:r>
              <a:rPr lang="en-US" sz="1600" b="1" dirty="0">
                <a:latin typeface="Courier New" charset="0"/>
                <a:cs typeface="Courier New" charset="0"/>
              </a:rPr>
              <a:t>    </a:t>
            </a:r>
            <a:r>
              <a:rPr lang="en-US" sz="1600" b="1" dirty="0" err="1">
                <a:latin typeface="Courier New" charset="0"/>
                <a:cs typeface="Courier New" charset="0"/>
              </a:rPr>
              <a:t>vendorid</a:t>
            </a:r>
            <a:r>
              <a:rPr lang="en-US" sz="1600" b="1" dirty="0">
                <a:latin typeface="Courier New" charset="0"/>
                <a:cs typeface="Courier New" charset="0"/>
              </a:rPr>
              <a:t>        CHAR(2)         NOT NULL,</a:t>
            </a:r>
          </a:p>
          <a:p>
            <a:pPr eaLnBrk="1" hangingPunct="1"/>
            <a:r>
              <a:rPr lang="en-US" sz="1600" b="1" dirty="0">
                <a:latin typeface="Courier New" charset="0"/>
                <a:cs typeface="Courier New" charset="0"/>
              </a:rPr>
              <a:t>    </a:t>
            </a:r>
            <a:r>
              <a:rPr lang="en-US" sz="1600" b="1" dirty="0" err="1">
                <a:latin typeface="Courier New" charset="0"/>
                <a:cs typeface="Courier New" charset="0"/>
              </a:rPr>
              <a:t>categoryid</a:t>
            </a:r>
            <a:r>
              <a:rPr lang="en-US" sz="1600" b="1" dirty="0">
                <a:latin typeface="Courier New" charset="0"/>
                <a:cs typeface="Courier New" charset="0"/>
              </a:rPr>
              <a:t>      CHAR(2)         NOT NULL,</a:t>
            </a:r>
          </a:p>
          <a:p>
            <a:pPr eaLnBrk="1" hangingPunct="1"/>
            <a:r>
              <a:rPr lang="en-US" sz="1600" b="1" dirty="0">
                <a:latin typeface="Courier New" charset="0"/>
                <a:cs typeface="Courier New" charset="0"/>
              </a:rPr>
              <a:t>    PRIMARY KEY (</a:t>
            </a:r>
            <a:r>
              <a:rPr lang="en-US" sz="1600" b="1" dirty="0" err="1">
                <a:latin typeface="Courier New" charset="0"/>
                <a:cs typeface="Courier New" charset="0"/>
              </a:rPr>
              <a:t>productid</a:t>
            </a:r>
            <a:r>
              <a:rPr lang="en-US" sz="1600" b="1" dirty="0">
                <a:latin typeface="Courier New" charset="0"/>
                <a:cs typeface="Courier New" charset="0"/>
              </a:rPr>
              <a:t>),</a:t>
            </a:r>
          </a:p>
          <a:p>
            <a:pPr eaLnBrk="1" hangingPunct="1"/>
            <a:r>
              <a:rPr lang="en-US" sz="1600" b="1" dirty="0">
                <a:latin typeface="Courier New" charset="0"/>
                <a:cs typeface="Courier New" charset="0"/>
              </a:rPr>
              <a:t>    </a:t>
            </a:r>
            <a:r>
              <a:rPr lang="en-US" sz="1600" b="1" dirty="0" smtClean="0">
                <a:latin typeface="Courier New" charset="0"/>
                <a:cs typeface="Courier New" charset="0"/>
              </a:rPr>
              <a:t>FOREIGN KEY (</a:t>
            </a:r>
            <a:r>
              <a:rPr lang="en-US" sz="1600" b="1" dirty="0" err="1">
                <a:latin typeface="Courier New" charset="0"/>
                <a:cs typeface="Courier New" charset="0"/>
              </a:rPr>
              <a:t>vendorid</a:t>
            </a:r>
            <a:r>
              <a:rPr lang="en-US" sz="1600" b="1" dirty="0">
                <a:latin typeface="Courier New" charset="0"/>
                <a:cs typeface="Courier New" charset="0"/>
              </a:rPr>
              <a:t>) </a:t>
            </a:r>
            <a:r>
              <a:rPr lang="en-US" sz="1600" b="1" dirty="0" smtClean="0">
                <a:latin typeface="Courier New" charset="0"/>
                <a:cs typeface="Courier New" charset="0"/>
              </a:rPr>
              <a:t>  REFERENCES </a:t>
            </a:r>
            <a:r>
              <a:rPr lang="en-US" sz="1600" b="1" dirty="0">
                <a:latin typeface="Courier New" charset="0"/>
                <a:cs typeface="Courier New" charset="0"/>
              </a:rPr>
              <a:t>vendor(</a:t>
            </a:r>
            <a:r>
              <a:rPr lang="en-US" sz="1600" b="1" dirty="0" err="1">
                <a:latin typeface="Courier New" charset="0"/>
                <a:cs typeface="Courier New" charset="0"/>
              </a:rPr>
              <a:t>vendorid</a:t>
            </a:r>
            <a:r>
              <a:rPr lang="en-US" sz="1600" b="1" dirty="0">
                <a:latin typeface="Courier New" charset="0"/>
                <a:cs typeface="Courier New" charset="0"/>
              </a:rPr>
              <a:t>),</a:t>
            </a:r>
          </a:p>
          <a:p>
            <a:pPr eaLnBrk="1" hangingPunct="1"/>
            <a:r>
              <a:rPr lang="en-US" sz="1600" b="1" dirty="0">
                <a:latin typeface="Courier New" charset="0"/>
                <a:cs typeface="Courier New" charset="0"/>
              </a:rPr>
              <a:t>    FOREIGN KEY (</a:t>
            </a:r>
            <a:r>
              <a:rPr lang="en-US" sz="1600" b="1" dirty="0" err="1">
                <a:latin typeface="Courier New" charset="0"/>
                <a:cs typeface="Courier New" charset="0"/>
              </a:rPr>
              <a:t>categoryid</a:t>
            </a:r>
            <a:r>
              <a:rPr lang="en-US" sz="1600" b="1" dirty="0">
                <a:latin typeface="Courier New" charset="0"/>
                <a:cs typeface="Courier New" charset="0"/>
              </a:rPr>
              <a:t>) REFERENCES category(</a:t>
            </a:r>
            <a:r>
              <a:rPr lang="en-US" sz="1600" b="1" dirty="0" err="1">
                <a:latin typeface="Courier New" charset="0"/>
                <a:cs typeface="Courier New" charset="0"/>
              </a:rPr>
              <a:t>categoryid</a:t>
            </a:r>
            <a:r>
              <a:rPr lang="en-US" sz="1600" b="1" dirty="0">
                <a:latin typeface="Courier New" charset="0"/>
                <a:cs typeface="Courier New" charset="0"/>
              </a:rPr>
              <a:t>) </a:t>
            </a:r>
            <a:endParaRPr lang="en-US" sz="1600" b="1" dirty="0" smtClean="0">
              <a:latin typeface="Courier New" charset="0"/>
              <a:cs typeface="Courier New" charset="0"/>
            </a:endParaRPr>
          </a:p>
          <a:p>
            <a:pPr eaLnBrk="1" hangingPunct="1"/>
            <a:r>
              <a:rPr lang="en-US" sz="1600" b="1" dirty="0" smtClean="0">
                <a:latin typeface="Courier New" charset="0"/>
                <a:cs typeface="Courier New" charset="0"/>
              </a:rPr>
              <a:t>);</a:t>
            </a:r>
            <a:endParaRPr lang="en-US" sz="1600" b="1" dirty="0">
              <a:latin typeface="Courier New" charset="0"/>
              <a:cs typeface="Courier New" charset="0"/>
            </a:endParaRPr>
          </a:p>
        </p:txBody>
      </p:sp>
      <p:sp>
        <p:nvSpPr>
          <p:cNvPr id="6" name="Rectangle 5"/>
          <p:cNvSpPr/>
          <p:nvPr/>
        </p:nvSpPr>
        <p:spPr bwMode="auto">
          <a:xfrm>
            <a:off x="3108976" y="1526520"/>
            <a:ext cx="1371585" cy="490414"/>
          </a:xfrm>
          <a:prstGeom prst="rect">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7" name="TextBox 6"/>
          <p:cNvSpPr txBox="1"/>
          <p:nvPr/>
        </p:nvSpPr>
        <p:spPr>
          <a:xfrm>
            <a:off x="6400780" y="3063244"/>
            <a:ext cx="1895271" cy="338554"/>
          </a:xfrm>
          <a:prstGeom prst="rect">
            <a:avLst/>
          </a:prstGeom>
          <a:solidFill>
            <a:schemeClr val="accent1">
              <a:lumMod val="20000"/>
              <a:lumOff val="80000"/>
            </a:schemeClr>
          </a:solidFill>
          <a:ln>
            <a:solidFill>
              <a:srgbClr val="B23C00"/>
            </a:solidFill>
          </a:ln>
        </p:spPr>
        <p:txBody>
          <a:bodyPr wrap="none" rtlCol="0">
            <a:spAutoFit/>
          </a:bodyPr>
          <a:lstStyle/>
          <a:p>
            <a:r>
              <a:rPr lang="en-US" sz="1600" dirty="0" smtClean="0">
                <a:solidFill>
                  <a:srgbClr val="A40000"/>
                </a:solidFill>
              </a:rPr>
              <a:t>column constraints</a:t>
            </a:r>
            <a:endParaRPr lang="en-US" sz="1600" dirty="0">
              <a:solidFill>
                <a:srgbClr val="A40000"/>
              </a:solidFill>
            </a:endParaRPr>
          </a:p>
        </p:txBody>
      </p:sp>
      <p:sp>
        <p:nvSpPr>
          <p:cNvPr id="8" name="TextBox 7"/>
          <p:cNvSpPr txBox="1"/>
          <p:nvPr/>
        </p:nvSpPr>
        <p:spPr>
          <a:xfrm>
            <a:off x="5943585" y="1651177"/>
            <a:ext cx="1131440" cy="338554"/>
          </a:xfrm>
          <a:prstGeom prst="rect">
            <a:avLst/>
          </a:prstGeom>
          <a:solidFill>
            <a:schemeClr val="accent1">
              <a:lumMod val="20000"/>
              <a:lumOff val="80000"/>
            </a:schemeClr>
          </a:solidFill>
          <a:ln>
            <a:solidFill>
              <a:srgbClr val="B23C00"/>
            </a:solidFill>
          </a:ln>
        </p:spPr>
        <p:txBody>
          <a:bodyPr wrap="none" rtlCol="0">
            <a:spAutoFit/>
          </a:bodyPr>
          <a:lstStyle/>
          <a:p>
            <a:r>
              <a:rPr lang="en-US" sz="1600" dirty="0" smtClean="0">
                <a:solidFill>
                  <a:srgbClr val="A40000"/>
                </a:solidFill>
              </a:rPr>
              <a:t>data types</a:t>
            </a:r>
            <a:endParaRPr lang="en-US" sz="1600" dirty="0">
              <a:solidFill>
                <a:srgbClr val="A40000"/>
              </a:solidFill>
            </a:endParaRPr>
          </a:p>
        </p:txBody>
      </p:sp>
      <p:sp>
        <p:nvSpPr>
          <p:cNvPr id="9" name="Rectangle 8"/>
          <p:cNvSpPr/>
          <p:nvPr/>
        </p:nvSpPr>
        <p:spPr bwMode="auto">
          <a:xfrm>
            <a:off x="5029195" y="2968300"/>
            <a:ext cx="1188707" cy="511657"/>
          </a:xfrm>
          <a:prstGeom prst="rect">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10" name="Rectangle 9"/>
          <p:cNvSpPr/>
          <p:nvPr/>
        </p:nvSpPr>
        <p:spPr bwMode="auto">
          <a:xfrm>
            <a:off x="1645952" y="5674493"/>
            <a:ext cx="6949364" cy="770043"/>
          </a:xfrm>
          <a:prstGeom prst="rect">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11" name="TextBox 10"/>
          <p:cNvSpPr txBox="1"/>
          <p:nvPr/>
        </p:nvSpPr>
        <p:spPr>
          <a:xfrm>
            <a:off x="6949414" y="5217298"/>
            <a:ext cx="1678765" cy="338554"/>
          </a:xfrm>
          <a:prstGeom prst="rect">
            <a:avLst/>
          </a:prstGeom>
          <a:solidFill>
            <a:schemeClr val="accent1">
              <a:lumMod val="20000"/>
              <a:lumOff val="80000"/>
            </a:schemeClr>
          </a:solidFill>
          <a:ln>
            <a:solidFill>
              <a:srgbClr val="B23C00"/>
            </a:solidFill>
          </a:ln>
        </p:spPr>
        <p:txBody>
          <a:bodyPr wrap="none" rtlCol="0">
            <a:spAutoFit/>
          </a:bodyPr>
          <a:lstStyle/>
          <a:p>
            <a:r>
              <a:rPr lang="en-US" sz="1600" dirty="0" smtClean="0">
                <a:solidFill>
                  <a:srgbClr val="A40000"/>
                </a:solidFill>
              </a:rPr>
              <a:t>table constraints</a:t>
            </a:r>
            <a:endParaRPr lang="en-US" sz="1600" dirty="0">
              <a:solidFill>
                <a:srgbClr val="A40000"/>
              </a:solidFill>
            </a:endParaRPr>
          </a:p>
        </p:txBody>
      </p:sp>
    </p:spTree>
    <p:extLst>
      <p:ext uri="{BB962C8B-B14F-4D97-AF65-F5344CB8AC3E}">
        <p14:creationId xmlns:p14="http://schemas.microsoft.com/office/powerpoint/2010/main" val="91858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par>
                          <p:cTn id="18" fill="hold">
                            <p:stCondLst>
                              <p:cond delay="500"/>
                            </p:stCondLst>
                            <p:childTnLst>
                              <p:par>
                                <p:cTn id="19" presetID="2" presetClass="entr" presetSubtype="2"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1+#ppt_w/2"/>
                                          </p:val>
                                        </p:tav>
                                        <p:tav tm="100000">
                                          <p:val>
                                            <p:strVal val="#ppt_x"/>
                                          </p:val>
                                        </p:tav>
                                      </p:tavLst>
                                    </p:anim>
                                    <p:anim calcmode="lin" valueType="num">
                                      <p:cBhvr additive="base">
                                        <p:cTn id="2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par>
                          <p:cTn id="28" fill="hold">
                            <p:stCondLst>
                              <p:cond delay="500"/>
                            </p:stCondLst>
                            <p:childTnLst>
                              <p:par>
                                <p:cTn id="29" presetID="2" presetClass="entr" presetSubtype="2"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1+#ppt_w/2"/>
                                          </p:val>
                                        </p:tav>
                                        <p:tav tm="100000">
                                          <p:val>
                                            <p:strVal val="#ppt_x"/>
                                          </p:val>
                                        </p:tav>
                                      </p:tavLst>
                                    </p:anim>
                                    <p:anim calcmode="lin" valueType="num">
                                      <p:cBhvr additive="base">
                                        <p:cTn id="32"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urier New"/>
                <a:cs typeface="Courier New"/>
              </a:rPr>
              <a:t>CREATE TABLE </a:t>
            </a:r>
            <a:r>
              <a:rPr lang="en-US" dirty="0"/>
              <a:t>Examples</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21</a:t>
            </a:fld>
            <a:endParaRPr lang="en-US"/>
          </a:p>
        </p:txBody>
      </p:sp>
      <p:sp>
        <p:nvSpPr>
          <p:cNvPr id="5" name="TextBox 4"/>
          <p:cNvSpPr txBox="1"/>
          <p:nvPr/>
        </p:nvSpPr>
        <p:spPr>
          <a:xfrm>
            <a:off x="1097318" y="1234464"/>
            <a:ext cx="6849952" cy="5047536"/>
          </a:xfrm>
          <a:prstGeom prst="rect">
            <a:avLst/>
          </a:prstGeom>
          <a:solidFill>
            <a:srgbClr val="F2F2F2"/>
          </a:solidFill>
          <a:ln>
            <a:solidFill>
              <a:srgbClr val="BFBFBF"/>
            </a:solidFill>
          </a:ln>
        </p:spPr>
        <p:txBody>
          <a:bodyPr wrap="none" rtlCol="0">
            <a:spAutoFit/>
          </a:bodyPr>
          <a:lstStyle/>
          <a:p>
            <a:r>
              <a:rPr lang="en-US" sz="1600" b="1" dirty="0">
                <a:latin typeface="Courier New"/>
                <a:cs typeface="Courier New"/>
              </a:rPr>
              <a:t>CREATE TABLE region</a:t>
            </a:r>
          </a:p>
          <a:p>
            <a:r>
              <a:rPr lang="en-US" sz="1600" b="1" dirty="0">
                <a:latin typeface="Courier New"/>
                <a:cs typeface="Courier New"/>
              </a:rPr>
              <a:t>(   </a:t>
            </a:r>
            <a:r>
              <a:rPr lang="en-US" sz="1600" b="1" dirty="0" err="1">
                <a:latin typeface="Courier New"/>
                <a:cs typeface="Courier New"/>
              </a:rPr>
              <a:t>regionid</a:t>
            </a:r>
            <a:r>
              <a:rPr lang="en-US" sz="1600" b="1" dirty="0">
                <a:latin typeface="Courier New"/>
                <a:cs typeface="Courier New"/>
              </a:rPr>
              <a:t>   </a:t>
            </a:r>
            <a:r>
              <a:rPr lang="en-US" sz="1600" b="1" dirty="0" smtClean="0">
                <a:latin typeface="Courier New"/>
                <a:cs typeface="Courier New"/>
              </a:rPr>
              <a:t> </a:t>
            </a:r>
            <a:r>
              <a:rPr lang="en-US" sz="1600" b="1" dirty="0">
                <a:latin typeface="Courier New"/>
                <a:cs typeface="Courier New"/>
              </a:rPr>
              <a:t>CHAR(1)     NOT NULL,</a:t>
            </a:r>
          </a:p>
          <a:p>
            <a:r>
              <a:rPr lang="en-US" sz="1600" b="1" dirty="0">
                <a:latin typeface="Courier New"/>
                <a:cs typeface="Courier New"/>
              </a:rPr>
              <a:t>    </a:t>
            </a:r>
            <a:r>
              <a:rPr lang="en-US" sz="1600" b="1" dirty="0" err="1">
                <a:latin typeface="Courier New"/>
                <a:cs typeface="Courier New"/>
              </a:rPr>
              <a:t>regionname</a:t>
            </a:r>
            <a:r>
              <a:rPr lang="en-US" sz="1600" b="1" dirty="0">
                <a:latin typeface="Courier New"/>
                <a:cs typeface="Courier New"/>
              </a:rPr>
              <a:t> </a:t>
            </a:r>
            <a:r>
              <a:rPr lang="en-US" sz="1600" b="1" dirty="0" smtClean="0">
                <a:latin typeface="Courier New"/>
                <a:cs typeface="Courier New"/>
              </a:rPr>
              <a:t> </a:t>
            </a:r>
            <a:r>
              <a:rPr lang="en-US" sz="1600" b="1" dirty="0">
                <a:latin typeface="Courier New"/>
                <a:cs typeface="Courier New"/>
              </a:rPr>
              <a:t>VARCHAR(25) NOT NULL,</a:t>
            </a:r>
          </a:p>
          <a:p>
            <a:r>
              <a:rPr lang="en-US" sz="1600" b="1" dirty="0">
                <a:latin typeface="Courier New"/>
                <a:cs typeface="Courier New"/>
              </a:rPr>
              <a:t>    PRIMARY KEY (</a:t>
            </a:r>
            <a:r>
              <a:rPr lang="en-US" sz="1600" b="1" dirty="0" err="1">
                <a:latin typeface="Courier New"/>
                <a:cs typeface="Courier New"/>
              </a:rPr>
              <a:t>regionid</a:t>
            </a:r>
            <a:r>
              <a:rPr lang="en-US" sz="1600" b="1" dirty="0">
                <a:latin typeface="Courier New"/>
                <a:cs typeface="Courier New"/>
              </a:rPr>
              <a:t>)</a:t>
            </a:r>
          </a:p>
          <a:p>
            <a:r>
              <a:rPr lang="en-US" sz="1600" b="1" dirty="0">
                <a:latin typeface="Courier New"/>
                <a:cs typeface="Courier New"/>
              </a:rPr>
              <a:t>);</a:t>
            </a:r>
          </a:p>
          <a:p>
            <a:endParaRPr lang="en-US" sz="1600" b="1" dirty="0">
              <a:latin typeface="Courier New"/>
              <a:cs typeface="Courier New"/>
            </a:endParaRPr>
          </a:p>
          <a:p>
            <a:r>
              <a:rPr lang="en-US" sz="1600" b="1" dirty="0">
                <a:latin typeface="Courier New"/>
                <a:cs typeface="Courier New"/>
              </a:rPr>
              <a:t>CREATE TABLE store</a:t>
            </a:r>
          </a:p>
          <a:p>
            <a:r>
              <a:rPr lang="en-US" sz="1600" b="1" dirty="0">
                <a:latin typeface="Courier New"/>
                <a:cs typeface="Courier New"/>
              </a:rPr>
              <a:t>(   </a:t>
            </a:r>
            <a:r>
              <a:rPr lang="en-US" sz="1600" b="1" dirty="0" err="1">
                <a:latin typeface="Courier New"/>
                <a:cs typeface="Courier New"/>
              </a:rPr>
              <a:t>storeid</a:t>
            </a:r>
            <a:r>
              <a:rPr lang="en-US" sz="1600" b="1" dirty="0">
                <a:latin typeface="Courier New"/>
                <a:cs typeface="Courier New"/>
              </a:rPr>
              <a:t>     VARCHAR(3)  NOT NULL,</a:t>
            </a:r>
          </a:p>
          <a:p>
            <a:r>
              <a:rPr lang="en-US" sz="1600" b="1" dirty="0">
                <a:latin typeface="Courier New"/>
                <a:cs typeface="Courier New"/>
              </a:rPr>
              <a:t>    </a:t>
            </a:r>
            <a:r>
              <a:rPr lang="en-US" sz="1600" b="1" dirty="0" err="1">
                <a:latin typeface="Courier New"/>
                <a:cs typeface="Courier New"/>
              </a:rPr>
              <a:t>storezip</a:t>
            </a:r>
            <a:r>
              <a:rPr lang="en-US" sz="1600" b="1" dirty="0">
                <a:latin typeface="Courier New"/>
                <a:cs typeface="Courier New"/>
              </a:rPr>
              <a:t>    CHAR(5)     NOT NULL,</a:t>
            </a:r>
          </a:p>
          <a:p>
            <a:r>
              <a:rPr lang="en-US" sz="1600" b="1" dirty="0">
                <a:latin typeface="Courier New"/>
                <a:cs typeface="Courier New"/>
              </a:rPr>
              <a:t>    </a:t>
            </a:r>
            <a:r>
              <a:rPr lang="en-US" sz="1600" b="1" dirty="0" err="1">
                <a:latin typeface="Courier New"/>
                <a:cs typeface="Courier New"/>
              </a:rPr>
              <a:t>regionid</a:t>
            </a:r>
            <a:r>
              <a:rPr lang="en-US" sz="1600" b="1" dirty="0">
                <a:latin typeface="Courier New"/>
                <a:cs typeface="Courier New"/>
              </a:rPr>
              <a:t>    CHAR(1)     NOT NULL,</a:t>
            </a:r>
          </a:p>
          <a:p>
            <a:r>
              <a:rPr lang="en-US" sz="1600" b="1" dirty="0">
                <a:latin typeface="Courier New"/>
                <a:cs typeface="Courier New"/>
              </a:rPr>
              <a:t>    PRIMARY KEY (</a:t>
            </a:r>
            <a:r>
              <a:rPr lang="en-US" sz="1600" b="1" dirty="0" err="1">
                <a:latin typeface="Courier New"/>
                <a:cs typeface="Courier New"/>
              </a:rPr>
              <a:t>storeid</a:t>
            </a:r>
            <a:r>
              <a:rPr lang="en-US" sz="1600" b="1" dirty="0">
                <a:latin typeface="Courier New"/>
                <a:cs typeface="Courier New"/>
              </a:rPr>
              <a:t>),</a:t>
            </a:r>
          </a:p>
          <a:p>
            <a:r>
              <a:rPr lang="en-US" sz="1600" b="1" dirty="0">
                <a:latin typeface="Courier New"/>
                <a:cs typeface="Courier New"/>
              </a:rPr>
              <a:t>    FOREIGN KEY (</a:t>
            </a:r>
            <a:r>
              <a:rPr lang="en-US" sz="1600" b="1" dirty="0" err="1">
                <a:latin typeface="Courier New"/>
                <a:cs typeface="Courier New"/>
              </a:rPr>
              <a:t>regionid</a:t>
            </a:r>
            <a:r>
              <a:rPr lang="en-US" sz="1600" b="1" dirty="0">
                <a:latin typeface="Courier New"/>
                <a:cs typeface="Courier New"/>
              </a:rPr>
              <a:t>) REFERENCES region(</a:t>
            </a:r>
            <a:r>
              <a:rPr lang="en-US" sz="1600" b="1" dirty="0" err="1">
                <a:latin typeface="Courier New"/>
                <a:cs typeface="Courier New"/>
              </a:rPr>
              <a:t>regionid</a:t>
            </a:r>
            <a:r>
              <a:rPr lang="en-US" sz="1600" b="1" dirty="0">
                <a:latin typeface="Courier New"/>
                <a:cs typeface="Courier New"/>
              </a:rPr>
              <a:t>)</a:t>
            </a:r>
          </a:p>
          <a:p>
            <a:r>
              <a:rPr lang="en-US" sz="1600" b="1" dirty="0">
                <a:latin typeface="Courier New"/>
                <a:cs typeface="Courier New"/>
              </a:rPr>
              <a:t>);</a:t>
            </a:r>
          </a:p>
          <a:p>
            <a:endParaRPr lang="en-US" sz="1600" b="1" dirty="0">
              <a:latin typeface="Courier New"/>
              <a:cs typeface="Courier New"/>
            </a:endParaRPr>
          </a:p>
          <a:p>
            <a:r>
              <a:rPr lang="en-US" sz="1600" b="1" dirty="0">
                <a:latin typeface="Courier New"/>
                <a:cs typeface="Courier New"/>
              </a:rPr>
              <a:t>CREATE TABLE customer</a:t>
            </a:r>
          </a:p>
          <a:p>
            <a:r>
              <a:rPr lang="en-US" sz="1600" b="1" dirty="0">
                <a:latin typeface="Courier New"/>
                <a:cs typeface="Courier New"/>
              </a:rPr>
              <a:t>(   </a:t>
            </a:r>
            <a:r>
              <a:rPr lang="en-US" sz="1600" b="1" dirty="0" err="1">
                <a:latin typeface="Courier New"/>
                <a:cs typeface="Courier New"/>
              </a:rPr>
              <a:t>customerid</a:t>
            </a:r>
            <a:r>
              <a:rPr lang="en-US" sz="1600" b="1" dirty="0">
                <a:latin typeface="Courier New"/>
                <a:cs typeface="Courier New"/>
              </a:rPr>
              <a:t>     CHAR(7)      NOT NULL,</a:t>
            </a:r>
          </a:p>
          <a:p>
            <a:r>
              <a:rPr lang="en-US" sz="1600" b="1" dirty="0">
                <a:latin typeface="Courier New"/>
                <a:cs typeface="Courier New"/>
              </a:rPr>
              <a:t>    </a:t>
            </a:r>
            <a:r>
              <a:rPr lang="en-US" sz="1600" b="1" dirty="0" err="1">
                <a:latin typeface="Courier New"/>
                <a:cs typeface="Courier New"/>
              </a:rPr>
              <a:t>customername</a:t>
            </a:r>
            <a:r>
              <a:rPr lang="en-US" sz="1600" b="1" dirty="0">
                <a:latin typeface="Courier New"/>
                <a:cs typeface="Courier New"/>
              </a:rPr>
              <a:t>   VARCHAR(15)  NOT NULL,</a:t>
            </a:r>
          </a:p>
          <a:p>
            <a:r>
              <a:rPr lang="en-US" sz="1600" b="1" dirty="0">
                <a:latin typeface="Courier New"/>
                <a:cs typeface="Courier New"/>
              </a:rPr>
              <a:t>    </a:t>
            </a:r>
            <a:r>
              <a:rPr lang="en-US" sz="1600" b="1" dirty="0" err="1">
                <a:latin typeface="Courier New"/>
                <a:cs typeface="Courier New"/>
              </a:rPr>
              <a:t>customerzip</a:t>
            </a:r>
            <a:r>
              <a:rPr lang="en-US" sz="1600" b="1">
                <a:latin typeface="Courier New"/>
                <a:cs typeface="Courier New"/>
              </a:rPr>
              <a:t>    </a:t>
            </a:r>
            <a:r>
              <a:rPr lang="en-US" sz="1600" b="1" smtClean="0">
                <a:latin typeface="Courier New"/>
                <a:cs typeface="Courier New"/>
              </a:rPr>
              <a:t>CHAR</a:t>
            </a:r>
            <a:r>
              <a:rPr lang="en-US" sz="1600" b="1" dirty="0">
                <a:latin typeface="Courier New"/>
                <a:cs typeface="Courier New"/>
              </a:rPr>
              <a:t>(5</a:t>
            </a:r>
            <a:r>
              <a:rPr lang="en-US" sz="1600" b="1">
                <a:latin typeface="Courier New"/>
                <a:cs typeface="Courier New"/>
              </a:rPr>
              <a:t>)   </a:t>
            </a:r>
            <a:r>
              <a:rPr lang="en-US" sz="1600" b="1" smtClean="0">
                <a:latin typeface="Courier New"/>
                <a:cs typeface="Courier New"/>
              </a:rPr>
              <a:t>   </a:t>
            </a:r>
            <a:r>
              <a:rPr lang="en-US" sz="1600" b="1" dirty="0">
                <a:latin typeface="Courier New"/>
                <a:cs typeface="Courier New"/>
              </a:rPr>
              <a:t>NOT NULL,</a:t>
            </a:r>
          </a:p>
          <a:p>
            <a:r>
              <a:rPr lang="en-US" sz="1600" b="1" dirty="0">
                <a:latin typeface="Courier New"/>
                <a:cs typeface="Courier New"/>
              </a:rPr>
              <a:t>    PRIMARY KEY (</a:t>
            </a:r>
            <a:r>
              <a:rPr lang="en-US" sz="1600" b="1" dirty="0" err="1">
                <a:latin typeface="Courier New"/>
                <a:cs typeface="Courier New"/>
              </a:rPr>
              <a:t>customerid</a:t>
            </a:r>
            <a:r>
              <a:rPr lang="en-US" sz="1600" b="1" dirty="0">
                <a:latin typeface="Courier New"/>
                <a:cs typeface="Courier New"/>
              </a:rPr>
              <a:t>)</a:t>
            </a:r>
          </a:p>
          <a:p>
            <a:r>
              <a:rPr lang="en-US" sz="1600" b="1" dirty="0">
                <a:latin typeface="Courier New"/>
                <a:cs typeface="Courier New"/>
              </a:rPr>
              <a:t>);</a:t>
            </a:r>
          </a:p>
        </p:txBody>
      </p:sp>
    </p:spTree>
    <p:extLst>
      <p:ext uri="{BB962C8B-B14F-4D97-AF65-F5344CB8AC3E}">
        <p14:creationId xmlns:p14="http://schemas.microsoft.com/office/powerpoint/2010/main" val="4034845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urier New"/>
                <a:cs typeface="Courier New"/>
              </a:rPr>
              <a:t>CREATE TABLE </a:t>
            </a:r>
            <a:r>
              <a:rPr lang="en-US" dirty="0"/>
              <a:t>Examples</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22</a:t>
            </a:fld>
            <a:endParaRPr lang="en-US"/>
          </a:p>
        </p:txBody>
      </p:sp>
      <p:sp>
        <p:nvSpPr>
          <p:cNvPr id="5" name="TextBox 4"/>
          <p:cNvSpPr txBox="1"/>
          <p:nvPr/>
        </p:nvSpPr>
        <p:spPr>
          <a:xfrm>
            <a:off x="731562" y="1282098"/>
            <a:ext cx="7713971" cy="4585871"/>
          </a:xfrm>
          <a:prstGeom prst="rect">
            <a:avLst/>
          </a:prstGeom>
          <a:solidFill>
            <a:srgbClr val="F2F2F2"/>
          </a:solidFill>
          <a:ln>
            <a:solidFill>
              <a:srgbClr val="BFBFBF"/>
            </a:solidFill>
          </a:ln>
        </p:spPr>
        <p:txBody>
          <a:bodyPr wrap="none" rtlCol="0">
            <a:spAutoFit/>
          </a:bodyPr>
          <a:lstStyle/>
          <a:p>
            <a:r>
              <a:rPr lang="en-US" sz="1600" b="1" dirty="0">
                <a:latin typeface="Courier New"/>
                <a:cs typeface="Courier New"/>
              </a:rPr>
              <a:t>CREATE TABLE </a:t>
            </a:r>
            <a:r>
              <a:rPr lang="en-US" sz="1600" b="1" dirty="0" err="1">
                <a:latin typeface="Courier New"/>
                <a:cs typeface="Courier New"/>
              </a:rPr>
              <a:t>salestransaction</a:t>
            </a:r>
            <a:endParaRPr lang="en-US" sz="1600" b="1" dirty="0">
              <a:latin typeface="Courier New"/>
              <a:cs typeface="Courier New"/>
            </a:endParaRPr>
          </a:p>
          <a:p>
            <a:r>
              <a:rPr lang="en-US" sz="1600" b="1" dirty="0">
                <a:latin typeface="Courier New"/>
                <a:cs typeface="Courier New"/>
              </a:rPr>
              <a:t>(   </a:t>
            </a:r>
            <a:r>
              <a:rPr lang="en-US" sz="1600" b="1" dirty="0" err="1">
                <a:latin typeface="Courier New"/>
                <a:cs typeface="Courier New"/>
              </a:rPr>
              <a:t>tid</a:t>
            </a:r>
            <a:r>
              <a:rPr lang="en-US" sz="1600" b="1" dirty="0">
                <a:latin typeface="Courier New"/>
                <a:cs typeface="Courier New"/>
              </a:rPr>
              <a:t>         VARCHAR(8)  NOT NULL,</a:t>
            </a:r>
          </a:p>
          <a:p>
            <a:r>
              <a:rPr lang="en-US" sz="1600" b="1" dirty="0">
                <a:latin typeface="Courier New"/>
                <a:cs typeface="Courier New"/>
              </a:rPr>
              <a:t>    </a:t>
            </a:r>
            <a:r>
              <a:rPr lang="en-US" sz="1600" b="1" dirty="0" err="1">
                <a:latin typeface="Courier New"/>
                <a:cs typeface="Courier New"/>
              </a:rPr>
              <a:t>customerid</a:t>
            </a:r>
            <a:r>
              <a:rPr lang="en-US" sz="1600" b="1" dirty="0">
                <a:latin typeface="Courier New"/>
                <a:cs typeface="Courier New"/>
              </a:rPr>
              <a:t>  CHAR(7)     NOT NULL,</a:t>
            </a:r>
          </a:p>
          <a:p>
            <a:r>
              <a:rPr lang="en-US" sz="1600" b="1" dirty="0">
                <a:latin typeface="Courier New"/>
                <a:cs typeface="Courier New"/>
              </a:rPr>
              <a:t>    </a:t>
            </a:r>
            <a:r>
              <a:rPr lang="en-US" sz="1600" b="1" dirty="0" err="1">
                <a:latin typeface="Courier New"/>
                <a:cs typeface="Courier New"/>
              </a:rPr>
              <a:t>storeid</a:t>
            </a:r>
            <a:r>
              <a:rPr lang="en-US" sz="1600" b="1" dirty="0">
                <a:latin typeface="Courier New"/>
                <a:cs typeface="Courier New"/>
              </a:rPr>
              <a:t>     VARCHAR(3)  NOT NULL,</a:t>
            </a:r>
          </a:p>
          <a:p>
            <a:r>
              <a:rPr lang="en-US" sz="1600" b="1" dirty="0">
                <a:latin typeface="Courier New"/>
                <a:cs typeface="Courier New"/>
              </a:rPr>
              <a:t>    </a:t>
            </a:r>
            <a:r>
              <a:rPr lang="en-US" sz="1600" b="1" dirty="0" err="1">
                <a:latin typeface="Courier New"/>
                <a:cs typeface="Courier New"/>
              </a:rPr>
              <a:t>tdate</a:t>
            </a:r>
            <a:r>
              <a:rPr lang="en-US" sz="1600" b="1" dirty="0">
                <a:latin typeface="Courier New"/>
                <a:cs typeface="Courier New"/>
              </a:rPr>
              <a:t>       DATE        NOT NULL,</a:t>
            </a:r>
          </a:p>
          <a:p>
            <a:r>
              <a:rPr lang="en-US" sz="1600" b="1" dirty="0">
                <a:latin typeface="Courier New"/>
                <a:cs typeface="Courier New"/>
              </a:rPr>
              <a:t>    PRIMARY KEY (</a:t>
            </a:r>
            <a:r>
              <a:rPr lang="en-US" sz="1600" b="1" dirty="0" err="1">
                <a:latin typeface="Courier New"/>
                <a:cs typeface="Courier New"/>
              </a:rPr>
              <a:t>tid</a:t>
            </a:r>
            <a:r>
              <a:rPr lang="en-US" sz="1600" b="1" dirty="0">
                <a:latin typeface="Courier New"/>
                <a:cs typeface="Courier New"/>
              </a:rPr>
              <a:t>),</a:t>
            </a:r>
          </a:p>
          <a:p>
            <a:r>
              <a:rPr lang="en-US" sz="1600" b="1" dirty="0">
                <a:latin typeface="Courier New"/>
                <a:cs typeface="Courier New"/>
              </a:rPr>
              <a:t>    FOREIGN KEY (</a:t>
            </a:r>
            <a:r>
              <a:rPr lang="en-US" sz="1600" b="1" dirty="0" err="1">
                <a:latin typeface="Courier New"/>
                <a:cs typeface="Courier New"/>
              </a:rPr>
              <a:t>customerid</a:t>
            </a:r>
            <a:r>
              <a:rPr lang="en-US" sz="1600" b="1" dirty="0">
                <a:latin typeface="Courier New"/>
                <a:cs typeface="Courier New"/>
              </a:rPr>
              <a:t>) REFERENCES customer(</a:t>
            </a:r>
            <a:r>
              <a:rPr lang="en-US" sz="1600" b="1" dirty="0" err="1">
                <a:latin typeface="Courier New"/>
                <a:cs typeface="Courier New"/>
              </a:rPr>
              <a:t>customerid</a:t>
            </a:r>
            <a:r>
              <a:rPr lang="en-US" sz="1600" b="1" dirty="0">
                <a:latin typeface="Courier New"/>
                <a:cs typeface="Courier New"/>
              </a:rPr>
              <a:t>),</a:t>
            </a:r>
          </a:p>
          <a:p>
            <a:r>
              <a:rPr lang="en-US" sz="1600" b="1" dirty="0">
                <a:latin typeface="Courier New"/>
                <a:cs typeface="Courier New"/>
              </a:rPr>
              <a:t>    FOREIGN KEY (</a:t>
            </a:r>
            <a:r>
              <a:rPr lang="en-US" sz="1600" b="1" dirty="0" err="1">
                <a:latin typeface="Courier New"/>
                <a:cs typeface="Courier New"/>
              </a:rPr>
              <a:t>storeid</a:t>
            </a:r>
            <a:r>
              <a:rPr lang="en-US" sz="1600" b="1" dirty="0">
                <a:latin typeface="Courier New"/>
                <a:cs typeface="Courier New"/>
              </a:rPr>
              <a:t>) REFERENCES store(</a:t>
            </a:r>
            <a:r>
              <a:rPr lang="en-US" sz="1600" b="1" dirty="0" err="1">
                <a:latin typeface="Courier New"/>
                <a:cs typeface="Courier New"/>
              </a:rPr>
              <a:t>storeid</a:t>
            </a:r>
            <a:r>
              <a:rPr lang="en-US" sz="1600" b="1" dirty="0">
                <a:latin typeface="Courier New"/>
                <a:cs typeface="Courier New"/>
              </a:rPr>
              <a:t>)</a:t>
            </a:r>
          </a:p>
          <a:p>
            <a:r>
              <a:rPr lang="en-US" sz="1600" b="1" dirty="0">
                <a:latin typeface="Courier New"/>
                <a:cs typeface="Courier New"/>
              </a:rPr>
              <a:t>);</a:t>
            </a:r>
          </a:p>
          <a:p>
            <a:endParaRPr lang="en-US" sz="1600" b="1" dirty="0">
              <a:latin typeface="Courier New"/>
              <a:cs typeface="Courier New"/>
            </a:endParaRPr>
          </a:p>
          <a:p>
            <a:r>
              <a:rPr lang="en-US" sz="1600" b="1" dirty="0">
                <a:latin typeface="Courier New"/>
                <a:cs typeface="Courier New"/>
              </a:rPr>
              <a:t>CREATE TABLE </a:t>
            </a:r>
            <a:r>
              <a:rPr lang="en-US" sz="1600" b="1" dirty="0" err="1">
                <a:latin typeface="Courier New"/>
                <a:cs typeface="Courier New"/>
              </a:rPr>
              <a:t>soldvia</a:t>
            </a:r>
            <a:endParaRPr lang="en-US" sz="1600" b="1" dirty="0">
              <a:latin typeface="Courier New"/>
              <a:cs typeface="Courier New"/>
            </a:endParaRPr>
          </a:p>
          <a:p>
            <a:r>
              <a:rPr lang="en-US" sz="1600" b="1" dirty="0">
                <a:latin typeface="Courier New"/>
                <a:cs typeface="Courier New"/>
              </a:rPr>
              <a:t>(   </a:t>
            </a:r>
            <a:r>
              <a:rPr lang="en-US" sz="1600" b="1" dirty="0" err="1">
                <a:latin typeface="Courier New"/>
                <a:cs typeface="Courier New"/>
              </a:rPr>
              <a:t>productid</a:t>
            </a:r>
            <a:r>
              <a:rPr lang="en-US" sz="1600" b="1" dirty="0">
                <a:latin typeface="Courier New"/>
                <a:cs typeface="Courier New"/>
              </a:rPr>
              <a:t>   CHAR(3)     NOT NULL,</a:t>
            </a:r>
          </a:p>
          <a:p>
            <a:r>
              <a:rPr lang="en-US" sz="1600" b="1" dirty="0">
                <a:latin typeface="Courier New"/>
                <a:cs typeface="Courier New"/>
              </a:rPr>
              <a:t>    </a:t>
            </a:r>
            <a:r>
              <a:rPr lang="en-US" sz="1600" b="1" dirty="0" err="1">
                <a:latin typeface="Courier New"/>
                <a:cs typeface="Courier New"/>
              </a:rPr>
              <a:t>tid</a:t>
            </a:r>
            <a:r>
              <a:rPr lang="en-US" sz="1600" b="1" dirty="0">
                <a:latin typeface="Courier New"/>
                <a:cs typeface="Courier New"/>
              </a:rPr>
              <a:t>         VARCHAR(8)  NOT NULL,</a:t>
            </a:r>
          </a:p>
          <a:p>
            <a:r>
              <a:rPr lang="en-US" sz="1600" b="1" dirty="0">
                <a:latin typeface="Courier New"/>
                <a:cs typeface="Courier New"/>
              </a:rPr>
              <a:t>    </a:t>
            </a:r>
            <a:r>
              <a:rPr lang="en-US" sz="1600" b="1" dirty="0" err="1">
                <a:latin typeface="Courier New"/>
                <a:cs typeface="Courier New"/>
              </a:rPr>
              <a:t>noofitems</a:t>
            </a:r>
            <a:r>
              <a:rPr lang="en-US" sz="1600" b="1" dirty="0">
                <a:latin typeface="Courier New"/>
                <a:cs typeface="Courier New"/>
              </a:rPr>
              <a:t>   INT         NOT NULL,</a:t>
            </a:r>
          </a:p>
          <a:p>
            <a:r>
              <a:rPr lang="en-US" sz="1600" b="1" dirty="0">
                <a:latin typeface="Courier New"/>
                <a:cs typeface="Courier New"/>
              </a:rPr>
              <a:t>    PRIMARY KEY (</a:t>
            </a:r>
            <a:r>
              <a:rPr lang="en-US" sz="1600" b="1" dirty="0" err="1">
                <a:latin typeface="Courier New"/>
                <a:cs typeface="Courier New"/>
              </a:rPr>
              <a:t>productid</a:t>
            </a:r>
            <a:r>
              <a:rPr lang="en-US" sz="1600" b="1" dirty="0">
                <a:latin typeface="Courier New"/>
                <a:cs typeface="Courier New"/>
              </a:rPr>
              <a:t>, </a:t>
            </a:r>
            <a:r>
              <a:rPr lang="en-US" sz="1600" b="1" dirty="0" err="1">
                <a:latin typeface="Courier New"/>
                <a:cs typeface="Courier New"/>
              </a:rPr>
              <a:t>tid</a:t>
            </a:r>
            <a:r>
              <a:rPr lang="en-US" sz="1600" b="1" dirty="0">
                <a:latin typeface="Courier New"/>
                <a:cs typeface="Courier New"/>
              </a:rPr>
              <a:t>),</a:t>
            </a:r>
          </a:p>
          <a:p>
            <a:r>
              <a:rPr lang="en-US" sz="1600" b="1" dirty="0">
                <a:latin typeface="Courier New"/>
                <a:cs typeface="Courier New"/>
              </a:rPr>
              <a:t>    FOREIGN KEY (</a:t>
            </a:r>
            <a:r>
              <a:rPr lang="en-US" sz="1600" b="1" dirty="0" err="1">
                <a:latin typeface="Courier New"/>
                <a:cs typeface="Courier New"/>
              </a:rPr>
              <a:t>productid</a:t>
            </a:r>
            <a:r>
              <a:rPr lang="en-US" sz="1600" b="1" dirty="0">
                <a:latin typeface="Courier New"/>
                <a:cs typeface="Courier New"/>
              </a:rPr>
              <a:t>) REFERENCES product(</a:t>
            </a:r>
            <a:r>
              <a:rPr lang="en-US" sz="1600" b="1" dirty="0" err="1">
                <a:latin typeface="Courier New"/>
                <a:cs typeface="Courier New"/>
              </a:rPr>
              <a:t>productid</a:t>
            </a:r>
            <a:r>
              <a:rPr lang="en-US" sz="1600" b="1" dirty="0">
                <a:latin typeface="Courier New"/>
                <a:cs typeface="Courier New"/>
              </a:rPr>
              <a:t>),</a:t>
            </a:r>
          </a:p>
          <a:p>
            <a:r>
              <a:rPr lang="en-US" sz="1600" b="1" dirty="0">
                <a:latin typeface="Courier New"/>
                <a:cs typeface="Courier New"/>
              </a:rPr>
              <a:t>    FOREIGN KEY (</a:t>
            </a:r>
            <a:r>
              <a:rPr lang="en-US" sz="1600" b="1" dirty="0" err="1">
                <a:latin typeface="Courier New"/>
                <a:cs typeface="Courier New"/>
              </a:rPr>
              <a:t>tid</a:t>
            </a:r>
            <a:r>
              <a:rPr lang="en-US" sz="1600" b="1" dirty="0">
                <a:latin typeface="Courier New"/>
                <a:cs typeface="Courier New"/>
              </a:rPr>
              <a:t>) REFERENCES </a:t>
            </a:r>
            <a:r>
              <a:rPr lang="en-US" sz="1600" b="1" dirty="0" err="1">
                <a:latin typeface="Courier New"/>
                <a:cs typeface="Courier New"/>
              </a:rPr>
              <a:t>salestransaction</a:t>
            </a:r>
            <a:r>
              <a:rPr lang="en-US" sz="1600" b="1" dirty="0">
                <a:latin typeface="Courier New"/>
                <a:cs typeface="Courier New"/>
              </a:rPr>
              <a:t>(</a:t>
            </a:r>
            <a:r>
              <a:rPr lang="en-US" sz="1600" b="1" dirty="0" err="1">
                <a:latin typeface="Courier New"/>
                <a:cs typeface="Courier New"/>
              </a:rPr>
              <a:t>tid</a:t>
            </a:r>
            <a:r>
              <a:rPr lang="en-US" sz="1600" b="1" dirty="0">
                <a:latin typeface="Courier New"/>
                <a:cs typeface="Courier New"/>
              </a:rPr>
              <a:t>)</a:t>
            </a:r>
          </a:p>
          <a:p>
            <a:r>
              <a:rPr lang="en-US" sz="1600" b="1" dirty="0">
                <a:latin typeface="Courier New"/>
                <a:cs typeface="Courier New"/>
              </a:rPr>
              <a:t>);</a:t>
            </a:r>
          </a:p>
        </p:txBody>
      </p:sp>
      <p:sp>
        <p:nvSpPr>
          <p:cNvPr id="6" name="Rectangle 5"/>
          <p:cNvSpPr/>
          <p:nvPr/>
        </p:nvSpPr>
        <p:spPr bwMode="auto">
          <a:xfrm>
            <a:off x="2773040" y="4734090"/>
            <a:ext cx="1937110" cy="290836"/>
          </a:xfrm>
          <a:prstGeom prst="rect">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7" name="TextBox 6"/>
          <p:cNvSpPr txBox="1"/>
          <p:nvPr/>
        </p:nvSpPr>
        <p:spPr>
          <a:xfrm>
            <a:off x="5361852" y="4644909"/>
            <a:ext cx="1496123" cy="338554"/>
          </a:xfrm>
          <a:prstGeom prst="rect">
            <a:avLst/>
          </a:prstGeom>
          <a:solidFill>
            <a:schemeClr val="accent1">
              <a:lumMod val="20000"/>
              <a:lumOff val="80000"/>
            </a:schemeClr>
          </a:solidFill>
          <a:ln>
            <a:solidFill>
              <a:srgbClr val="B23C00"/>
            </a:solidFill>
          </a:ln>
        </p:spPr>
        <p:txBody>
          <a:bodyPr wrap="none" rtlCol="0">
            <a:spAutoFit/>
          </a:bodyPr>
          <a:lstStyle/>
          <a:p>
            <a:r>
              <a:rPr lang="en-US" dirty="0" smtClean="0">
                <a:solidFill>
                  <a:srgbClr val="A40000"/>
                </a:solidFill>
              </a:rPr>
              <a:t>composite key</a:t>
            </a:r>
            <a:endParaRPr lang="en-US" dirty="0">
              <a:solidFill>
                <a:srgbClr val="A40000"/>
              </a:solidFill>
            </a:endParaRPr>
          </a:p>
        </p:txBody>
      </p:sp>
    </p:spTree>
    <p:extLst>
      <p:ext uri="{BB962C8B-B14F-4D97-AF65-F5344CB8AC3E}">
        <p14:creationId xmlns:p14="http://schemas.microsoft.com/office/powerpoint/2010/main" val="1758722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1+#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urier New"/>
                <a:cs typeface="Courier New"/>
              </a:rPr>
              <a:t>DROP TABLE</a:t>
            </a:r>
            <a:endParaRPr lang="en-US" b="1" dirty="0">
              <a:latin typeface="Courier New"/>
              <a:cs typeface="Courier New"/>
            </a:endParaRPr>
          </a:p>
        </p:txBody>
      </p:sp>
      <p:sp>
        <p:nvSpPr>
          <p:cNvPr id="3" name="Content Placeholder 2"/>
          <p:cNvSpPr>
            <a:spLocks noGrp="1"/>
          </p:cNvSpPr>
          <p:nvPr>
            <p:ph idx="1"/>
          </p:nvPr>
        </p:nvSpPr>
        <p:spPr>
          <a:xfrm>
            <a:off x="457200" y="1295400"/>
            <a:ext cx="8229600" cy="1767844"/>
          </a:xfrm>
        </p:spPr>
        <p:txBody>
          <a:bodyPr/>
          <a:lstStyle/>
          <a:p>
            <a:r>
              <a:rPr lang="en-US" dirty="0" smtClean="0"/>
              <a:t>Referential integrity prevents deletion of a primary key that is referenced by foreign keys.</a:t>
            </a:r>
          </a:p>
          <a:p>
            <a:pPr lvl="4"/>
            <a:endParaRPr lang="en-US" dirty="0" smtClean="0"/>
          </a:p>
          <a:p>
            <a:r>
              <a:rPr lang="en-US" dirty="0" smtClean="0"/>
              <a:t>Invalid sequence:</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23</a:t>
            </a:fld>
            <a:endParaRPr lang="en-US"/>
          </a:p>
        </p:txBody>
      </p:sp>
      <p:sp>
        <p:nvSpPr>
          <p:cNvPr id="5" name="TextBox 4"/>
          <p:cNvSpPr txBox="1"/>
          <p:nvPr/>
        </p:nvSpPr>
        <p:spPr>
          <a:xfrm>
            <a:off x="508718" y="3058326"/>
            <a:ext cx="4063282" cy="2308324"/>
          </a:xfrm>
          <a:prstGeom prst="rect">
            <a:avLst/>
          </a:prstGeom>
          <a:solidFill>
            <a:schemeClr val="bg1">
              <a:lumMod val="95000"/>
            </a:schemeClr>
          </a:solidFill>
          <a:ln>
            <a:solidFill>
              <a:schemeClr val="bg1">
                <a:lumMod val="75000"/>
              </a:schemeClr>
            </a:solidFill>
          </a:ln>
        </p:spPr>
        <p:txBody>
          <a:bodyPr wrap="none" rtlCol="0">
            <a:spAutoFit/>
          </a:bodyPr>
          <a:lstStyle/>
          <a:p>
            <a:pPr eaLnBrk="1" hangingPunct="1"/>
            <a:r>
              <a:rPr lang="en-US" sz="1800" b="1" dirty="0">
                <a:latin typeface="Courier New" charset="0"/>
                <a:cs typeface="Courier New" charset="0"/>
              </a:rPr>
              <a:t>DROP TABLE region;</a:t>
            </a:r>
          </a:p>
          <a:p>
            <a:pPr eaLnBrk="1" hangingPunct="1"/>
            <a:r>
              <a:rPr lang="en-US" sz="1800" b="1" dirty="0">
                <a:latin typeface="Courier New" charset="0"/>
                <a:cs typeface="Courier New" charset="0"/>
              </a:rPr>
              <a:t>DROP TABLE store;</a:t>
            </a:r>
          </a:p>
          <a:p>
            <a:pPr eaLnBrk="1" hangingPunct="1"/>
            <a:r>
              <a:rPr lang="en-US" sz="1800" b="1" dirty="0">
                <a:latin typeface="Courier New" charset="0"/>
                <a:cs typeface="Courier New" charset="0"/>
              </a:rPr>
              <a:t>DROP TABLE </a:t>
            </a:r>
            <a:r>
              <a:rPr lang="en-US" sz="1800" b="1" dirty="0" err="1">
                <a:latin typeface="Courier New" charset="0"/>
                <a:cs typeface="Courier New" charset="0"/>
              </a:rPr>
              <a:t>salestransaction</a:t>
            </a:r>
            <a:r>
              <a:rPr lang="en-US" sz="1800" b="1" dirty="0">
                <a:latin typeface="Courier New" charset="0"/>
                <a:cs typeface="Courier New" charset="0"/>
              </a:rPr>
              <a:t>;</a:t>
            </a:r>
          </a:p>
          <a:p>
            <a:pPr eaLnBrk="1" hangingPunct="1"/>
            <a:r>
              <a:rPr lang="en-US" sz="1800" b="1" dirty="0">
                <a:latin typeface="Courier New" charset="0"/>
                <a:cs typeface="Courier New" charset="0"/>
              </a:rPr>
              <a:t>DROP TABLE product;</a:t>
            </a:r>
          </a:p>
          <a:p>
            <a:pPr eaLnBrk="1" hangingPunct="1"/>
            <a:r>
              <a:rPr lang="en-US" sz="1800" b="1" dirty="0">
                <a:latin typeface="Courier New" charset="0"/>
                <a:cs typeface="Courier New" charset="0"/>
              </a:rPr>
              <a:t>DROP TABLE vendor;</a:t>
            </a:r>
          </a:p>
          <a:p>
            <a:pPr eaLnBrk="1" hangingPunct="1"/>
            <a:r>
              <a:rPr lang="en-US" sz="1800" b="1" dirty="0">
                <a:latin typeface="Courier New" charset="0"/>
                <a:cs typeface="Courier New" charset="0"/>
              </a:rPr>
              <a:t>DROP TABLE category;</a:t>
            </a:r>
          </a:p>
          <a:p>
            <a:pPr eaLnBrk="1" hangingPunct="1"/>
            <a:r>
              <a:rPr lang="en-US" sz="1800" b="1" dirty="0">
                <a:latin typeface="Courier New" charset="0"/>
                <a:cs typeface="Courier New" charset="0"/>
              </a:rPr>
              <a:t>DROP TABLE customer;</a:t>
            </a:r>
          </a:p>
          <a:p>
            <a:pPr eaLnBrk="1" hangingPunct="1"/>
            <a:r>
              <a:rPr lang="en-US" sz="1800" b="1" dirty="0">
                <a:latin typeface="Courier New" charset="0"/>
                <a:cs typeface="Courier New" charset="0"/>
              </a:rPr>
              <a:t>DROP TABLE </a:t>
            </a:r>
            <a:r>
              <a:rPr lang="en-US" sz="1800" b="1" dirty="0" err="1">
                <a:latin typeface="Courier New" charset="0"/>
                <a:cs typeface="Courier New" charset="0"/>
              </a:rPr>
              <a:t>soldvia</a:t>
            </a:r>
            <a:r>
              <a:rPr lang="en-US" sz="1800" b="1" dirty="0" smtClean="0">
                <a:latin typeface="Courier New" charset="0"/>
                <a:cs typeface="Courier New" charset="0"/>
              </a:rPr>
              <a:t>;</a:t>
            </a:r>
            <a:endParaRPr lang="en-US" sz="1800" b="1" dirty="0">
              <a:latin typeface="Courier New" charset="0"/>
              <a:cs typeface="Courier New" charset="0"/>
            </a:endParaRP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3646" y="3069229"/>
            <a:ext cx="4136307" cy="22755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8" name="TextBox 7"/>
          <p:cNvSpPr txBox="1"/>
          <p:nvPr/>
        </p:nvSpPr>
        <p:spPr>
          <a:xfrm>
            <a:off x="5943585" y="6172170"/>
            <a:ext cx="1646605" cy="646331"/>
          </a:xfrm>
          <a:prstGeom prst="rect">
            <a:avLst/>
          </a:prstGeom>
          <a:solidFill>
            <a:schemeClr val="bg1">
              <a:lumMod val="95000"/>
            </a:schemeClr>
          </a:solidFill>
        </p:spPr>
        <p:txBody>
          <a:bodyPr wrap="none" rtlCol="0">
            <a:spAutoFit/>
          </a:bodyPr>
          <a:lstStyle/>
          <a:p>
            <a:r>
              <a:rPr lang="en-US" sz="900" b="1" dirty="0" smtClean="0">
                <a:solidFill>
                  <a:schemeClr val="bg1">
                    <a:lumMod val="65000"/>
                  </a:schemeClr>
                </a:solidFill>
              </a:rPr>
              <a:t>Database Systems</a:t>
            </a:r>
          </a:p>
          <a:p>
            <a:r>
              <a:rPr lang="en-US" sz="900" dirty="0" smtClean="0">
                <a:solidFill>
                  <a:schemeClr val="bg1">
                    <a:lumMod val="65000"/>
                  </a:schemeClr>
                </a:solidFill>
              </a:rPr>
              <a:t>by </a:t>
            </a:r>
            <a:r>
              <a:rPr lang="en-US" sz="900" dirty="0" err="1" smtClean="0">
                <a:solidFill>
                  <a:schemeClr val="bg1">
                    <a:lumMod val="65000"/>
                  </a:schemeClr>
                </a:solidFill>
              </a:rPr>
              <a:t>Jukić</a:t>
            </a:r>
            <a:r>
              <a:rPr lang="en-US" sz="900" dirty="0" smtClean="0">
                <a:solidFill>
                  <a:schemeClr val="bg1">
                    <a:lumMod val="65000"/>
                  </a:schemeClr>
                </a:solidFill>
              </a:rPr>
              <a:t>, </a:t>
            </a:r>
            <a:r>
              <a:rPr lang="en-US" sz="900" dirty="0" err="1" smtClean="0">
                <a:solidFill>
                  <a:schemeClr val="bg1">
                    <a:lumMod val="65000"/>
                  </a:schemeClr>
                </a:solidFill>
              </a:rPr>
              <a:t>Vrbsky</a:t>
            </a:r>
            <a:r>
              <a:rPr lang="en-US" sz="900" dirty="0" smtClean="0">
                <a:solidFill>
                  <a:schemeClr val="bg1">
                    <a:lumMod val="65000"/>
                  </a:schemeClr>
                </a:solidFill>
              </a:rPr>
              <a:t>, &amp; </a:t>
            </a:r>
            <a:r>
              <a:rPr lang="en-US" sz="900" dirty="0" err="1" smtClean="0">
                <a:solidFill>
                  <a:schemeClr val="bg1">
                    <a:lumMod val="65000"/>
                  </a:schemeClr>
                </a:solidFill>
              </a:rPr>
              <a:t>Nestorov</a:t>
            </a:r>
            <a:endParaRPr lang="en-US" sz="900" dirty="0" smtClean="0">
              <a:solidFill>
                <a:schemeClr val="bg1">
                  <a:lumMod val="65000"/>
                </a:schemeClr>
              </a:solidFill>
            </a:endParaRPr>
          </a:p>
          <a:p>
            <a:r>
              <a:rPr lang="en-US" sz="900" dirty="0" smtClean="0">
                <a:solidFill>
                  <a:schemeClr val="bg1">
                    <a:lumMod val="65000"/>
                  </a:schemeClr>
                </a:solidFill>
              </a:rPr>
              <a:t>Pearson 2014</a:t>
            </a:r>
          </a:p>
          <a:p>
            <a:r>
              <a:rPr lang="en-US" sz="900" dirty="0" smtClean="0">
                <a:solidFill>
                  <a:schemeClr val="bg1">
                    <a:lumMod val="65000"/>
                  </a:schemeClr>
                </a:solidFill>
              </a:rPr>
              <a:t>ISBN 978-0-13-257567-6</a:t>
            </a:r>
            <a:endParaRPr lang="en-US" sz="900" dirty="0">
              <a:solidFill>
                <a:schemeClr val="bg1">
                  <a:lumMod val="65000"/>
                </a:schemeClr>
              </a:solidFill>
            </a:endParaRPr>
          </a:p>
        </p:txBody>
      </p:sp>
    </p:spTree>
    <p:extLst>
      <p:ext uri="{BB962C8B-B14F-4D97-AF65-F5344CB8AC3E}">
        <p14:creationId xmlns:p14="http://schemas.microsoft.com/office/powerpoint/2010/main" val="89208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urier New"/>
                <a:cs typeface="Courier New"/>
              </a:rPr>
              <a:t>DROP TABLE</a:t>
            </a:r>
            <a:r>
              <a:rPr lang="en-US" i="1" dirty="0" smtClean="0"/>
              <a:t>, cont’d</a:t>
            </a:r>
            <a:endParaRPr lang="en-US" i="1" dirty="0"/>
          </a:p>
        </p:txBody>
      </p:sp>
      <p:sp>
        <p:nvSpPr>
          <p:cNvPr id="3" name="Content Placeholder 2"/>
          <p:cNvSpPr>
            <a:spLocks noGrp="1"/>
          </p:cNvSpPr>
          <p:nvPr>
            <p:ph idx="1"/>
          </p:nvPr>
        </p:nvSpPr>
        <p:spPr>
          <a:xfrm>
            <a:off x="457200" y="1295400"/>
            <a:ext cx="8229600" cy="579137"/>
          </a:xfrm>
        </p:spPr>
        <p:txBody>
          <a:bodyPr/>
          <a:lstStyle/>
          <a:p>
            <a:r>
              <a:rPr lang="en-US" dirty="0" smtClean="0"/>
              <a:t>Valid sequence:</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24</a:t>
            </a:fld>
            <a:endParaRPr lang="en-US"/>
          </a:p>
        </p:txBody>
      </p:sp>
      <p:sp>
        <p:nvSpPr>
          <p:cNvPr id="5" name="TextBox 4"/>
          <p:cNvSpPr txBox="1"/>
          <p:nvPr/>
        </p:nvSpPr>
        <p:spPr>
          <a:xfrm>
            <a:off x="457200" y="1874537"/>
            <a:ext cx="4063282" cy="2308324"/>
          </a:xfrm>
          <a:prstGeom prst="rect">
            <a:avLst/>
          </a:prstGeom>
          <a:solidFill>
            <a:srgbClr val="F2F2F2"/>
          </a:solidFill>
          <a:ln>
            <a:solidFill>
              <a:srgbClr val="BFBFBF"/>
            </a:solidFill>
          </a:ln>
        </p:spPr>
        <p:txBody>
          <a:bodyPr wrap="none" rtlCol="0">
            <a:spAutoFit/>
          </a:bodyPr>
          <a:lstStyle/>
          <a:p>
            <a:pPr eaLnBrk="1" hangingPunct="1"/>
            <a:r>
              <a:rPr lang="en-US" sz="1800" b="1" dirty="0">
                <a:latin typeface="Courier New" charset="0"/>
                <a:cs typeface="Courier New" charset="0"/>
              </a:rPr>
              <a:t>DROP TABLE </a:t>
            </a:r>
            <a:r>
              <a:rPr lang="en-US" sz="1800" b="1" dirty="0" err="1">
                <a:latin typeface="Courier New" charset="0"/>
                <a:cs typeface="Courier New" charset="0"/>
              </a:rPr>
              <a:t>soldvia</a:t>
            </a:r>
            <a:r>
              <a:rPr lang="en-US" sz="1800" b="1" dirty="0">
                <a:latin typeface="Courier New" charset="0"/>
                <a:cs typeface="Courier New" charset="0"/>
              </a:rPr>
              <a:t>;</a:t>
            </a:r>
          </a:p>
          <a:p>
            <a:pPr eaLnBrk="1" hangingPunct="1"/>
            <a:r>
              <a:rPr lang="en-US" sz="1800" b="1" dirty="0">
                <a:latin typeface="Courier New" charset="0"/>
                <a:cs typeface="Courier New" charset="0"/>
              </a:rPr>
              <a:t>DROP TABLE </a:t>
            </a:r>
            <a:r>
              <a:rPr lang="en-US" sz="1800" b="1" dirty="0" err="1">
                <a:latin typeface="Courier New" charset="0"/>
                <a:cs typeface="Courier New" charset="0"/>
              </a:rPr>
              <a:t>salestransaction</a:t>
            </a:r>
            <a:r>
              <a:rPr lang="en-US" sz="1800" b="1" dirty="0">
                <a:latin typeface="Courier New" charset="0"/>
                <a:cs typeface="Courier New" charset="0"/>
              </a:rPr>
              <a:t>;</a:t>
            </a:r>
          </a:p>
          <a:p>
            <a:pPr eaLnBrk="1" hangingPunct="1"/>
            <a:r>
              <a:rPr lang="en-US" sz="1800" b="1" dirty="0">
                <a:latin typeface="Courier New" charset="0"/>
                <a:cs typeface="Courier New" charset="0"/>
              </a:rPr>
              <a:t>DROP TABLE store;</a:t>
            </a:r>
          </a:p>
          <a:p>
            <a:pPr eaLnBrk="1" hangingPunct="1"/>
            <a:r>
              <a:rPr lang="en-US" sz="1800" b="1" dirty="0">
                <a:latin typeface="Courier New" charset="0"/>
                <a:cs typeface="Courier New" charset="0"/>
              </a:rPr>
              <a:t>DROP TABLE product;</a:t>
            </a:r>
          </a:p>
          <a:p>
            <a:pPr eaLnBrk="1" hangingPunct="1"/>
            <a:r>
              <a:rPr lang="en-US" sz="1800" b="1" dirty="0">
                <a:latin typeface="Courier New" charset="0"/>
                <a:cs typeface="Courier New" charset="0"/>
              </a:rPr>
              <a:t>DROP TABLE vendor;</a:t>
            </a:r>
          </a:p>
          <a:p>
            <a:pPr eaLnBrk="1" hangingPunct="1"/>
            <a:r>
              <a:rPr lang="en-US" sz="1800" b="1" dirty="0">
                <a:latin typeface="Courier New" charset="0"/>
                <a:cs typeface="Courier New" charset="0"/>
              </a:rPr>
              <a:t>DROP TABLE region;</a:t>
            </a:r>
          </a:p>
          <a:p>
            <a:pPr eaLnBrk="1" hangingPunct="1"/>
            <a:r>
              <a:rPr lang="en-US" sz="1800" b="1" dirty="0">
                <a:latin typeface="Courier New" charset="0"/>
                <a:cs typeface="Courier New" charset="0"/>
              </a:rPr>
              <a:t>DROP TABLE category;</a:t>
            </a:r>
          </a:p>
          <a:p>
            <a:pPr eaLnBrk="1" hangingPunct="1"/>
            <a:r>
              <a:rPr lang="en-US" sz="1800" b="1" dirty="0">
                <a:latin typeface="Courier New" charset="0"/>
                <a:cs typeface="Courier New" charset="0"/>
              </a:rPr>
              <a:t>DROP TABLE customer;</a:t>
            </a: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3646" y="1874537"/>
            <a:ext cx="4136307" cy="22755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7" name="TextBox 6"/>
          <p:cNvSpPr txBox="1"/>
          <p:nvPr/>
        </p:nvSpPr>
        <p:spPr>
          <a:xfrm>
            <a:off x="5943585" y="6172170"/>
            <a:ext cx="1646605" cy="646331"/>
          </a:xfrm>
          <a:prstGeom prst="rect">
            <a:avLst/>
          </a:prstGeom>
          <a:solidFill>
            <a:schemeClr val="bg1">
              <a:lumMod val="95000"/>
            </a:schemeClr>
          </a:solidFill>
        </p:spPr>
        <p:txBody>
          <a:bodyPr wrap="none" rtlCol="0">
            <a:spAutoFit/>
          </a:bodyPr>
          <a:lstStyle/>
          <a:p>
            <a:r>
              <a:rPr lang="en-US" sz="900" b="1" dirty="0" smtClean="0">
                <a:solidFill>
                  <a:schemeClr val="bg1">
                    <a:lumMod val="65000"/>
                  </a:schemeClr>
                </a:solidFill>
              </a:rPr>
              <a:t>Database Systems</a:t>
            </a:r>
          </a:p>
          <a:p>
            <a:r>
              <a:rPr lang="en-US" sz="900" dirty="0" smtClean="0">
                <a:solidFill>
                  <a:schemeClr val="bg1">
                    <a:lumMod val="65000"/>
                  </a:schemeClr>
                </a:solidFill>
              </a:rPr>
              <a:t>by </a:t>
            </a:r>
            <a:r>
              <a:rPr lang="en-US" sz="900" dirty="0" err="1" smtClean="0">
                <a:solidFill>
                  <a:schemeClr val="bg1">
                    <a:lumMod val="65000"/>
                  </a:schemeClr>
                </a:solidFill>
              </a:rPr>
              <a:t>Jukić</a:t>
            </a:r>
            <a:r>
              <a:rPr lang="en-US" sz="900" dirty="0" smtClean="0">
                <a:solidFill>
                  <a:schemeClr val="bg1">
                    <a:lumMod val="65000"/>
                  </a:schemeClr>
                </a:solidFill>
              </a:rPr>
              <a:t>, </a:t>
            </a:r>
            <a:r>
              <a:rPr lang="en-US" sz="900" dirty="0" err="1" smtClean="0">
                <a:solidFill>
                  <a:schemeClr val="bg1">
                    <a:lumMod val="65000"/>
                  </a:schemeClr>
                </a:solidFill>
              </a:rPr>
              <a:t>Vrbsky</a:t>
            </a:r>
            <a:r>
              <a:rPr lang="en-US" sz="900" dirty="0" smtClean="0">
                <a:solidFill>
                  <a:schemeClr val="bg1">
                    <a:lumMod val="65000"/>
                  </a:schemeClr>
                </a:solidFill>
              </a:rPr>
              <a:t>, &amp; </a:t>
            </a:r>
            <a:r>
              <a:rPr lang="en-US" sz="900" dirty="0" err="1" smtClean="0">
                <a:solidFill>
                  <a:schemeClr val="bg1">
                    <a:lumMod val="65000"/>
                  </a:schemeClr>
                </a:solidFill>
              </a:rPr>
              <a:t>Nestorov</a:t>
            </a:r>
            <a:endParaRPr lang="en-US" sz="900" dirty="0" smtClean="0">
              <a:solidFill>
                <a:schemeClr val="bg1">
                  <a:lumMod val="65000"/>
                </a:schemeClr>
              </a:solidFill>
            </a:endParaRPr>
          </a:p>
          <a:p>
            <a:r>
              <a:rPr lang="en-US" sz="900" dirty="0" smtClean="0">
                <a:solidFill>
                  <a:schemeClr val="bg1">
                    <a:lumMod val="65000"/>
                  </a:schemeClr>
                </a:solidFill>
              </a:rPr>
              <a:t>Pearson 2014</a:t>
            </a:r>
          </a:p>
          <a:p>
            <a:r>
              <a:rPr lang="en-US" sz="900" dirty="0" smtClean="0">
                <a:solidFill>
                  <a:schemeClr val="bg1">
                    <a:lumMod val="65000"/>
                  </a:schemeClr>
                </a:solidFill>
              </a:rPr>
              <a:t>ISBN 978-0-13-257567-6</a:t>
            </a:r>
            <a:endParaRPr lang="en-US" sz="900" dirty="0">
              <a:solidFill>
                <a:schemeClr val="bg1">
                  <a:lumMod val="65000"/>
                </a:schemeClr>
              </a:solidFill>
            </a:endParaRPr>
          </a:p>
        </p:txBody>
      </p:sp>
    </p:spTree>
    <p:extLst>
      <p:ext uri="{BB962C8B-B14F-4D97-AF65-F5344CB8AC3E}">
        <p14:creationId xmlns:p14="http://schemas.microsoft.com/office/powerpoint/2010/main" val="1771660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A973364-D072-DC42-A675-098A289D6879}" type="slidenum">
              <a:rPr lang="en-US"/>
              <a:pPr/>
              <a:t>25</a:t>
            </a:fld>
            <a:endParaRPr lang="en-US"/>
          </a:p>
        </p:txBody>
      </p:sp>
      <p:sp>
        <p:nvSpPr>
          <p:cNvPr id="359426" name="Rectangle 2"/>
          <p:cNvSpPr>
            <a:spLocks noGrp="1" noChangeArrowheads="1"/>
          </p:cNvSpPr>
          <p:nvPr>
            <p:ph type="title"/>
          </p:nvPr>
        </p:nvSpPr>
        <p:spPr/>
        <p:txBody>
          <a:bodyPr/>
          <a:lstStyle/>
          <a:p>
            <a:r>
              <a:rPr lang="en-US"/>
              <a:t>Database Connection Pool</a:t>
            </a:r>
          </a:p>
        </p:txBody>
      </p:sp>
      <p:sp>
        <p:nvSpPr>
          <p:cNvPr id="359427" name="Rectangle 3"/>
          <p:cNvSpPr>
            <a:spLocks noGrp="1" noChangeArrowheads="1"/>
          </p:cNvSpPr>
          <p:nvPr>
            <p:ph type="body" idx="1"/>
          </p:nvPr>
        </p:nvSpPr>
        <p:spPr/>
        <p:txBody>
          <a:bodyPr/>
          <a:lstStyle/>
          <a:p>
            <a:pPr>
              <a:lnSpc>
                <a:spcPct val="90000"/>
              </a:lnSpc>
            </a:pPr>
            <a:r>
              <a:rPr lang="en-US" dirty="0"/>
              <a:t>Opening and closing a database connection </a:t>
            </a:r>
            <a:br>
              <a:rPr lang="en-US" dirty="0"/>
            </a:br>
            <a:r>
              <a:rPr lang="en-US" dirty="0"/>
              <a:t>are slow operations</a:t>
            </a:r>
            <a:r>
              <a:rPr lang="en-US" dirty="0" smtClean="0"/>
              <a:t>.</a:t>
            </a:r>
          </a:p>
          <a:p>
            <a:pPr lvl="4">
              <a:lnSpc>
                <a:spcPct val="90000"/>
              </a:lnSpc>
            </a:pPr>
            <a:endParaRPr lang="en-US" dirty="0"/>
          </a:p>
          <a:p>
            <a:pPr lvl="1">
              <a:lnSpc>
                <a:spcPct val="90000"/>
              </a:lnSpc>
            </a:pPr>
            <a:r>
              <a:rPr lang="en-US" dirty="0"/>
              <a:t>A running web application may have many </a:t>
            </a:r>
            <a:r>
              <a:rPr lang="en-US" dirty="0">
                <a:solidFill>
                  <a:srgbClr val="B23C00"/>
                </a:solidFill>
              </a:rPr>
              <a:t>simultaneous </a:t>
            </a:r>
            <a:r>
              <a:rPr lang="en-US" dirty="0" smtClean="0">
                <a:solidFill>
                  <a:srgbClr val="B23C00"/>
                </a:solidFill>
              </a:rPr>
              <a:t>threads </a:t>
            </a:r>
            <a:r>
              <a:rPr lang="en-US" dirty="0"/>
              <a:t>each making data requests, and </a:t>
            </a:r>
            <a:r>
              <a:rPr lang="en-US" dirty="0">
                <a:solidFill>
                  <a:srgbClr val="B23C00"/>
                </a:solidFill>
              </a:rPr>
              <a:t>each request needs a connection</a:t>
            </a:r>
            <a:r>
              <a:rPr lang="en-US" dirty="0"/>
              <a:t>.</a:t>
            </a:r>
          </a:p>
          <a:p>
            <a:pPr lvl="6">
              <a:lnSpc>
                <a:spcPct val="90000"/>
              </a:lnSpc>
            </a:pPr>
            <a:endParaRPr lang="en-US" dirty="0"/>
          </a:p>
          <a:p>
            <a:pPr>
              <a:lnSpc>
                <a:spcPct val="90000"/>
              </a:lnSpc>
            </a:pPr>
            <a:r>
              <a:rPr lang="en-US" dirty="0"/>
              <a:t>Solution: Create a </a:t>
            </a:r>
            <a:r>
              <a:rPr lang="en-US" dirty="0">
                <a:solidFill>
                  <a:srgbClr val="B23C00"/>
                </a:solidFill>
              </a:rPr>
              <a:t>pool of open connections</a:t>
            </a:r>
            <a:r>
              <a:rPr lang="en-US" dirty="0" smtClean="0"/>
              <a:t>.</a:t>
            </a:r>
          </a:p>
          <a:p>
            <a:pPr lvl="6">
              <a:lnSpc>
                <a:spcPct val="90000"/>
              </a:lnSpc>
            </a:pPr>
            <a:endParaRPr lang="en-US" dirty="0"/>
          </a:p>
          <a:p>
            <a:pPr lvl="1">
              <a:lnSpc>
                <a:spcPct val="90000"/>
              </a:lnSpc>
            </a:pPr>
            <a:r>
              <a:rPr lang="en-US" dirty="0"/>
              <a:t>When a data request needs a connection, </a:t>
            </a:r>
            <a:br>
              <a:rPr lang="en-US" dirty="0"/>
            </a:br>
            <a:r>
              <a:rPr lang="en-US" dirty="0"/>
              <a:t>it gets an open connection from the pool.</a:t>
            </a:r>
          </a:p>
          <a:p>
            <a:pPr lvl="1">
              <a:lnSpc>
                <a:spcPct val="90000"/>
              </a:lnSpc>
            </a:pPr>
            <a:r>
              <a:rPr lang="en-US" dirty="0"/>
              <a:t>When the request is done, it returns the open connection to the pool for another request to use.</a:t>
            </a:r>
          </a:p>
          <a:p>
            <a:pPr lvl="1">
              <a:lnSpc>
                <a:spcPct val="90000"/>
              </a:lnSpc>
            </a:pPr>
            <a:r>
              <a:rPr lang="en-US" dirty="0"/>
              <a:t>The pool can grow and shrink based on usage.</a:t>
            </a:r>
          </a:p>
        </p:txBody>
      </p:sp>
    </p:spTree>
    <p:extLst>
      <p:ext uri="{BB962C8B-B14F-4D97-AF65-F5344CB8AC3E}">
        <p14:creationId xmlns:p14="http://schemas.microsoft.com/office/powerpoint/2010/main" val="1640518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9427">
                                            <p:txEl>
                                              <p:pRg st="4" end="4"/>
                                            </p:txEl>
                                          </p:spTgt>
                                        </p:tgtEl>
                                        <p:attrNameLst>
                                          <p:attrName>style.visibility</p:attrName>
                                        </p:attrNameLst>
                                      </p:cBhvr>
                                      <p:to>
                                        <p:strVal val="visible"/>
                                      </p:to>
                                    </p:set>
                                    <p:animEffect transition="in" filter="fade">
                                      <p:cBhvr>
                                        <p:cTn id="7" dur="500"/>
                                        <p:tgtEl>
                                          <p:spTgt spid="359427">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9427">
                                            <p:txEl>
                                              <p:pRg st="6" end="6"/>
                                            </p:txEl>
                                          </p:spTgt>
                                        </p:tgtEl>
                                        <p:attrNameLst>
                                          <p:attrName>style.visibility</p:attrName>
                                        </p:attrNameLst>
                                      </p:cBhvr>
                                      <p:to>
                                        <p:strVal val="visible"/>
                                      </p:to>
                                    </p:set>
                                    <p:animEffect transition="in" filter="fade">
                                      <p:cBhvr>
                                        <p:cTn id="12" dur="500"/>
                                        <p:tgtEl>
                                          <p:spTgt spid="359427">
                                            <p:txEl>
                                              <p:pRg st="6" end="6"/>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59427">
                                            <p:txEl>
                                              <p:pRg st="7" end="7"/>
                                            </p:txEl>
                                          </p:spTgt>
                                        </p:tgtEl>
                                        <p:attrNameLst>
                                          <p:attrName>style.visibility</p:attrName>
                                        </p:attrNameLst>
                                      </p:cBhvr>
                                      <p:to>
                                        <p:strVal val="visible"/>
                                      </p:to>
                                    </p:set>
                                    <p:animEffect transition="in" filter="fade">
                                      <p:cBhvr>
                                        <p:cTn id="15" dur="500"/>
                                        <p:tgtEl>
                                          <p:spTgt spid="359427">
                                            <p:txEl>
                                              <p:pRg st="7" end="7"/>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59427">
                                            <p:txEl>
                                              <p:pRg st="8" end="8"/>
                                            </p:txEl>
                                          </p:spTgt>
                                        </p:tgtEl>
                                        <p:attrNameLst>
                                          <p:attrName>style.visibility</p:attrName>
                                        </p:attrNameLst>
                                      </p:cBhvr>
                                      <p:to>
                                        <p:strVal val="visible"/>
                                      </p:to>
                                    </p:set>
                                    <p:animEffect transition="in" filter="fade">
                                      <p:cBhvr>
                                        <p:cTn id="18" dur="500"/>
                                        <p:tgtEl>
                                          <p:spTgt spid="3594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27"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5"/>
          <p:cNvSpPr>
            <a:spLocks noGrp="1"/>
          </p:cNvSpPr>
          <p:nvPr>
            <p:ph type="sldNum" sz="quarter" idx="12"/>
          </p:nvPr>
        </p:nvSpPr>
        <p:spPr/>
        <p:txBody>
          <a:bodyPr/>
          <a:lstStyle/>
          <a:p>
            <a:fld id="{722E7DE2-F472-C345-B15B-230F17278FC4}" type="slidenum">
              <a:rPr lang="en-US"/>
              <a:pPr/>
              <a:t>26</a:t>
            </a:fld>
            <a:endParaRPr lang="en-US"/>
          </a:p>
        </p:txBody>
      </p:sp>
      <p:sp>
        <p:nvSpPr>
          <p:cNvPr id="362498" name="Rectangle 2"/>
          <p:cNvSpPr>
            <a:spLocks noGrp="1" noChangeArrowheads="1"/>
          </p:cNvSpPr>
          <p:nvPr>
            <p:ph type="title"/>
          </p:nvPr>
        </p:nvSpPr>
        <p:spPr/>
        <p:txBody>
          <a:bodyPr/>
          <a:lstStyle/>
          <a:p>
            <a:r>
              <a:rPr lang="en-US" dirty="0"/>
              <a:t>Database Connection </a:t>
            </a:r>
            <a:r>
              <a:rPr lang="en-US" dirty="0" smtClean="0"/>
              <a:t>Pool</a:t>
            </a:r>
            <a:r>
              <a:rPr lang="en-US" i="1" dirty="0" smtClean="0"/>
              <a:t>, cont</a:t>
            </a:r>
            <a:r>
              <a:rPr lang="en-US" i="1" dirty="0" smtClean="0">
                <a:latin typeface="Arial"/>
              </a:rPr>
              <a:t>’</a:t>
            </a:r>
            <a:r>
              <a:rPr lang="en-US" i="1" dirty="0" smtClean="0"/>
              <a:t>d</a:t>
            </a:r>
            <a:endParaRPr lang="en-US" i="1" dirty="0"/>
          </a:p>
        </p:txBody>
      </p:sp>
      <p:sp>
        <p:nvSpPr>
          <p:cNvPr id="362499" name="Rectangle 3"/>
          <p:cNvSpPr>
            <a:spLocks noGrp="1" noChangeArrowheads="1"/>
          </p:cNvSpPr>
          <p:nvPr>
            <p:ph type="body" idx="1"/>
          </p:nvPr>
        </p:nvSpPr>
        <p:spPr>
          <a:xfrm>
            <a:off x="457200" y="3976968"/>
            <a:ext cx="8229600" cy="2195202"/>
          </a:xfrm>
        </p:spPr>
        <p:txBody>
          <a:bodyPr/>
          <a:lstStyle/>
          <a:p>
            <a:pPr>
              <a:lnSpc>
                <a:spcPct val="80000"/>
              </a:lnSpc>
            </a:pPr>
            <a:r>
              <a:rPr lang="en-US" dirty="0" smtClean="0"/>
              <a:t>Rails supports database connection pools.</a:t>
            </a:r>
          </a:p>
          <a:p>
            <a:pPr>
              <a:lnSpc>
                <a:spcPct val="80000"/>
              </a:lnSpc>
            </a:pPr>
            <a:r>
              <a:rPr lang="en-US" dirty="0" smtClean="0"/>
              <a:t>See online tutorials and documentation:</a:t>
            </a:r>
          </a:p>
          <a:p>
            <a:pPr lvl="1">
              <a:lnSpc>
                <a:spcPct val="80000"/>
              </a:lnSpc>
            </a:pPr>
            <a:r>
              <a:rPr lang="en-US" dirty="0">
                <a:hlinkClick r:id="rId2"/>
              </a:rPr>
              <a:t>https://devcenter.heroku.com/articles/concurrency-and-database-</a:t>
            </a:r>
            <a:r>
              <a:rPr lang="en-US" dirty="0" smtClean="0">
                <a:hlinkClick r:id="rId2"/>
              </a:rPr>
              <a:t>connections</a:t>
            </a:r>
            <a:r>
              <a:rPr lang="en-US" dirty="0" smtClean="0"/>
              <a:t> </a:t>
            </a:r>
          </a:p>
          <a:p>
            <a:pPr lvl="1">
              <a:lnSpc>
                <a:spcPct val="80000"/>
              </a:lnSpc>
            </a:pPr>
            <a:r>
              <a:rPr lang="en-US" dirty="0">
                <a:hlinkClick r:id="rId3"/>
              </a:rPr>
              <a:t>http://api.rubyonrails.org/classes/ActiveRecord/ConnectionAdapters/</a:t>
            </a:r>
            <a:r>
              <a:rPr lang="en-US" dirty="0" smtClean="0">
                <a:hlinkClick r:id="rId3"/>
              </a:rPr>
              <a:t>ConnectionPool.html</a:t>
            </a:r>
            <a:r>
              <a:rPr lang="en-US" dirty="0" smtClean="0"/>
              <a:t> </a:t>
            </a:r>
            <a:endParaRPr lang="en-US" dirty="0"/>
          </a:p>
        </p:txBody>
      </p:sp>
      <p:sp>
        <p:nvSpPr>
          <p:cNvPr id="362500" name="AutoShape 4"/>
          <p:cNvSpPr>
            <a:spLocks noChangeArrowheads="1"/>
          </p:cNvSpPr>
          <p:nvPr/>
        </p:nvSpPr>
        <p:spPr bwMode="auto">
          <a:xfrm>
            <a:off x="6400800" y="1690688"/>
            <a:ext cx="914400" cy="1279525"/>
          </a:xfrm>
          <a:prstGeom prst="can">
            <a:avLst>
              <a:gd name="adj" fmla="val 34983"/>
            </a:avLst>
          </a:prstGeom>
          <a:solidFill>
            <a:srgbClr val="FFCC66"/>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1" name="Rectangle 5"/>
          <p:cNvSpPr>
            <a:spLocks noChangeArrowheads="1"/>
          </p:cNvSpPr>
          <p:nvPr/>
        </p:nvSpPr>
        <p:spPr bwMode="auto">
          <a:xfrm>
            <a:off x="4022725" y="1325563"/>
            <a:ext cx="1555750" cy="2011362"/>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2" name="AutoShape 6"/>
          <p:cNvSpPr>
            <a:spLocks noChangeArrowheads="1"/>
          </p:cNvSpPr>
          <p:nvPr/>
        </p:nvSpPr>
        <p:spPr bwMode="auto">
          <a:xfrm>
            <a:off x="4206875" y="1690688"/>
            <a:ext cx="457200" cy="457200"/>
          </a:xfrm>
          <a:prstGeom prst="plus">
            <a:avLst>
              <a:gd name="adj" fmla="val 25000"/>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3" name="AutoShape 7"/>
          <p:cNvSpPr>
            <a:spLocks noChangeArrowheads="1"/>
          </p:cNvSpPr>
          <p:nvPr/>
        </p:nvSpPr>
        <p:spPr bwMode="auto">
          <a:xfrm>
            <a:off x="4754563" y="2147888"/>
            <a:ext cx="457200" cy="457200"/>
          </a:xfrm>
          <a:prstGeom prst="plus">
            <a:avLst>
              <a:gd name="adj" fmla="val 25000"/>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4" name="AutoShape 8"/>
          <p:cNvSpPr>
            <a:spLocks noChangeArrowheads="1"/>
          </p:cNvSpPr>
          <p:nvPr/>
        </p:nvSpPr>
        <p:spPr bwMode="auto">
          <a:xfrm>
            <a:off x="4846638" y="1416050"/>
            <a:ext cx="457200" cy="457200"/>
          </a:xfrm>
          <a:prstGeom prst="plus">
            <a:avLst>
              <a:gd name="adj" fmla="val 25000"/>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6" name="AutoShape 10"/>
          <p:cNvSpPr>
            <a:spLocks noChangeArrowheads="1"/>
          </p:cNvSpPr>
          <p:nvPr/>
        </p:nvSpPr>
        <p:spPr bwMode="auto">
          <a:xfrm>
            <a:off x="4479925" y="2697163"/>
            <a:ext cx="457200" cy="457200"/>
          </a:xfrm>
          <a:prstGeom prst="plus">
            <a:avLst>
              <a:gd name="adj" fmla="val 25000"/>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7" name="AutoShape 11"/>
          <p:cNvSpPr>
            <a:spLocks noChangeArrowheads="1"/>
          </p:cNvSpPr>
          <p:nvPr/>
        </p:nvSpPr>
        <p:spPr bwMode="auto">
          <a:xfrm>
            <a:off x="2651125" y="1965325"/>
            <a:ext cx="731838" cy="731838"/>
          </a:xfrm>
          <a:prstGeom prst="lightningBolt">
            <a:avLst/>
          </a:prstGeom>
          <a:solidFill>
            <a:srgbClr val="33CC33"/>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8" name="AutoShape 12"/>
          <p:cNvSpPr>
            <a:spLocks noChangeArrowheads="1"/>
          </p:cNvSpPr>
          <p:nvPr/>
        </p:nvSpPr>
        <p:spPr bwMode="auto">
          <a:xfrm>
            <a:off x="1646238" y="1325563"/>
            <a:ext cx="731837" cy="731837"/>
          </a:xfrm>
          <a:prstGeom prst="lightningBolt">
            <a:avLst/>
          </a:prstGeom>
          <a:solidFill>
            <a:srgbClr val="D60093"/>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09" name="AutoShape 13"/>
          <p:cNvSpPr>
            <a:spLocks noChangeArrowheads="1"/>
          </p:cNvSpPr>
          <p:nvPr/>
        </p:nvSpPr>
        <p:spPr bwMode="auto">
          <a:xfrm>
            <a:off x="2011363" y="2514600"/>
            <a:ext cx="731837" cy="731838"/>
          </a:xfrm>
          <a:prstGeom prst="lightningBolt">
            <a:avLst/>
          </a:prstGeom>
          <a:solidFill>
            <a:srgbClr val="CC3300"/>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10" name="Text Box 14"/>
          <p:cNvSpPr txBox="1">
            <a:spLocks noChangeArrowheads="1"/>
          </p:cNvSpPr>
          <p:nvPr/>
        </p:nvSpPr>
        <p:spPr bwMode="auto">
          <a:xfrm>
            <a:off x="3932238" y="3343275"/>
            <a:ext cx="1835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Connection pool</a:t>
            </a:r>
          </a:p>
        </p:txBody>
      </p:sp>
      <p:sp>
        <p:nvSpPr>
          <p:cNvPr id="362511" name="Text Box 15"/>
          <p:cNvSpPr txBox="1">
            <a:spLocks noChangeArrowheads="1"/>
          </p:cNvSpPr>
          <p:nvPr/>
        </p:nvSpPr>
        <p:spPr bwMode="auto">
          <a:xfrm>
            <a:off x="1463675" y="3336925"/>
            <a:ext cx="2212089"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dirty="0" smtClean="0"/>
              <a:t>Application threads</a:t>
            </a:r>
            <a:endParaRPr lang="en-US" dirty="0"/>
          </a:p>
        </p:txBody>
      </p:sp>
      <p:cxnSp>
        <p:nvCxnSpPr>
          <p:cNvPr id="362514" name="AutoShape 18"/>
          <p:cNvCxnSpPr>
            <a:cxnSpLocks noChangeShapeType="1"/>
            <a:stCxn id="362509" idx="5"/>
            <a:endCxn id="362506" idx="1"/>
          </p:cNvCxnSpPr>
          <p:nvPr/>
        </p:nvCxnSpPr>
        <p:spPr bwMode="auto">
          <a:xfrm>
            <a:off x="2573338" y="2921000"/>
            <a:ext cx="1906587" cy="4763"/>
          </a:xfrm>
          <a:prstGeom prst="straightConnector1">
            <a:avLst/>
          </a:prstGeom>
          <a:noFill/>
          <a:ln w="38100">
            <a:solidFill>
              <a:schemeClr val="folHlink"/>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362515" name="AutoShape 19"/>
          <p:cNvCxnSpPr>
            <a:cxnSpLocks noChangeShapeType="1"/>
            <a:stCxn id="362506" idx="3"/>
            <a:endCxn id="362519" idx="2"/>
          </p:cNvCxnSpPr>
          <p:nvPr/>
        </p:nvCxnSpPr>
        <p:spPr bwMode="auto">
          <a:xfrm flipV="1">
            <a:off x="4937125" y="2698750"/>
            <a:ext cx="1738313" cy="227013"/>
          </a:xfrm>
          <a:prstGeom prst="straightConnector1">
            <a:avLst/>
          </a:prstGeom>
          <a:noFill/>
          <a:ln w="38100">
            <a:solidFill>
              <a:schemeClr val="folHlink"/>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362516" name="AutoShape 20"/>
          <p:cNvCxnSpPr>
            <a:cxnSpLocks noChangeShapeType="1"/>
            <a:stCxn id="362507" idx="5"/>
            <a:endCxn id="362503" idx="1"/>
          </p:cNvCxnSpPr>
          <p:nvPr/>
        </p:nvCxnSpPr>
        <p:spPr bwMode="auto">
          <a:xfrm>
            <a:off x="3213100" y="2371725"/>
            <a:ext cx="1541463" cy="4763"/>
          </a:xfrm>
          <a:prstGeom prst="straightConnector1">
            <a:avLst/>
          </a:prstGeom>
          <a:noFill/>
          <a:ln w="38100">
            <a:solidFill>
              <a:srgbClr val="0066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362517" name="AutoShape 21"/>
          <p:cNvCxnSpPr>
            <a:cxnSpLocks noChangeShapeType="1"/>
            <a:stCxn id="362503" idx="3"/>
            <a:endCxn id="362518" idx="2"/>
          </p:cNvCxnSpPr>
          <p:nvPr/>
        </p:nvCxnSpPr>
        <p:spPr bwMode="auto">
          <a:xfrm flipV="1">
            <a:off x="5211763" y="2241550"/>
            <a:ext cx="1554162" cy="134938"/>
          </a:xfrm>
          <a:prstGeom prst="straightConnector1">
            <a:avLst/>
          </a:prstGeom>
          <a:noFill/>
          <a:ln w="38100">
            <a:solidFill>
              <a:srgbClr val="0066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362518" name="Oval 22"/>
          <p:cNvSpPr>
            <a:spLocks noChangeArrowheads="1"/>
          </p:cNvSpPr>
          <p:nvPr/>
        </p:nvSpPr>
        <p:spPr bwMode="auto">
          <a:xfrm>
            <a:off x="6765925" y="2149475"/>
            <a:ext cx="182563" cy="182563"/>
          </a:xfrm>
          <a:prstGeom prst="ellipse">
            <a:avLst/>
          </a:prstGeom>
          <a:solidFill>
            <a:srgbClr val="33CC33"/>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19" name="Oval 23"/>
          <p:cNvSpPr>
            <a:spLocks noChangeArrowheads="1"/>
          </p:cNvSpPr>
          <p:nvPr/>
        </p:nvSpPr>
        <p:spPr bwMode="auto">
          <a:xfrm>
            <a:off x="6675438" y="2606675"/>
            <a:ext cx="184150" cy="182563"/>
          </a:xfrm>
          <a:prstGeom prst="ellipse">
            <a:avLst/>
          </a:prstGeom>
          <a:solidFill>
            <a:srgbClr val="CC3300"/>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2520" name="Text Box 24"/>
          <p:cNvSpPr txBox="1">
            <a:spLocks noChangeArrowheads="1"/>
          </p:cNvSpPr>
          <p:nvPr/>
        </p:nvSpPr>
        <p:spPr bwMode="auto">
          <a:xfrm>
            <a:off x="6308725" y="3336925"/>
            <a:ext cx="11620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Database</a:t>
            </a:r>
          </a:p>
        </p:txBody>
      </p:sp>
      <p:sp>
        <p:nvSpPr>
          <p:cNvPr id="362521" name="Text Box 25"/>
          <p:cNvSpPr txBox="1">
            <a:spLocks noChangeArrowheads="1"/>
          </p:cNvSpPr>
          <p:nvPr/>
        </p:nvSpPr>
        <p:spPr bwMode="auto">
          <a:xfrm>
            <a:off x="4114800" y="3154363"/>
            <a:ext cx="13843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900"/>
              <a:t>OPEN CONNECTIONS</a:t>
            </a:r>
          </a:p>
        </p:txBody>
      </p:sp>
    </p:spTree>
    <p:extLst>
      <p:ext uri="{BB962C8B-B14F-4D97-AF65-F5344CB8AC3E}">
        <p14:creationId xmlns:p14="http://schemas.microsoft.com/office/powerpoint/2010/main" val="6511461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2510"/>
                                        </p:tgtEl>
                                        <p:attrNameLst>
                                          <p:attrName>style.visibility</p:attrName>
                                        </p:attrNameLst>
                                      </p:cBhvr>
                                      <p:to>
                                        <p:strVal val="visible"/>
                                      </p:to>
                                    </p:set>
                                    <p:animEffect transition="in" filter="fade">
                                      <p:cBhvr>
                                        <p:cTn id="7" dur="500"/>
                                        <p:tgtEl>
                                          <p:spTgt spid="3625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2501"/>
                                        </p:tgtEl>
                                        <p:attrNameLst>
                                          <p:attrName>style.visibility</p:attrName>
                                        </p:attrNameLst>
                                      </p:cBhvr>
                                      <p:to>
                                        <p:strVal val="visible"/>
                                      </p:to>
                                    </p:set>
                                    <p:animEffect transition="in" filter="fade">
                                      <p:cBhvr>
                                        <p:cTn id="10" dur="500"/>
                                        <p:tgtEl>
                                          <p:spTgt spid="36250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62504"/>
                                        </p:tgtEl>
                                        <p:attrNameLst>
                                          <p:attrName>style.visibility</p:attrName>
                                        </p:attrNameLst>
                                      </p:cBhvr>
                                      <p:to>
                                        <p:strVal val="visible"/>
                                      </p:to>
                                    </p:set>
                                    <p:animEffect transition="in" filter="fade">
                                      <p:cBhvr>
                                        <p:cTn id="15" dur="500"/>
                                        <p:tgtEl>
                                          <p:spTgt spid="362504"/>
                                        </p:tgtEl>
                                      </p:cBhvr>
                                    </p:animEffect>
                                  </p:childTnLst>
                                </p:cTn>
                              </p:par>
                            </p:childTnLst>
                          </p:cTn>
                        </p:par>
                        <p:par>
                          <p:cTn id="16" fill="hold" nodeType="afterGroup">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362502"/>
                                        </p:tgtEl>
                                        <p:attrNameLst>
                                          <p:attrName>style.visibility</p:attrName>
                                        </p:attrNameLst>
                                      </p:cBhvr>
                                      <p:to>
                                        <p:strVal val="visible"/>
                                      </p:to>
                                    </p:set>
                                    <p:animEffect transition="in" filter="fade">
                                      <p:cBhvr>
                                        <p:cTn id="19" dur="500"/>
                                        <p:tgtEl>
                                          <p:spTgt spid="362502"/>
                                        </p:tgtEl>
                                      </p:cBhvr>
                                    </p:animEffect>
                                  </p:childTnLst>
                                </p:cTn>
                              </p:par>
                            </p:childTnLst>
                          </p:cTn>
                        </p:par>
                        <p:par>
                          <p:cTn id="20" fill="hold" nodeType="afterGroup">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362503"/>
                                        </p:tgtEl>
                                        <p:attrNameLst>
                                          <p:attrName>style.visibility</p:attrName>
                                        </p:attrNameLst>
                                      </p:cBhvr>
                                      <p:to>
                                        <p:strVal val="visible"/>
                                      </p:to>
                                    </p:set>
                                    <p:animEffect transition="in" filter="fade">
                                      <p:cBhvr>
                                        <p:cTn id="23" dur="500"/>
                                        <p:tgtEl>
                                          <p:spTgt spid="362503"/>
                                        </p:tgtEl>
                                      </p:cBhvr>
                                    </p:animEffect>
                                  </p:childTnLst>
                                </p:cTn>
                              </p:par>
                            </p:childTnLst>
                          </p:cTn>
                        </p:par>
                        <p:par>
                          <p:cTn id="24" fill="hold" nodeType="afterGroup">
                            <p:stCondLst>
                              <p:cond delay="1500"/>
                            </p:stCondLst>
                            <p:childTnLst>
                              <p:par>
                                <p:cTn id="25" presetID="10" presetClass="entr" presetSubtype="0" fill="hold" grpId="0" nodeType="afterEffect">
                                  <p:stCondLst>
                                    <p:cond delay="0"/>
                                  </p:stCondLst>
                                  <p:childTnLst>
                                    <p:set>
                                      <p:cBhvr>
                                        <p:cTn id="26" dur="1" fill="hold">
                                          <p:stCondLst>
                                            <p:cond delay="0"/>
                                          </p:stCondLst>
                                        </p:cTn>
                                        <p:tgtEl>
                                          <p:spTgt spid="362506"/>
                                        </p:tgtEl>
                                        <p:attrNameLst>
                                          <p:attrName>style.visibility</p:attrName>
                                        </p:attrNameLst>
                                      </p:cBhvr>
                                      <p:to>
                                        <p:strVal val="visible"/>
                                      </p:to>
                                    </p:set>
                                    <p:animEffect transition="in" filter="fade">
                                      <p:cBhvr>
                                        <p:cTn id="27" dur="500"/>
                                        <p:tgtEl>
                                          <p:spTgt spid="362506"/>
                                        </p:tgtEl>
                                      </p:cBhvr>
                                    </p:animEffect>
                                  </p:childTnLst>
                                </p:cTn>
                              </p:par>
                            </p:childTnLst>
                          </p:cTn>
                        </p:par>
                        <p:par>
                          <p:cTn id="28" fill="hold" nodeType="afterGroup">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362521"/>
                                        </p:tgtEl>
                                        <p:attrNameLst>
                                          <p:attrName>style.visibility</p:attrName>
                                        </p:attrNameLst>
                                      </p:cBhvr>
                                      <p:to>
                                        <p:strVal val="visible"/>
                                      </p:to>
                                    </p:set>
                                    <p:animEffect transition="in" filter="fade">
                                      <p:cBhvr>
                                        <p:cTn id="31" dur="500"/>
                                        <p:tgtEl>
                                          <p:spTgt spid="36252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62500"/>
                                        </p:tgtEl>
                                        <p:attrNameLst>
                                          <p:attrName>style.visibility</p:attrName>
                                        </p:attrNameLst>
                                      </p:cBhvr>
                                      <p:to>
                                        <p:strVal val="visible"/>
                                      </p:to>
                                    </p:set>
                                    <p:animEffect transition="in" filter="fade">
                                      <p:cBhvr>
                                        <p:cTn id="36" dur="500"/>
                                        <p:tgtEl>
                                          <p:spTgt spid="36250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62520"/>
                                        </p:tgtEl>
                                        <p:attrNameLst>
                                          <p:attrName>style.visibility</p:attrName>
                                        </p:attrNameLst>
                                      </p:cBhvr>
                                      <p:to>
                                        <p:strVal val="visible"/>
                                      </p:to>
                                    </p:set>
                                    <p:animEffect transition="in" filter="fade">
                                      <p:cBhvr>
                                        <p:cTn id="39" dur="500"/>
                                        <p:tgtEl>
                                          <p:spTgt spid="36252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62508"/>
                                        </p:tgtEl>
                                        <p:attrNameLst>
                                          <p:attrName>style.visibility</p:attrName>
                                        </p:attrNameLst>
                                      </p:cBhvr>
                                      <p:to>
                                        <p:strVal val="visible"/>
                                      </p:to>
                                    </p:set>
                                    <p:animEffect transition="in" filter="fade">
                                      <p:cBhvr>
                                        <p:cTn id="44" dur="500"/>
                                        <p:tgtEl>
                                          <p:spTgt spid="362508"/>
                                        </p:tgtEl>
                                      </p:cBhvr>
                                    </p:animEffect>
                                  </p:childTnLst>
                                </p:cTn>
                              </p:par>
                            </p:childTnLst>
                          </p:cTn>
                        </p:par>
                        <p:par>
                          <p:cTn id="45" fill="hold" nodeType="afterGroup">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362507"/>
                                        </p:tgtEl>
                                        <p:attrNameLst>
                                          <p:attrName>style.visibility</p:attrName>
                                        </p:attrNameLst>
                                      </p:cBhvr>
                                      <p:to>
                                        <p:strVal val="visible"/>
                                      </p:to>
                                    </p:set>
                                    <p:animEffect transition="in" filter="fade">
                                      <p:cBhvr>
                                        <p:cTn id="48" dur="500"/>
                                        <p:tgtEl>
                                          <p:spTgt spid="362507"/>
                                        </p:tgtEl>
                                      </p:cBhvr>
                                    </p:animEffect>
                                  </p:childTnLst>
                                </p:cTn>
                              </p:par>
                            </p:childTnLst>
                          </p:cTn>
                        </p:par>
                        <p:par>
                          <p:cTn id="49" fill="hold" nodeType="afterGroup">
                            <p:stCondLst>
                              <p:cond delay="1000"/>
                            </p:stCondLst>
                            <p:childTnLst>
                              <p:par>
                                <p:cTn id="50" presetID="10" presetClass="entr" presetSubtype="0" fill="hold" grpId="0" nodeType="afterEffect">
                                  <p:stCondLst>
                                    <p:cond delay="0"/>
                                  </p:stCondLst>
                                  <p:childTnLst>
                                    <p:set>
                                      <p:cBhvr>
                                        <p:cTn id="51" dur="1" fill="hold">
                                          <p:stCondLst>
                                            <p:cond delay="0"/>
                                          </p:stCondLst>
                                        </p:cTn>
                                        <p:tgtEl>
                                          <p:spTgt spid="362509"/>
                                        </p:tgtEl>
                                        <p:attrNameLst>
                                          <p:attrName>style.visibility</p:attrName>
                                        </p:attrNameLst>
                                      </p:cBhvr>
                                      <p:to>
                                        <p:strVal val="visible"/>
                                      </p:to>
                                    </p:set>
                                    <p:animEffect transition="in" filter="fade">
                                      <p:cBhvr>
                                        <p:cTn id="52" dur="500"/>
                                        <p:tgtEl>
                                          <p:spTgt spid="362509"/>
                                        </p:tgtEl>
                                      </p:cBhvr>
                                    </p:animEffect>
                                  </p:childTnLst>
                                </p:cTn>
                              </p:par>
                            </p:childTnLst>
                          </p:cTn>
                        </p:par>
                        <p:par>
                          <p:cTn id="53" fill="hold" nodeType="afterGroup">
                            <p:stCondLst>
                              <p:cond delay="1500"/>
                            </p:stCondLst>
                            <p:childTnLst>
                              <p:par>
                                <p:cTn id="54" presetID="10" presetClass="entr" presetSubtype="0" fill="hold" grpId="0" nodeType="afterEffect">
                                  <p:stCondLst>
                                    <p:cond delay="0"/>
                                  </p:stCondLst>
                                  <p:childTnLst>
                                    <p:set>
                                      <p:cBhvr>
                                        <p:cTn id="55" dur="1" fill="hold">
                                          <p:stCondLst>
                                            <p:cond delay="0"/>
                                          </p:stCondLst>
                                        </p:cTn>
                                        <p:tgtEl>
                                          <p:spTgt spid="362511"/>
                                        </p:tgtEl>
                                        <p:attrNameLst>
                                          <p:attrName>style.visibility</p:attrName>
                                        </p:attrNameLst>
                                      </p:cBhvr>
                                      <p:to>
                                        <p:strVal val="visible"/>
                                      </p:to>
                                    </p:set>
                                    <p:animEffect transition="in" filter="fade">
                                      <p:cBhvr>
                                        <p:cTn id="56" dur="500"/>
                                        <p:tgtEl>
                                          <p:spTgt spid="36251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362516"/>
                                        </p:tgtEl>
                                        <p:attrNameLst>
                                          <p:attrName>style.visibility</p:attrName>
                                        </p:attrNameLst>
                                      </p:cBhvr>
                                      <p:to>
                                        <p:strVal val="visible"/>
                                      </p:to>
                                    </p:set>
                                    <p:animEffect transition="in" filter="fade">
                                      <p:cBhvr>
                                        <p:cTn id="61" dur="500"/>
                                        <p:tgtEl>
                                          <p:spTgt spid="362516"/>
                                        </p:tgtEl>
                                      </p:cBhvr>
                                    </p:animEffect>
                                  </p:childTnLst>
                                </p:cTn>
                              </p:par>
                            </p:childTnLst>
                          </p:cTn>
                        </p:par>
                        <p:par>
                          <p:cTn id="62" fill="hold" nodeType="afterGroup">
                            <p:stCondLst>
                              <p:cond delay="500"/>
                            </p:stCondLst>
                            <p:childTnLst>
                              <p:par>
                                <p:cTn id="63" presetID="10" presetClass="entr" presetSubtype="0" fill="hold" nodeType="afterEffect">
                                  <p:stCondLst>
                                    <p:cond delay="0"/>
                                  </p:stCondLst>
                                  <p:childTnLst>
                                    <p:set>
                                      <p:cBhvr>
                                        <p:cTn id="64" dur="1" fill="hold">
                                          <p:stCondLst>
                                            <p:cond delay="0"/>
                                          </p:stCondLst>
                                        </p:cTn>
                                        <p:tgtEl>
                                          <p:spTgt spid="362514"/>
                                        </p:tgtEl>
                                        <p:attrNameLst>
                                          <p:attrName>style.visibility</p:attrName>
                                        </p:attrNameLst>
                                      </p:cBhvr>
                                      <p:to>
                                        <p:strVal val="visible"/>
                                      </p:to>
                                    </p:set>
                                    <p:animEffect transition="in" filter="fade">
                                      <p:cBhvr>
                                        <p:cTn id="65" dur="500"/>
                                        <p:tgtEl>
                                          <p:spTgt spid="362514"/>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nodeType="clickEffect">
                                  <p:stCondLst>
                                    <p:cond delay="0"/>
                                  </p:stCondLst>
                                  <p:childTnLst>
                                    <p:set>
                                      <p:cBhvr>
                                        <p:cTn id="69" dur="1" fill="hold">
                                          <p:stCondLst>
                                            <p:cond delay="0"/>
                                          </p:stCondLst>
                                        </p:cTn>
                                        <p:tgtEl>
                                          <p:spTgt spid="362515"/>
                                        </p:tgtEl>
                                        <p:attrNameLst>
                                          <p:attrName>style.visibility</p:attrName>
                                        </p:attrNameLst>
                                      </p:cBhvr>
                                      <p:to>
                                        <p:strVal val="visible"/>
                                      </p:to>
                                    </p:set>
                                    <p:animEffect transition="in" filter="fade">
                                      <p:cBhvr>
                                        <p:cTn id="70" dur="500"/>
                                        <p:tgtEl>
                                          <p:spTgt spid="362515"/>
                                        </p:tgtEl>
                                      </p:cBhvr>
                                    </p:animEffect>
                                  </p:childTnLst>
                                </p:cTn>
                              </p:par>
                              <p:par>
                                <p:cTn id="71" presetID="10" presetClass="entr" presetSubtype="0" fill="hold" nodeType="withEffect">
                                  <p:stCondLst>
                                    <p:cond delay="0"/>
                                  </p:stCondLst>
                                  <p:childTnLst>
                                    <p:set>
                                      <p:cBhvr>
                                        <p:cTn id="72" dur="1" fill="hold">
                                          <p:stCondLst>
                                            <p:cond delay="0"/>
                                          </p:stCondLst>
                                        </p:cTn>
                                        <p:tgtEl>
                                          <p:spTgt spid="362517"/>
                                        </p:tgtEl>
                                        <p:attrNameLst>
                                          <p:attrName>style.visibility</p:attrName>
                                        </p:attrNameLst>
                                      </p:cBhvr>
                                      <p:to>
                                        <p:strVal val="visible"/>
                                      </p:to>
                                    </p:set>
                                    <p:animEffect transition="in" filter="fade">
                                      <p:cBhvr>
                                        <p:cTn id="73" dur="500"/>
                                        <p:tgtEl>
                                          <p:spTgt spid="362517"/>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62518"/>
                                        </p:tgtEl>
                                        <p:attrNameLst>
                                          <p:attrName>style.visibility</p:attrName>
                                        </p:attrNameLst>
                                      </p:cBhvr>
                                      <p:to>
                                        <p:strVal val="visible"/>
                                      </p:to>
                                    </p:set>
                                    <p:animEffect transition="in" filter="fade">
                                      <p:cBhvr>
                                        <p:cTn id="76" dur="500"/>
                                        <p:tgtEl>
                                          <p:spTgt spid="362518"/>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62519"/>
                                        </p:tgtEl>
                                        <p:attrNameLst>
                                          <p:attrName>style.visibility</p:attrName>
                                        </p:attrNameLst>
                                      </p:cBhvr>
                                      <p:to>
                                        <p:strVal val="visible"/>
                                      </p:to>
                                    </p:set>
                                    <p:animEffect transition="in" filter="fade">
                                      <p:cBhvr>
                                        <p:cTn id="79" dur="500"/>
                                        <p:tgtEl>
                                          <p:spTgt spid="362519"/>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362499">
                                            <p:txEl>
                                              <p:pRg st="0" end="0"/>
                                            </p:txEl>
                                          </p:spTgt>
                                        </p:tgtEl>
                                        <p:attrNameLst>
                                          <p:attrName>style.visibility</p:attrName>
                                        </p:attrNameLst>
                                      </p:cBhvr>
                                      <p:to>
                                        <p:strVal val="visible"/>
                                      </p:to>
                                    </p:set>
                                    <p:animEffect transition="in" filter="fade">
                                      <p:cBhvr>
                                        <p:cTn id="84" dur="500"/>
                                        <p:tgtEl>
                                          <p:spTgt spid="362499">
                                            <p:txEl>
                                              <p:pRg st="0" end="0"/>
                                            </p:txEl>
                                          </p:spTgt>
                                        </p:tgtEl>
                                      </p:cBhvr>
                                    </p:animEffect>
                                  </p:childTnLst>
                                </p:cTn>
                              </p:par>
                              <p:par>
                                <p:cTn id="85" presetID="10" presetClass="entr" presetSubtype="0" fill="hold" nodeType="withEffect">
                                  <p:stCondLst>
                                    <p:cond delay="0"/>
                                  </p:stCondLst>
                                  <p:childTnLst>
                                    <p:set>
                                      <p:cBhvr>
                                        <p:cTn id="86" dur="1" fill="hold">
                                          <p:stCondLst>
                                            <p:cond delay="0"/>
                                          </p:stCondLst>
                                        </p:cTn>
                                        <p:tgtEl>
                                          <p:spTgt spid="362499">
                                            <p:txEl>
                                              <p:pRg st="1" end="1"/>
                                            </p:txEl>
                                          </p:spTgt>
                                        </p:tgtEl>
                                        <p:attrNameLst>
                                          <p:attrName>style.visibility</p:attrName>
                                        </p:attrNameLst>
                                      </p:cBhvr>
                                      <p:to>
                                        <p:strVal val="visible"/>
                                      </p:to>
                                    </p:set>
                                    <p:animEffect transition="in" filter="fade">
                                      <p:cBhvr>
                                        <p:cTn id="87" dur="500"/>
                                        <p:tgtEl>
                                          <p:spTgt spid="362499">
                                            <p:txEl>
                                              <p:pRg st="1" end="1"/>
                                            </p:txEl>
                                          </p:spTgt>
                                        </p:tgtEl>
                                      </p:cBhvr>
                                    </p:animEffect>
                                  </p:childTnLst>
                                </p:cTn>
                              </p:par>
                              <p:par>
                                <p:cTn id="88" presetID="10" presetClass="entr" presetSubtype="0" fill="hold" nodeType="withEffect">
                                  <p:stCondLst>
                                    <p:cond delay="0"/>
                                  </p:stCondLst>
                                  <p:childTnLst>
                                    <p:set>
                                      <p:cBhvr>
                                        <p:cTn id="89" dur="1" fill="hold">
                                          <p:stCondLst>
                                            <p:cond delay="0"/>
                                          </p:stCondLst>
                                        </p:cTn>
                                        <p:tgtEl>
                                          <p:spTgt spid="362499">
                                            <p:txEl>
                                              <p:pRg st="2" end="2"/>
                                            </p:txEl>
                                          </p:spTgt>
                                        </p:tgtEl>
                                        <p:attrNameLst>
                                          <p:attrName>style.visibility</p:attrName>
                                        </p:attrNameLst>
                                      </p:cBhvr>
                                      <p:to>
                                        <p:strVal val="visible"/>
                                      </p:to>
                                    </p:set>
                                    <p:animEffect transition="in" filter="fade">
                                      <p:cBhvr>
                                        <p:cTn id="90" dur="500"/>
                                        <p:tgtEl>
                                          <p:spTgt spid="362499">
                                            <p:txEl>
                                              <p:pRg st="2" end="2"/>
                                            </p:txEl>
                                          </p:spTgt>
                                        </p:tgtEl>
                                      </p:cBhvr>
                                    </p:animEffect>
                                  </p:childTnLst>
                                </p:cTn>
                              </p:par>
                              <p:par>
                                <p:cTn id="91" presetID="10" presetClass="entr" presetSubtype="0" fill="hold" nodeType="withEffect">
                                  <p:stCondLst>
                                    <p:cond delay="0"/>
                                  </p:stCondLst>
                                  <p:childTnLst>
                                    <p:set>
                                      <p:cBhvr>
                                        <p:cTn id="92" dur="1" fill="hold">
                                          <p:stCondLst>
                                            <p:cond delay="0"/>
                                          </p:stCondLst>
                                        </p:cTn>
                                        <p:tgtEl>
                                          <p:spTgt spid="362499">
                                            <p:txEl>
                                              <p:pRg st="3" end="3"/>
                                            </p:txEl>
                                          </p:spTgt>
                                        </p:tgtEl>
                                        <p:attrNameLst>
                                          <p:attrName>style.visibility</p:attrName>
                                        </p:attrNameLst>
                                      </p:cBhvr>
                                      <p:to>
                                        <p:strVal val="visible"/>
                                      </p:to>
                                    </p:set>
                                    <p:animEffect transition="in" filter="fade">
                                      <p:cBhvr>
                                        <p:cTn id="93" dur="500"/>
                                        <p:tgtEl>
                                          <p:spTgt spid="3624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500" grpId="0" animBg="1"/>
      <p:bldP spid="362501" grpId="0" animBg="1"/>
      <p:bldP spid="362502" grpId="0" animBg="1"/>
      <p:bldP spid="362503" grpId="0" animBg="1"/>
      <p:bldP spid="362504" grpId="0" animBg="1"/>
      <p:bldP spid="362506" grpId="0" animBg="1"/>
      <p:bldP spid="362507" grpId="0" animBg="1"/>
      <p:bldP spid="362508" grpId="0" animBg="1"/>
      <p:bldP spid="362509" grpId="0" animBg="1"/>
      <p:bldP spid="362510" grpId="0"/>
      <p:bldP spid="362511" grpId="0"/>
      <p:bldP spid="362518" grpId="0" animBg="1"/>
      <p:bldP spid="362519" grpId="0" animBg="1"/>
      <p:bldP spid="362520" grpId="0"/>
      <p:bldP spid="36252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A7C4229-E7DC-D941-BC96-DB57A450DD8E}" type="slidenum">
              <a:rPr lang="en-US"/>
              <a:pPr/>
              <a:t>27</a:t>
            </a:fld>
            <a:endParaRPr lang="en-US"/>
          </a:p>
        </p:txBody>
      </p:sp>
      <p:sp>
        <p:nvSpPr>
          <p:cNvPr id="360450" name="Rectangle 2"/>
          <p:cNvSpPr>
            <a:spLocks noGrp="1" noChangeArrowheads="1"/>
          </p:cNvSpPr>
          <p:nvPr>
            <p:ph type="title"/>
          </p:nvPr>
        </p:nvSpPr>
        <p:spPr/>
        <p:txBody>
          <a:bodyPr/>
          <a:lstStyle/>
          <a:p>
            <a:r>
              <a:rPr lang="en-US"/>
              <a:t>Data Access Layer</a:t>
            </a:r>
          </a:p>
        </p:txBody>
      </p:sp>
      <p:sp>
        <p:nvSpPr>
          <p:cNvPr id="360451" name="Rectangle 3"/>
          <p:cNvSpPr>
            <a:spLocks noGrp="1" noChangeArrowheads="1"/>
          </p:cNvSpPr>
          <p:nvPr>
            <p:ph type="body" idx="1"/>
          </p:nvPr>
        </p:nvSpPr>
        <p:spPr/>
        <p:txBody>
          <a:bodyPr/>
          <a:lstStyle/>
          <a:p>
            <a:pPr>
              <a:lnSpc>
                <a:spcPct val="90000"/>
              </a:lnSpc>
            </a:pPr>
            <a:r>
              <a:rPr lang="en-US" dirty="0"/>
              <a:t>Databases and SQL are extremely powerful</a:t>
            </a:r>
            <a:r>
              <a:rPr lang="en-US" dirty="0" smtClean="0"/>
              <a:t>.</a:t>
            </a:r>
          </a:p>
          <a:p>
            <a:pPr lvl="6">
              <a:lnSpc>
                <a:spcPct val="90000"/>
              </a:lnSpc>
            </a:pPr>
            <a:endParaRPr lang="en-US" dirty="0"/>
          </a:p>
          <a:p>
            <a:pPr>
              <a:lnSpc>
                <a:spcPct val="90000"/>
              </a:lnSpc>
            </a:pPr>
            <a:r>
              <a:rPr lang="en-US" dirty="0">
                <a:solidFill>
                  <a:srgbClr val="B23C00"/>
                </a:solidFill>
              </a:rPr>
              <a:t>Let </a:t>
            </a:r>
            <a:r>
              <a:rPr lang="en-US" dirty="0" smtClean="0">
                <a:solidFill>
                  <a:srgbClr val="B23C00"/>
                </a:solidFill>
              </a:rPr>
              <a:t>the database do </a:t>
            </a:r>
            <a:r>
              <a:rPr lang="en-US" dirty="0">
                <a:solidFill>
                  <a:srgbClr val="B23C00"/>
                </a:solidFill>
              </a:rPr>
              <a:t>what </a:t>
            </a:r>
            <a:r>
              <a:rPr lang="en-US" dirty="0" smtClean="0">
                <a:solidFill>
                  <a:srgbClr val="B23C00"/>
                </a:solidFill>
              </a:rPr>
              <a:t>it</a:t>
            </a:r>
            <a:r>
              <a:rPr lang="en-US" altLang="ja-JP" dirty="0" smtClean="0">
                <a:solidFill>
                  <a:srgbClr val="B23C00"/>
                </a:solidFill>
                <a:latin typeface="Arial"/>
              </a:rPr>
              <a:t>’</a:t>
            </a:r>
            <a:r>
              <a:rPr lang="en-US" dirty="0" smtClean="0">
                <a:solidFill>
                  <a:srgbClr val="B23C00"/>
                </a:solidFill>
              </a:rPr>
              <a:t>s </a:t>
            </a:r>
            <a:r>
              <a:rPr lang="en-US" dirty="0">
                <a:solidFill>
                  <a:srgbClr val="B23C00"/>
                </a:solidFill>
              </a:rPr>
              <a:t>good at doing, </a:t>
            </a:r>
            <a:r>
              <a:rPr lang="en-US" dirty="0" smtClean="0">
                <a:solidFill>
                  <a:srgbClr val="B23C00"/>
                </a:solidFill>
              </a:rPr>
              <a:t/>
            </a:r>
            <a:br>
              <a:rPr lang="en-US" dirty="0" smtClean="0">
                <a:solidFill>
                  <a:srgbClr val="B23C00"/>
                </a:solidFill>
              </a:rPr>
            </a:br>
            <a:r>
              <a:rPr lang="en-US" dirty="0" smtClean="0">
                <a:solidFill>
                  <a:srgbClr val="B23C00"/>
                </a:solidFill>
              </a:rPr>
              <a:t>and let Ruby do </a:t>
            </a:r>
            <a:r>
              <a:rPr lang="en-US" dirty="0">
                <a:solidFill>
                  <a:srgbClr val="B23C00"/>
                </a:solidFill>
              </a:rPr>
              <a:t>what </a:t>
            </a:r>
            <a:r>
              <a:rPr lang="en-US" dirty="0" smtClean="0">
                <a:solidFill>
                  <a:srgbClr val="B23C00"/>
                </a:solidFill>
              </a:rPr>
              <a:t>it’s </a:t>
            </a:r>
            <a:r>
              <a:rPr lang="en-US" dirty="0">
                <a:solidFill>
                  <a:srgbClr val="B23C00"/>
                </a:solidFill>
              </a:rPr>
              <a:t>good at doing</a:t>
            </a:r>
            <a:r>
              <a:rPr lang="en-US" dirty="0" smtClean="0">
                <a:solidFill>
                  <a:srgbClr val="B23C00"/>
                </a:solidFill>
              </a:rPr>
              <a:t>.</a:t>
            </a:r>
          </a:p>
          <a:p>
            <a:pPr lvl="6">
              <a:lnSpc>
                <a:spcPct val="90000"/>
              </a:lnSpc>
            </a:pPr>
            <a:endParaRPr lang="en-US" dirty="0">
              <a:solidFill>
                <a:schemeClr val="folHlink"/>
              </a:solidFill>
            </a:endParaRPr>
          </a:p>
          <a:p>
            <a:pPr lvl="1">
              <a:lnSpc>
                <a:spcPct val="90000"/>
              </a:lnSpc>
            </a:pPr>
            <a:r>
              <a:rPr lang="en-US" dirty="0"/>
              <a:t>For example, </a:t>
            </a:r>
            <a:r>
              <a:rPr lang="en-US" dirty="0" smtClean="0"/>
              <a:t>don</a:t>
            </a:r>
            <a:r>
              <a:rPr lang="en-US" altLang="ja-JP" dirty="0" smtClean="0">
                <a:latin typeface="Arial"/>
              </a:rPr>
              <a:t>’</a:t>
            </a:r>
            <a:r>
              <a:rPr lang="en-US" dirty="0" smtClean="0"/>
              <a:t>t </a:t>
            </a:r>
            <a:r>
              <a:rPr lang="en-US" dirty="0"/>
              <a:t>write </a:t>
            </a:r>
            <a:r>
              <a:rPr lang="en-US" dirty="0" smtClean="0"/>
              <a:t>Ruby code </a:t>
            </a:r>
            <a:r>
              <a:rPr lang="en-US" dirty="0"/>
              <a:t>to sort the </a:t>
            </a:r>
            <a:r>
              <a:rPr lang="en-US" dirty="0" smtClean="0"/>
              <a:t>retrieved records </a:t>
            </a:r>
            <a:r>
              <a:rPr lang="en-US" dirty="0"/>
              <a:t>– </a:t>
            </a:r>
            <a:r>
              <a:rPr lang="en-US" dirty="0" smtClean="0"/>
              <a:t>let </a:t>
            </a:r>
            <a:r>
              <a:rPr lang="en-US" dirty="0"/>
              <a:t>the database do </a:t>
            </a:r>
            <a:r>
              <a:rPr lang="en-US" dirty="0" smtClean="0"/>
              <a:t>that!</a:t>
            </a:r>
            <a:endParaRPr lang="en-US" dirty="0"/>
          </a:p>
        </p:txBody>
      </p:sp>
    </p:spTree>
    <p:extLst>
      <p:ext uri="{BB962C8B-B14F-4D97-AF65-F5344CB8AC3E}">
        <p14:creationId xmlns:p14="http://schemas.microsoft.com/office/powerpoint/2010/main" val="2368292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0451">
                                            <p:txEl>
                                              <p:pRg st="4" end="4"/>
                                            </p:txEl>
                                          </p:spTgt>
                                        </p:tgtEl>
                                        <p:attrNameLst>
                                          <p:attrName>style.visibility</p:attrName>
                                        </p:attrNameLst>
                                      </p:cBhvr>
                                      <p:to>
                                        <p:strVal val="visible"/>
                                      </p:to>
                                    </p:set>
                                    <p:animEffect transition="in" filter="fade">
                                      <p:cBhvr>
                                        <p:cTn id="7" dur="500"/>
                                        <p:tgtEl>
                                          <p:spTgt spid="3604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1" grpId="0" build="p" bldLvl="3"/>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A7C4229-E7DC-D941-BC96-DB57A450DD8E}" type="slidenum">
              <a:rPr lang="en-US"/>
              <a:pPr/>
              <a:t>28</a:t>
            </a:fld>
            <a:endParaRPr lang="en-US"/>
          </a:p>
        </p:txBody>
      </p:sp>
      <p:sp>
        <p:nvSpPr>
          <p:cNvPr id="360450" name="Rectangle 2"/>
          <p:cNvSpPr>
            <a:spLocks noGrp="1" noChangeArrowheads="1"/>
          </p:cNvSpPr>
          <p:nvPr>
            <p:ph type="title"/>
          </p:nvPr>
        </p:nvSpPr>
        <p:spPr/>
        <p:txBody>
          <a:bodyPr/>
          <a:lstStyle/>
          <a:p>
            <a:r>
              <a:rPr lang="en-US" dirty="0"/>
              <a:t>Data Access </a:t>
            </a:r>
            <a:r>
              <a:rPr lang="en-US" dirty="0" smtClean="0"/>
              <a:t>Layer</a:t>
            </a:r>
            <a:r>
              <a:rPr lang="en-US" i="1" dirty="0" smtClean="0"/>
              <a:t>, cont’d</a:t>
            </a:r>
            <a:endParaRPr lang="en-US" i="1" dirty="0"/>
          </a:p>
        </p:txBody>
      </p:sp>
      <p:sp>
        <p:nvSpPr>
          <p:cNvPr id="360451" name="Rectangle 3"/>
          <p:cNvSpPr>
            <a:spLocks noGrp="1" noChangeArrowheads="1"/>
          </p:cNvSpPr>
          <p:nvPr>
            <p:ph type="body" idx="1"/>
          </p:nvPr>
        </p:nvSpPr>
        <p:spPr/>
        <p:txBody>
          <a:bodyPr/>
          <a:lstStyle/>
          <a:p>
            <a:pPr>
              <a:lnSpc>
                <a:spcPct val="90000"/>
              </a:lnSpc>
            </a:pPr>
            <a:r>
              <a:rPr lang="en-US" dirty="0" smtClean="0"/>
              <a:t>Add </a:t>
            </a:r>
            <a:r>
              <a:rPr lang="en-US" dirty="0"/>
              <a:t>a </a:t>
            </a:r>
            <a:r>
              <a:rPr lang="en-US" dirty="0">
                <a:solidFill>
                  <a:srgbClr val="B23C00"/>
                </a:solidFill>
              </a:rPr>
              <a:t>data access layer </a:t>
            </a:r>
            <a:r>
              <a:rPr lang="en-US" dirty="0" smtClean="0"/>
              <a:t/>
            </a:r>
            <a:br>
              <a:rPr lang="en-US" dirty="0" smtClean="0"/>
            </a:br>
            <a:r>
              <a:rPr lang="en-US" dirty="0" smtClean="0"/>
              <a:t>to </a:t>
            </a:r>
            <a:r>
              <a:rPr lang="en-US" dirty="0"/>
              <a:t>your server-side architecture</a:t>
            </a:r>
            <a:r>
              <a:rPr lang="en-US" dirty="0" smtClean="0"/>
              <a:t>.</a:t>
            </a:r>
          </a:p>
          <a:p>
            <a:pPr lvl="6">
              <a:lnSpc>
                <a:spcPct val="90000"/>
              </a:lnSpc>
            </a:pPr>
            <a:endParaRPr lang="en-US" dirty="0"/>
          </a:p>
          <a:p>
            <a:pPr>
              <a:lnSpc>
                <a:spcPct val="90000"/>
              </a:lnSpc>
            </a:pPr>
            <a:r>
              <a:rPr lang="en-US" dirty="0"/>
              <a:t>The data access layer contains all the </a:t>
            </a:r>
            <a:r>
              <a:rPr lang="en-US" dirty="0" smtClean="0"/>
              <a:t/>
            </a:r>
            <a:br>
              <a:rPr lang="en-US" dirty="0" smtClean="0"/>
            </a:br>
            <a:r>
              <a:rPr lang="en-US" dirty="0" smtClean="0"/>
              <a:t>database API </a:t>
            </a:r>
            <a:r>
              <a:rPr lang="en-US" dirty="0"/>
              <a:t>calls and manages the </a:t>
            </a:r>
            <a:r>
              <a:rPr lang="en-US" dirty="0" smtClean="0"/>
              <a:t/>
            </a:r>
            <a:br>
              <a:rPr lang="en-US" dirty="0" smtClean="0"/>
            </a:br>
            <a:r>
              <a:rPr lang="en-US" dirty="0" smtClean="0"/>
              <a:t>database </a:t>
            </a:r>
            <a:r>
              <a:rPr lang="en-US" dirty="0"/>
              <a:t>connection pool</a:t>
            </a:r>
            <a:r>
              <a:rPr lang="en-US" dirty="0" smtClean="0"/>
              <a:t>.</a:t>
            </a:r>
          </a:p>
          <a:p>
            <a:pPr lvl="6">
              <a:lnSpc>
                <a:spcPct val="90000"/>
              </a:lnSpc>
            </a:pPr>
            <a:endParaRPr lang="en-US" dirty="0"/>
          </a:p>
          <a:p>
            <a:pPr>
              <a:lnSpc>
                <a:spcPct val="90000"/>
              </a:lnSpc>
            </a:pPr>
            <a:r>
              <a:rPr lang="en-US" dirty="0">
                <a:solidFill>
                  <a:schemeClr val="folHlink"/>
                </a:solidFill>
              </a:rPr>
              <a:t>Keep the rest of your application </a:t>
            </a:r>
            <a:r>
              <a:rPr lang="en-US" dirty="0" smtClean="0">
                <a:solidFill>
                  <a:schemeClr val="folHlink"/>
                </a:solidFill>
              </a:rPr>
              <a:t/>
            </a:r>
            <a:br>
              <a:rPr lang="en-US" dirty="0" smtClean="0">
                <a:solidFill>
                  <a:schemeClr val="folHlink"/>
                </a:solidFill>
              </a:rPr>
            </a:br>
            <a:r>
              <a:rPr lang="en-US" dirty="0" smtClean="0">
                <a:solidFill>
                  <a:schemeClr val="folHlink"/>
                </a:solidFill>
              </a:rPr>
              <a:t>loosely</a:t>
            </a:r>
            <a:r>
              <a:rPr lang="en-US" dirty="0">
                <a:solidFill>
                  <a:schemeClr val="folHlink"/>
                </a:solidFill>
              </a:rPr>
              <a:t>-coupled from the database code</a:t>
            </a:r>
            <a:r>
              <a:rPr lang="en-US" dirty="0" smtClean="0">
                <a:solidFill>
                  <a:schemeClr val="folHlink"/>
                </a:solidFill>
              </a:rPr>
              <a:t>.</a:t>
            </a:r>
          </a:p>
          <a:p>
            <a:pPr lvl="6">
              <a:lnSpc>
                <a:spcPct val="90000"/>
              </a:lnSpc>
            </a:pPr>
            <a:endParaRPr lang="en-US" dirty="0">
              <a:solidFill>
                <a:schemeClr val="folHlink"/>
              </a:solidFill>
            </a:endParaRPr>
          </a:p>
          <a:p>
            <a:pPr>
              <a:lnSpc>
                <a:spcPct val="90000"/>
              </a:lnSpc>
            </a:pPr>
            <a:r>
              <a:rPr lang="en-US" sz="2600" dirty="0" smtClean="0"/>
              <a:t>With active records and </a:t>
            </a:r>
            <a:r>
              <a:rPr lang="en-US" sz="2600" dirty="0"/>
              <a:t>object-relational mapping, the rest of your application deals only with objects, not result sets</a:t>
            </a:r>
            <a:r>
              <a:rPr lang="en-US" sz="2600" dirty="0" smtClean="0"/>
              <a:t>.</a:t>
            </a:r>
            <a:endParaRPr lang="en-US" sz="2600" dirty="0"/>
          </a:p>
        </p:txBody>
      </p:sp>
    </p:spTree>
    <p:extLst>
      <p:ext uri="{BB962C8B-B14F-4D97-AF65-F5344CB8AC3E}">
        <p14:creationId xmlns:p14="http://schemas.microsoft.com/office/powerpoint/2010/main" val="11011833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0451">
                                            <p:txEl>
                                              <p:pRg st="4" end="4"/>
                                            </p:txEl>
                                          </p:spTgt>
                                        </p:tgtEl>
                                        <p:attrNameLst>
                                          <p:attrName>style.visibility</p:attrName>
                                        </p:attrNameLst>
                                      </p:cBhvr>
                                      <p:to>
                                        <p:strVal val="visible"/>
                                      </p:to>
                                    </p:set>
                                    <p:animEffect transition="in" filter="fade">
                                      <p:cBhvr>
                                        <p:cTn id="7" dur="500"/>
                                        <p:tgtEl>
                                          <p:spTgt spid="360451">
                                            <p:txEl>
                                              <p:pRg st="4" end="4"/>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0451">
                                            <p:txEl>
                                              <p:pRg st="6" end="6"/>
                                            </p:txEl>
                                          </p:spTgt>
                                        </p:tgtEl>
                                        <p:attrNameLst>
                                          <p:attrName>style.visibility</p:attrName>
                                        </p:attrNameLst>
                                      </p:cBhvr>
                                      <p:to>
                                        <p:strVal val="visible"/>
                                      </p:to>
                                    </p:set>
                                    <p:animEffect transition="in" filter="fade">
                                      <p:cBhvr>
                                        <p:cTn id="10" dur="500"/>
                                        <p:tgtEl>
                                          <p:spTgt spid="3604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1" grpId="0" build="p" bldLvl="3"/>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6"/>
          <p:cNvSpPr>
            <a:spLocks noGrp="1"/>
          </p:cNvSpPr>
          <p:nvPr>
            <p:ph type="sldNum" sz="quarter" idx="12"/>
          </p:nvPr>
        </p:nvSpPr>
        <p:spPr/>
        <p:txBody>
          <a:bodyPr/>
          <a:lstStyle/>
          <a:p>
            <a:fld id="{F5B8E865-93EF-544E-9463-0C24EF016E9D}" type="slidenum">
              <a:rPr lang="en-US"/>
              <a:pPr/>
              <a:t>29</a:t>
            </a:fld>
            <a:endParaRPr lang="en-US"/>
          </a:p>
        </p:txBody>
      </p:sp>
      <p:grpSp>
        <p:nvGrpSpPr>
          <p:cNvPr id="363565" name="Group 45"/>
          <p:cNvGrpSpPr>
            <a:grpSpLocks/>
          </p:cNvGrpSpPr>
          <p:nvPr/>
        </p:nvGrpSpPr>
        <p:grpSpPr bwMode="auto">
          <a:xfrm>
            <a:off x="2468563" y="1325563"/>
            <a:ext cx="4114800" cy="3748087"/>
            <a:chOff x="1555" y="835"/>
            <a:chExt cx="2592" cy="2361"/>
          </a:xfrm>
        </p:grpSpPr>
        <p:sp>
          <p:nvSpPr>
            <p:cNvPr id="363545" name="Rectangle 25"/>
            <p:cNvSpPr>
              <a:spLocks noChangeArrowheads="1"/>
            </p:cNvSpPr>
            <p:nvPr/>
          </p:nvSpPr>
          <p:spPr bwMode="auto">
            <a:xfrm>
              <a:off x="1555" y="835"/>
              <a:ext cx="2592" cy="2361"/>
            </a:xfrm>
            <a:prstGeom prst="rect">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64" name="Text Box 44"/>
            <p:cNvSpPr txBox="1">
              <a:spLocks noChangeArrowheads="1"/>
            </p:cNvSpPr>
            <p:nvPr/>
          </p:nvSpPr>
          <p:spPr bwMode="auto">
            <a:xfrm>
              <a:off x="1555" y="835"/>
              <a:ext cx="974"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600">
                  <a:solidFill>
                    <a:schemeClr val="bg1"/>
                  </a:solidFill>
                </a:rPr>
                <a:t>SERVER SIDE</a:t>
              </a:r>
            </a:p>
          </p:txBody>
        </p:sp>
      </p:grpSp>
      <p:sp>
        <p:nvSpPr>
          <p:cNvPr id="363522" name="Rectangle 2"/>
          <p:cNvSpPr>
            <a:spLocks noGrp="1" noChangeArrowheads="1"/>
          </p:cNvSpPr>
          <p:nvPr>
            <p:ph type="title"/>
          </p:nvPr>
        </p:nvSpPr>
        <p:spPr/>
        <p:txBody>
          <a:bodyPr/>
          <a:lstStyle/>
          <a:p>
            <a:r>
              <a:rPr lang="en-US"/>
              <a:t>Multilayered Server-Side Architecture</a:t>
            </a:r>
          </a:p>
        </p:txBody>
      </p:sp>
      <p:grpSp>
        <p:nvGrpSpPr>
          <p:cNvPr id="363566" name="Group 46"/>
          <p:cNvGrpSpPr>
            <a:grpSpLocks/>
          </p:cNvGrpSpPr>
          <p:nvPr/>
        </p:nvGrpSpPr>
        <p:grpSpPr bwMode="auto">
          <a:xfrm>
            <a:off x="2743200" y="1690688"/>
            <a:ext cx="3657600" cy="914400"/>
            <a:chOff x="1728" y="1065"/>
            <a:chExt cx="2304" cy="576"/>
          </a:xfrm>
        </p:grpSpPr>
        <p:sp>
          <p:nvSpPr>
            <p:cNvPr id="363539" name="Rectangle 19"/>
            <p:cNvSpPr>
              <a:spLocks noChangeArrowheads="1"/>
            </p:cNvSpPr>
            <p:nvPr/>
          </p:nvSpPr>
          <p:spPr bwMode="auto">
            <a:xfrm>
              <a:off x="1728" y="1065"/>
              <a:ext cx="2304" cy="576"/>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42" name="Text Box 22"/>
            <p:cNvSpPr txBox="1">
              <a:spLocks noChangeArrowheads="1"/>
            </p:cNvSpPr>
            <p:nvPr/>
          </p:nvSpPr>
          <p:spPr bwMode="auto">
            <a:xfrm>
              <a:off x="2189" y="1123"/>
              <a:ext cx="1324" cy="404"/>
            </a:xfrm>
            <a:prstGeom prst="rect">
              <a:avLst/>
            </a:prstGeom>
            <a:noFill/>
            <a:ln>
              <a:noFill/>
            </a:ln>
            <a:effectLst/>
            <a:extLst>
              <a:ext uri="{909E8E84-426E-40dd-AFC4-6F175D3DCCD1}">
                <a14:hiddenFill xmlns="" xmlns:a14="http://schemas.microsoft.com/office/drawing/2010/main">
                  <a:solidFill>
                    <a:srgbClr val="EAEAEA"/>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dirty="0"/>
                <a:t>Presentation Layer</a:t>
              </a:r>
              <a:br>
                <a:rPr lang="en-US" dirty="0"/>
              </a:br>
              <a:r>
                <a:rPr lang="en-US" dirty="0"/>
                <a:t> </a:t>
              </a:r>
              <a:r>
                <a:rPr lang="en-US" sz="1400" dirty="0"/>
                <a:t>View </a:t>
              </a:r>
              <a:r>
                <a:rPr lang="en-US" sz="1400" dirty="0" smtClean="0"/>
                <a:t>Objects</a:t>
              </a:r>
              <a:endParaRPr lang="en-US" sz="1400" dirty="0"/>
            </a:p>
          </p:txBody>
        </p:sp>
      </p:grpSp>
      <p:grpSp>
        <p:nvGrpSpPr>
          <p:cNvPr id="363567" name="Group 47"/>
          <p:cNvGrpSpPr>
            <a:grpSpLocks/>
          </p:cNvGrpSpPr>
          <p:nvPr/>
        </p:nvGrpSpPr>
        <p:grpSpPr bwMode="auto">
          <a:xfrm>
            <a:off x="2743200" y="2787650"/>
            <a:ext cx="3657600" cy="914400"/>
            <a:chOff x="1728" y="1756"/>
            <a:chExt cx="2304" cy="576"/>
          </a:xfrm>
        </p:grpSpPr>
        <p:sp>
          <p:nvSpPr>
            <p:cNvPr id="363540" name="Rectangle 20"/>
            <p:cNvSpPr>
              <a:spLocks noChangeArrowheads="1"/>
            </p:cNvSpPr>
            <p:nvPr/>
          </p:nvSpPr>
          <p:spPr bwMode="auto">
            <a:xfrm>
              <a:off x="1728" y="1756"/>
              <a:ext cx="2304" cy="576"/>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43" name="Text Box 23"/>
            <p:cNvSpPr txBox="1">
              <a:spLocks noChangeArrowheads="1"/>
            </p:cNvSpPr>
            <p:nvPr/>
          </p:nvSpPr>
          <p:spPr bwMode="auto">
            <a:xfrm>
              <a:off x="2254" y="1852"/>
              <a:ext cx="1271" cy="368"/>
            </a:xfrm>
            <a:prstGeom prst="rect">
              <a:avLst/>
            </a:prstGeom>
            <a:noFill/>
            <a:ln>
              <a:noFill/>
            </a:ln>
            <a:effectLst/>
            <a:extLst>
              <a:ext uri="{909E8E84-426E-40dd-AFC4-6F175D3DCCD1}">
                <a14:hiddenFill xmlns="" xmlns:a14="http://schemas.microsoft.com/office/drawing/2010/main">
                  <a:solidFill>
                    <a:srgbClr val="EAEAEA"/>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dirty="0"/>
                <a:t>Application Layer</a:t>
              </a:r>
              <a:br>
                <a:rPr lang="en-US" dirty="0"/>
              </a:br>
              <a:r>
                <a:rPr lang="en-US" sz="1400" dirty="0"/>
                <a:t>Controller </a:t>
              </a:r>
              <a:r>
                <a:rPr lang="en-US" sz="1400" dirty="0" smtClean="0"/>
                <a:t>Objects</a:t>
              </a:r>
              <a:endParaRPr lang="en-US" sz="1400" dirty="0"/>
            </a:p>
          </p:txBody>
        </p:sp>
      </p:grpSp>
      <p:grpSp>
        <p:nvGrpSpPr>
          <p:cNvPr id="363568" name="Group 48"/>
          <p:cNvGrpSpPr>
            <a:grpSpLocks/>
          </p:cNvGrpSpPr>
          <p:nvPr/>
        </p:nvGrpSpPr>
        <p:grpSpPr bwMode="auto">
          <a:xfrm>
            <a:off x="2743200" y="3884613"/>
            <a:ext cx="3657600" cy="914400"/>
            <a:chOff x="1728" y="2447"/>
            <a:chExt cx="2304" cy="576"/>
          </a:xfrm>
        </p:grpSpPr>
        <p:sp>
          <p:nvSpPr>
            <p:cNvPr id="363541" name="Rectangle 21"/>
            <p:cNvSpPr>
              <a:spLocks noChangeArrowheads="1"/>
            </p:cNvSpPr>
            <p:nvPr/>
          </p:nvSpPr>
          <p:spPr bwMode="auto">
            <a:xfrm>
              <a:off x="1728" y="2447"/>
              <a:ext cx="2304" cy="576"/>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44" name="Text Box 24"/>
            <p:cNvSpPr txBox="1">
              <a:spLocks noChangeArrowheads="1"/>
            </p:cNvSpPr>
            <p:nvPr/>
          </p:nvSpPr>
          <p:spPr bwMode="auto">
            <a:xfrm>
              <a:off x="2048" y="2563"/>
              <a:ext cx="1675" cy="368"/>
            </a:xfrm>
            <a:prstGeom prst="rect">
              <a:avLst/>
            </a:prstGeom>
            <a:noFill/>
            <a:ln>
              <a:noFill/>
            </a:ln>
            <a:effectLst/>
            <a:extLst>
              <a:ext uri="{909E8E84-426E-40dd-AFC4-6F175D3DCCD1}">
                <a14:hiddenFill xmlns="" xmlns:a14="http://schemas.microsoft.com/office/drawing/2010/main">
                  <a:solidFill>
                    <a:srgbClr val="EAEAEA"/>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dirty="0"/>
                <a:t>Data Access Layer</a:t>
              </a:r>
              <a:br>
                <a:rPr lang="en-US" dirty="0"/>
              </a:br>
              <a:r>
                <a:rPr lang="en-US" sz="1400" dirty="0"/>
                <a:t>Fetch and Store Model </a:t>
              </a:r>
              <a:r>
                <a:rPr lang="en-US" sz="1400" dirty="0" smtClean="0"/>
                <a:t>Objects</a:t>
              </a:r>
              <a:endParaRPr lang="en-US" sz="1400" dirty="0"/>
            </a:p>
          </p:txBody>
        </p:sp>
      </p:grpSp>
      <p:sp>
        <p:nvSpPr>
          <p:cNvPr id="363547" name="AutoShape 27"/>
          <p:cNvSpPr>
            <a:spLocks noChangeArrowheads="1"/>
          </p:cNvSpPr>
          <p:nvPr/>
        </p:nvSpPr>
        <p:spPr bwMode="auto">
          <a:xfrm>
            <a:off x="3382963" y="5165725"/>
            <a:ext cx="2378075" cy="1006475"/>
          </a:xfrm>
          <a:prstGeom prst="can">
            <a:avLst>
              <a:gd name="adj" fmla="val 25000"/>
            </a:avLst>
          </a:prstGeom>
          <a:solidFill>
            <a:srgbClr val="FFCC66"/>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a:t>Database</a:t>
            </a:r>
          </a:p>
        </p:txBody>
      </p:sp>
      <p:grpSp>
        <p:nvGrpSpPr>
          <p:cNvPr id="363562" name="Group 42"/>
          <p:cNvGrpSpPr>
            <a:grpSpLocks/>
          </p:cNvGrpSpPr>
          <p:nvPr/>
        </p:nvGrpSpPr>
        <p:grpSpPr bwMode="auto">
          <a:xfrm>
            <a:off x="3567113" y="3519488"/>
            <a:ext cx="2011362" cy="549275"/>
            <a:chOff x="2247" y="2102"/>
            <a:chExt cx="1267" cy="346"/>
          </a:xfrm>
        </p:grpSpPr>
        <p:sp>
          <p:nvSpPr>
            <p:cNvPr id="363549" name="AutoShape 29"/>
            <p:cNvSpPr>
              <a:spLocks noChangeArrowheads="1"/>
            </p:cNvSpPr>
            <p:nvPr/>
          </p:nvSpPr>
          <p:spPr bwMode="auto">
            <a:xfrm>
              <a:off x="2247" y="2102"/>
              <a:ext cx="345" cy="346"/>
            </a:xfrm>
            <a:prstGeom prst="upDownArrow">
              <a:avLst>
                <a:gd name="adj1" fmla="val 50000"/>
                <a:gd name="adj2" fmla="val 20058"/>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50" name="AutoShape 30"/>
            <p:cNvSpPr>
              <a:spLocks noChangeArrowheads="1"/>
            </p:cNvSpPr>
            <p:nvPr/>
          </p:nvSpPr>
          <p:spPr bwMode="auto">
            <a:xfrm>
              <a:off x="2707" y="2102"/>
              <a:ext cx="346" cy="346"/>
            </a:xfrm>
            <a:prstGeom prst="upDownArrow">
              <a:avLst>
                <a:gd name="adj1" fmla="val 50000"/>
                <a:gd name="adj2" fmla="val 20000"/>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51" name="AutoShape 31"/>
            <p:cNvSpPr>
              <a:spLocks noChangeArrowheads="1"/>
            </p:cNvSpPr>
            <p:nvPr/>
          </p:nvSpPr>
          <p:spPr bwMode="auto">
            <a:xfrm>
              <a:off x="3168" y="2102"/>
              <a:ext cx="346" cy="346"/>
            </a:xfrm>
            <a:prstGeom prst="upDownArrow">
              <a:avLst>
                <a:gd name="adj1" fmla="val 50000"/>
                <a:gd name="adj2" fmla="val 20000"/>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63561" name="Group 41"/>
          <p:cNvGrpSpPr>
            <a:grpSpLocks/>
          </p:cNvGrpSpPr>
          <p:nvPr/>
        </p:nvGrpSpPr>
        <p:grpSpPr bwMode="auto">
          <a:xfrm>
            <a:off x="3567113" y="2422525"/>
            <a:ext cx="2011362" cy="549275"/>
            <a:chOff x="2247" y="1411"/>
            <a:chExt cx="1267" cy="346"/>
          </a:xfrm>
        </p:grpSpPr>
        <p:sp>
          <p:nvSpPr>
            <p:cNvPr id="363554" name="AutoShape 34"/>
            <p:cNvSpPr>
              <a:spLocks noChangeArrowheads="1"/>
            </p:cNvSpPr>
            <p:nvPr/>
          </p:nvSpPr>
          <p:spPr bwMode="auto">
            <a:xfrm>
              <a:off x="2247" y="1411"/>
              <a:ext cx="345" cy="346"/>
            </a:xfrm>
            <a:prstGeom prst="upDownArrow">
              <a:avLst>
                <a:gd name="adj1" fmla="val 50000"/>
                <a:gd name="adj2" fmla="val 20058"/>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55" name="AutoShape 35"/>
            <p:cNvSpPr>
              <a:spLocks noChangeArrowheads="1"/>
            </p:cNvSpPr>
            <p:nvPr/>
          </p:nvSpPr>
          <p:spPr bwMode="auto">
            <a:xfrm>
              <a:off x="2707" y="1411"/>
              <a:ext cx="346" cy="346"/>
            </a:xfrm>
            <a:prstGeom prst="upDownArrow">
              <a:avLst>
                <a:gd name="adj1" fmla="val 50000"/>
                <a:gd name="adj2" fmla="val 20000"/>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56" name="AutoShape 36"/>
            <p:cNvSpPr>
              <a:spLocks noChangeArrowheads="1"/>
            </p:cNvSpPr>
            <p:nvPr/>
          </p:nvSpPr>
          <p:spPr bwMode="auto">
            <a:xfrm>
              <a:off x="3168" y="1411"/>
              <a:ext cx="346" cy="346"/>
            </a:xfrm>
            <a:prstGeom prst="upDownArrow">
              <a:avLst>
                <a:gd name="adj1" fmla="val 50000"/>
                <a:gd name="adj2" fmla="val 20000"/>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63563" name="Group 43"/>
          <p:cNvGrpSpPr>
            <a:grpSpLocks/>
          </p:cNvGrpSpPr>
          <p:nvPr/>
        </p:nvGrpSpPr>
        <p:grpSpPr bwMode="auto">
          <a:xfrm>
            <a:off x="3567113" y="4616450"/>
            <a:ext cx="2011362" cy="639763"/>
            <a:chOff x="2247" y="2793"/>
            <a:chExt cx="1267" cy="403"/>
          </a:xfrm>
        </p:grpSpPr>
        <p:sp>
          <p:nvSpPr>
            <p:cNvPr id="363558" name="AutoShape 38"/>
            <p:cNvSpPr>
              <a:spLocks noChangeArrowheads="1"/>
            </p:cNvSpPr>
            <p:nvPr/>
          </p:nvSpPr>
          <p:spPr bwMode="auto">
            <a:xfrm>
              <a:off x="2247" y="2793"/>
              <a:ext cx="345" cy="403"/>
            </a:xfrm>
            <a:prstGeom prst="upDownArrow">
              <a:avLst>
                <a:gd name="adj1" fmla="val 50000"/>
                <a:gd name="adj2" fmla="val 23362"/>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59" name="AutoShape 39"/>
            <p:cNvSpPr>
              <a:spLocks noChangeArrowheads="1"/>
            </p:cNvSpPr>
            <p:nvPr/>
          </p:nvSpPr>
          <p:spPr bwMode="auto">
            <a:xfrm>
              <a:off x="2707" y="2793"/>
              <a:ext cx="346" cy="403"/>
            </a:xfrm>
            <a:prstGeom prst="upDownArrow">
              <a:avLst>
                <a:gd name="adj1" fmla="val 50000"/>
                <a:gd name="adj2" fmla="val 23295"/>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3560" name="AutoShape 40"/>
            <p:cNvSpPr>
              <a:spLocks noChangeArrowheads="1"/>
            </p:cNvSpPr>
            <p:nvPr/>
          </p:nvSpPr>
          <p:spPr bwMode="auto">
            <a:xfrm>
              <a:off x="3168" y="2793"/>
              <a:ext cx="346" cy="403"/>
            </a:xfrm>
            <a:prstGeom prst="upDownArrow">
              <a:avLst>
                <a:gd name="adj1" fmla="val 50000"/>
                <a:gd name="adj2" fmla="val 23295"/>
              </a:avLst>
            </a:prstGeom>
            <a:solidFill>
              <a:srgbClr val="0033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573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63565"/>
                                        </p:tgtEl>
                                        <p:attrNameLst>
                                          <p:attrName>style.visibility</p:attrName>
                                        </p:attrNameLst>
                                      </p:cBhvr>
                                      <p:to>
                                        <p:strVal val="visible"/>
                                      </p:to>
                                    </p:set>
                                    <p:animEffect transition="in" filter="fade">
                                      <p:cBhvr>
                                        <p:cTn id="7" dur="500"/>
                                        <p:tgtEl>
                                          <p:spTgt spid="363565"/>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63547"/>
                                        </p:tgtEl>
                                        <p:attrNameLst>
                                          <p:attrName>style.visibility</p:attrName>
                                        </p:attrNameLst>
                                      </p:cBhvr>
                                      <p:to>
                                        <p:strVal val="visible"/>
                                      </p:to>
                                    </p:set>
                                    <p:animEffect transition="in" filter="fade">
                                      <p:cBhvr>
                                        <p:cTn id="11" dur="500"/>
                                        <p:tgtEl>
                                          <p:spTgt spid="36354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nodeType="clickEffect">
                                  <p:stCondLst>
                                    <p:cond delay="0"/>
                                  </p:stCondLst>
                                  <p:childTnLst>
                                    <p:set>
                                      <p:cBhvr>
                                        <p:cTn id="15" dur="1" fill="hold">
                                          <p:stCondLst>
                                            <p:cond delay="0"/>
                                          </p:stCondLst>
                                        </p:cTn>
                                        <p:tgtEl>
                                          <p:spTgt spid="363566"/>
                                        </p:tgtEl>
                                        <p:attrNameLst>
                                          <p:attrName>style.visibility</p:attrName>
                                        </p:attrNameLst>
                                      </p:cBhvr>
                                      <p:to>
                                        <p:strVal val="visible"/>
                                      </p:to>
                                    </p:set>
                                    <p:animEffect transition="in" filter="fade">
                                      <p:cBhvr>
                                        <p:cTn id="16" dur="500"/>
                                        <p:tgtEl>
                                          <p:spTgt spid="363566"/>
                                        </p:tgtEl>
                                      </p:cBhvr>
                                    </p:animEffect>
                                  </p:childTnLst>
                                </p:cTn>
                              </p:par>
                            </p:childTnLst>
                          </p:cTn>
                        </p:par>
                        <p:par>
                          <p:cTn id="17" fill="hold" nodeType="afterGroup">
                            <p:stCondLst>
                              <p:cond delay="500"/>
                            </p:stCondLst>
                            <p:childTnLst>
                              <p:par>
                                <p:cTn id="18" presetID="10" presetClass="entr" presetSubtype="0" fill="hold" nodeType="afterEffect">
                                  <p:stCondLst>
                                    <p:cond delay="0"/>
                                  </p:stCondLst>
                                  <p:childTnLst>
                                    <p:set>
                                      <p:cBhvr>
                                        <p:cTn id="19" dur="1" fill="hold">
                                          <p:stCondLst>
                                            <p:cond delay="0"/>
                                          </p:stCondLst>
                                        </p:cTn>
                                        <p:tgtEl>
                                          <p:spTgt spid="363567"/>
                                        </p:tgtEl>
                                        <p:attrNameLst>
                                          <p:attrName>style.visibility</p:attrName>
                                        </p:attrNameLst>
                                      </p:cBhvr>
                                      <p:to>
                                        <p:strVal val="visible"/>
                                      </p:to>
                                    </p:set>
                                    <p:animEffect transition="in" filter="fade">
                                      <p:cBhvr>
                                        <p:cTn id="20" dur="500"/>
                                        <p:tgtEl>
                                          <p:spTgt spid="363567"/>
                                        </p:tgtEl>
                                      </p:cBhvr>
                                    </p:animEffect>
                                  </p:childTnLst>
                                </p:cTn>
                              </p:par>
                            </p:childTnLst>
                          </p:cTn>
                        </p:par>
                        <p:par>
                          <p:cTn id="21" fill="hold" nodeType="afterGroup">
                            <p:stCondLst>
                              <p:cond delay="1000"/>
                            </p:stCondLst>
                            <p:childTnLst>
                              <p:par>
                                <p:cTn id="22" presetID="10" presetClass="entr" presetSubtype="0" fill="hold" nodeType="afterEffect">
                                  <p:stCondLst>
                                    <p:cond delay="0"/>
                                  </p:stCondLst>
                                  <p:childTnLst>
                                    <p:set>
                                      <p:cBhvr>
                                        <p:cTn id="23" dur="1" fill="hold">
                                          <p:stCondLst>
                                            <p:cond delay="0"/>
                                          </p:stCondLst>
                                        </p:cTn>
                                        <p:tgtEl>
                                          <p:spTgt spid="363568"/>
                                        </p:tgtEl>
                                        <p:attrNameLst>
                                          <p:attrName>style.visibility</p:attrName>
                                        </p:attrNameLst>
                                      </p:cBhvr>
                                      <p:to>
                                        <p:strVal val="visible"/>
                                      </p:to>
                                    </p:set>
                                    <p:animEffect transition="in" filter="fade">
                                      <p:cBhvr>
                                        <p:cTn id="24" dur="500"/>
                                        <p:tgtEl>
                                          <p:spTgt spid="36356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363561"/>
                                        </p:tgtEl>
                                        <p:attrNameLst>
                                          <p:attrName>style.visibility</p:attrName>
                                        </p:attrNameLst>
                                      </p:cBhvr>
                                      <p:to>
                                        <p:strVal val="visible"/>
                                      </p:to>
                                    </p:set>
                                    <p:animEffect transition="in" filter="fade">
                                      <p:cBhvr>
                                        <p:cTn id="29" dur="500"/>
                                        <p:tgtEl>
                                          <p:spTgt spid="363561"/>
                                        </p:tgtEl>
                                      </p:cBhvr>
                                    </p:animEffect>
                                  </p:childTnLst>
                                </p:cTn>
                              </p:par>
                            </p:childTnLst>
                          </p:cTn>
                        </p:par>
                        <p:par>
                          <p:cTn id="30" fill="hold" nodeType="afterGroup">
                            <p:stCondLst>
                              <p:cond delay="500"/>
                            </p:stCondLst>
                            <p:childTnLst>
                              <p:par>
                                <p:cTn id="31" presetID="10" presetClass="entr" presetSubtype="0" fill="hold" nodeType="afterEffect">
                                  <p:stCondLst>
                                    <p:cond delay="0"/>
                                  </p:stCondLst>
                                  <p:childTnLst>
                                    <p:set>
                                      <p:cBhvr>
                                        <p:cTn id="32" dur="1" fill="hold">
                                          <p:stCondLst>
                                            <p:cond delay="0"/>
                                          </p:stCondLst>
                                        </p:cTn>
                                        <p:tgtEl>
                                          <p:spTgt spid="363562"/>
                                        </p:tgtEl>
                                        <p:attrNameLst>
                                          <p:attrName>style.visibility</p:attrName>
                                        </p:attrNameLst>
                                      </p:cBhvr>
                                      <p:to>
                                        <p:strVal val="visible"/>
                                      </p:to>
                                    </p:set>
                                    <p:animEffect transition="in" filter="fade">
                                      <p:cBhvr>
                                        <p:cTn id="33" dur="500"/>
                                        <p:tgtEl>
                                          <p:spTgt spid="363562"/>
                                        </p:tgtEl>
                                      </p:cBhvr>
                                    </p:animEffect>
                                  </p:childTnLst>
                                </p:cTn>
                              </p:par>
                            </p:childTnLst>
                          </p:cTn>
                        </p:par>
                        <p:par>
                          <p:cTn id="34" fill="hold" nodeType="afterGroup">
                            <p:stCondLst>
                              <p:cond delay="1000"/>
                            </p:stCondLst>
                            <p:childTnLst>
                              <p:par>
                                <p:cTn id="35" presetID="10" presetClass="entr" presetSubtype="0" fill="hold" nodeType="afterEffect">
                                  <p:stCondLst>
                                    <p:cond delay="0"/>
                                  </p:stCondLst>
                                  <p:childTnLst>
                                    <p:set>
                                      <p:cBhvr>
                                        <p:cTn id="36" dur="1" fill="hold">
                                          <p:stCondLst>
                                            <p:cond delay="0"/>
                                          </p:stCondLst>
                                        </p:cTn>
                                        <p:tgtEl>
                                          <p:spTgt spid="363563"/>
                                        </p:tgtEl>
                                        <p:attrNameLst>
                                          <p:attrName>style.visibility</p:attrName>
                                        </p:attrNameLst>
                                      </p:cBhvr>
                                      <p:to>
                                        <p:strVal val="visible"/>
                                      </p:to>
                                    </p:set>
                                    <p:animEffect transition="in" filter="fade">
                                      <p:cBhvr>
                                        <p:cTn id="37" dur="500"/>
                                        <p:tgtEl>
                                          <p:spTgt spid="363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a:t>
            </a:r>
            <a:r>
              <a:rPr lang="en-US" dirty="0" smtClean="0"/>
              <a:t>#5</a:t>
            </a:r>
            <a:endParaRPr lang="en-US" dirty="0"/>
          </a:p>
        </p:txBody>
      </p:sp>
      <p:sp>
        <p:nvSpPr>
          <p:cNvPr id="3" name="Content Placeholder 2"/>
          <p:cNvSpPr>
            <a:spLocks noGrp="1"/>
          </p:cNvSpPr>
          <p:nvPr>
            <p:ph idx="1"/>
          </p:nvPr>
        </p:nvSpPr>
        <p:spPr/>
        <p:txBody>
          <a:bodyPr/>
          <a:lstStyle/>
          <a:p>
            <a:r>
              <a:rPr lang="en-US" dirty="0" smtClean="0"/>
              <a:t>Initial draft of your </a:t>
            </a:r>
            <a:r>
              <a:rPr lang="en-US" u="sng" dirty="0" smtClean="0"/>
              <a:t>Design Document</a:t>
            </a:r>
            <a:r>
              <a:rPr lang="en-US" dirty="0" smtClean="0"/>
              <a:t>.</a:t>
            </a:r>
          </a:p>
          <a:p>
            <a:pPr lvl="5"/>
            <a:endParaRPr lang="en-US" dirty="0"/>
          </a:p>
          <a:p>
            <a:r>
              <a:rPr lang="en-US" dirty="0" smtClean="0"/>
              <a:t>Document the design of your application.</a:t>
            </a:r>
          </a:p>
          <a:p>
            <a:pPr lvl="5"/>
            <a:endParaRPr lang="en-US" dirty="0" smtClean="0"/>
          </a:p>
          <a:p>
            <a:pPr lvl="1"/>
            <a:r>
              <a:rPr lang="en-US" dirty="0" smtClean="0"/>
              <a:t>MVC architecture</a:t>
            </a:r>
          </a:p>
          <a:p>
            <a:pPr lvl="1"/>
            <a:r>
              <a:rPr lang="en-US" dirty="0" smtClean="0"/>
              <a:t>UML package and class diagrams</a:t>
            </a:r>
          </a:p>
          <a:p>
            <a:pPr lvl="1"/>
            <a:r>
              <a:rPr lang="en-US" dirty="0" smtClean="0"/>
              <a:t>One UML sequence diagram</a:t>
            </a:r>
          </a:p>
          <a:p>
            <a:pPr lvl="6"/>
            <a:endParaRPr lang="en-US" dirty="0"/>
          </a:p>
          <a:p>
            <a:r>
              <a:rPr lang="en-US" dirty="0" smtClean="0"/>
              <a:t>Document the design of your database.</a:t>
            </a:r>
          </a:p>
          <a:p>
            <a:pPr lvl="5"/>
            <a:endParaRPr lang="en-US" dirty="0" smtClean="0"/>
          </a:p>
          <a:p>
            <a:pPr lvl="1"/>
            <a:r>
              <a:rPr lang="en-US" dirty="0" smtClean="0"/>
              <a:t>Conceptual model: entity-relationship (ER) diagram</a:t>
            </a:r>
          </a:p>
          <a:p>
            <a:pPr lvl="1"/>
            <a:r>
              <a:rPr lang="en-US" dirty="0" smtClean="0"/>
              <a:t>Logical model: relational schema</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3</a:t>
            </a:fld>
            <a:endParaRPr lang="en-US"/>
          </a:p>
        </p:txBody>
      </p:sp>
      <p:sp>
        <p:nvSpPr>
          <p:cNvPr id="5" name="TextBox 4"/>
          <p:cNvSpPr txBox="1"/>
          <p:nvPr/>
        </p:nvSpPr>
        <p:spPr>
          <a:xfrm>
            <a:off x="6583658" y="2880366"/>
            <a:ext cx="1753685" cy="830997"/>
          </a:xfrm>
          <a:prstGeom prst="rect">
            <a:avLst/>
          </a:prstGeom>
          <a:solidFill>
            <a:schemeClr val="accent1">
              <a:lumMod val="20000"/>
              <a:lumOff val="80000"/>
            </a:schemeClr>
          </a:solidFill>
          <a:ln>
            <a:solidFill>
              <a:srgbClr val="A12A03"/>
            </a:solidFill>
          </a:ln>
        </p:spPr>
        <p:txBody>
          <a:bodyPr wrap="none" rtlCol="0">
            <a:spAutoFit/>
          </a:bodyPr>
          <a:lstStyle/>
          <a:p>
            <a:r>
              <a:rPr lang="en-US" sz="2400" dirty="0" smtClean="0">
                <a:solidFill>
                  <a:srgbClr val="B23C00"/>
                </a:solidFill>
              </a:rPr>
              <a:t>Due Friday,</a:t>
            </a:r>
            <a:br>
              <a:rPr lang="en-US" sz="2400" dirty="0" smtClean="0">
                <a:solidFill>
                  <a:srgbClr val="B23C00"/>
                </a:solidFill>
              </a:rPr>
            </a:br>
            <a:r>
              <a:rPr lang="en-US" sz="2400" dirty="0" smtClean="0">
                <a:solidFill>
                  <a:srgbClr val="B23C00"/>
                </a:solidFill>
              </a:rPr>
              <a:t>March 24</a:t>
            </a:r>
            <a:endParaRPr lang="en-US" sz="2400" dirty="0">
              <a:solidFill>
                <a:srgbClr val="B23C00"/>
              </a:solidFill>
            </a:endParaRPr>
          </a:p>
        </p:txBody>
      </p:sp>
      <p:sp>
        <p:nvSpPr>
          <p:cNvPr id="6" name="TextBox 5"/>
          <p:cNvSpPr txBox="1"/>
          <p:nvPr/>
        </p:nvSpPr>
        <p:spPr>
          <a:xfrm>
            <a:off x="6583658" y="5623536"/>
            <a:ext cx="2153154" cy="461665"/>
          </a:xfrm>
          <a:prstGeom prst="rect">
            <a:avLst/>
          </a:prstGeom>
          <a:solidFill>
            <a:schemeClr val="accent1">
              <a:lumMod val="20000"/>
              <a:lumOff val="80000"/>
            </a:schemeClr>
          </a:solidFill>
          <a:ln>
            <a:solidFill>
              <a:srgbClr val="0033CC"/>
            </a:solidFill>
          </a:ln>
        </p:spPr>
        <p:txBody>
          <a:bodyPr wrap="none" rtlCol="0">
            <a:spAutoFit/>
          </a:bodyPr>
          <a:lstStyle/>
          <a:p>
            <a:r>
              <a:rPr lang="en-US" sz="2400" dirty="0" smtClean="0">
                <a:solidFill>
                  <a:srgbClr val="0033CC"/>
                </a:solidFill>
              </a:rPr>
              <a:t>Use </a:t>
            </a:r>
            <a:r>
              <a:rPr lang="en-US" sz="2400" dirty="0" err="1" smtClean="0">
                <a:solidFill>
                  <a:srgbClr val="0033CC"/>
                </a:solidFill>
              </a:rPr>
              <a:t>ERDPlus</a:t>
            </a:r>
            <a:r>
              <a:rPr lang="en-US" sz="2400" dirty="0" smtClean="0">
                <a:solidFill>
                  <a:srgbClr val="0033CC"/>
                </a:solidFill>
              </a:rPr>
              <a:t>!</a:t>
            </a:r>
            <a:endParaRPr lang="en-US" sz="2400" dirty="0">
              <a:solidFill>
                <a:srgbClr val="0033CC"/>
              </a:solidFill>
            </a:endParaRPr>
          </a:p>
        </p:txBody>
      </p:sp>
    </p:spTree>
    <p:extLst>
      <p:ext uri="{BB962C8B-B14F-4D97-AF65-F5344CB8AC3E}">
        <p14:creationId xmlns:p14="http://schemas.microsoft.com/office/powerpoint/2010/main" val="20591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74418F5-0F64-024F-9EF6-4B80F3B0A186}" type="slidenum">
              <a:rPr lang="en-US"/>
              <a:pPr/>
              <a:t>30</a:t>
            </a:fld>
            <a:endParaRPr lang="en-US"/>
          </a:p>
        </p:txBody>
      </p:sp>
      <p:sp>
        <p:nvSpPr>
          <p:cNvPr id="419842" name="Rectangle 2"/>
          <p:cNvSpPr>
            <a:spLocks noGrp="1" noChangeArrowheads="1"/>
          </p:cNvSpPr>
          <p:nvPr>
            <p:ph type="title"/>
          </p:nvPr>
        </p:nvSpPr>
        <p:spPr/>
        <p:txBody>
          <a:bodyPr/>
          <a:lstStyle/>
          <a:p>
            <a:r>
              <a:rPr lang="en-US" dirty="0" smtClean="0"/>
              <a:t>Midterm on Thursday</a:t>
            </a:r>
            <a:endParaRPr lang="en-US" dirty="0"/>
          </a:p>
        </p:txBody>
      </p:sp>
      <p:sp>
        <p:nvSpPr>
          <p:cNvPr id="419843" name="Rectangle 3"/>
          <p:cNvSpPr>
            <a:spLocks noGrp="1" noChangeArrowheads="1"/>
          </p:cNvSpPr>
          <p:nvPr>
            <p:ph type="body" idx="1"/>
          </p:nvPr>
        </p:nvSpPr>
        <p:spPr/>
        <p:txBody>
          <a:bodyPr/>
          <a:lstStyle/>
          <a:p>
            <a:pPr marL="533400" indent="-533400"/>
            <a:r>
              <a:rPr lang="en-US" dirty="0" smtClean="0"/>
              <a:t>Closed book. Closed laptops.</a:t>
            </a:r>
          </a:p>
          <a:p>
            <a:pPr marL="971550" lvl="1" indent="-533400"/>
            <a:r>
              <a:rPr lang="en-US" dirty="0" smtClean="0"/>
              <a:t>No communication or sharing with anyone else during the exam!</a:t>
            </a:r>
          </a:p>
          <a:p>
            <a:pPr marL="533400" indent="-533400"/>
            <a:r>
              <a:rPr lang="en-US" dirty="0" smtClean="0"/>
              <a:t>It will cover everything we’ve done so far:</a:t>
            </a:r>
          </a:p>
          <a:p>
            <a:pPr marL="971550" lvl="1" indent="-533400"/>
            <a:r>
              <a:rPr lang="en-US" dirty="0" smtClean="0"/>
              <a:t>lectures</a:t>
            </a:r>
          </a:p>
          <a:p>
            <a:pPr marL="971550" lvl="1" indent="-533400"/>
            <a:r>
              <a:rPr lang="en-US" dirty="0" smtClean="0"/>
              <a:t>assignments</a:t>
            </a:r>
          </a:p>
          <a:p>
            <a:pPr marL="2817813" lvl="5" indent="-533400"/>
            <a:endParaRPr lang="en-US" dirty="0"/>
          </a:p>
          <a:p>
            <a:pPr marL="533400" indent="-533400"/>
            <a:r>
              <a:rPr lang="en-US" dirty="0" smtClean="0"/>
              <a:t>Be sure to understand what you’ve been doing </a:t>
            </a:r>
            <a:br>
              <a:rPr lang="en-US" dirty="0" smtClean="0"/>
            </a:br>
            <a:r>
              <a:rPr lang="en-US" dirty="0" smtClean="0"/>
              <a:t>in the assignments.</a:t>
            </a:r>
          </a:p>
          <a:p>
            <a:pPr marL="533400" indent="-533400"/>
            <a:r>
              <a:rPr lang="en-US" dirty="0" smtClean="0"/>
              <a:t>Be able to draw ER diagrams </a:t>
            </a:r>
            <a:br>
              <a:rPr lang="en-US" dirty="0" smtClean="0"/>
            </a:br>
            <a:r>
              <a:rPr lang="en-US" dirty="0" smtClean="0"/>
              <a:t>and </a:t>
            </a:r>
            <a:r>
              <a:rPr lang="en-US" smtClean="0"/>
              <a:t>relational schemas by hand.</a:t>
            </a:r>
            <a:endParaRPr lang="en-US" dirty="0" smtClean="0"/>
          </a:p>
        </p:txBody>
      </p:sp>
    </p:spTree>
    <p:extLst>
      <p:ext uri="{BB962C8B-B14F-4D97-AF65-F5344CB8AC3E}">
        <p14:creationId xmlns:p14="http://schemas.microsoft.com/office/powerpoint/2010/main" val="156078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9843">
                                            <p:txEl>
                                              <p:pRg st="2" end="2"/>
                                            </p:txEl>
                                          </p:spTgt>
                                        </p:tgtEl>
                                        <p:attrNameLst>
                                          <p:attrName>style.visibility</p:attrName>
                                        </p:attrNameLst>
                                      </p:cBhvr>
                                      <p:to>
                                        <p:strVal val="visible"/>
                                      </p:to>
                                    </p:set>
                                    <p:animEffect transition="in" filter="fade">
                                      <p:cBhvr>
                                        <p:cTn id="7" dur="500"/>
                                        <p:tgtEl>
                                          <p:spTgt spid="41984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9843">
                                            <p:txEl>
                                              <p:pRg st="3" end="3"/>
                                            </p:txEl>
                                          </p:spTgt>
                                        </p:tgtEl>
                                        <p:attrNameLst>
                                          <p:attrName>style.visibility</p:attrName>
                                        </p:attrNameLst>
                                      </p:cBhvr>
                                      <p:to>
                                        <p:strVal val="visible"/>
                                      </p:to>
                                    </p:set>
                                    <p:animEffect transition="in" filter="fade">
                                      <p:cBhvr>
                                        <p:cTn id="10" dur="500"/>
                                        <p:tgtEl>
                                          <p:spTgt spid="41984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9843">
                                            <p:txEl>
                                              <p:pRg st="4" end="4"/>
                                            </p:txEl>
                                          </p:spTgt>
                                        </p:tgtEl>
                                        <p:attrNameLst>
                                          <p:attrName>style.visibility</p:attrName>
                                        </p:attrNameLst>
                                      </p:cBhvr>
                                      <p:to>
                                        <p:strVal val="visible"/>
                                      </p:to>
                                    </p:set>
                                    <p:animEffect transition="in" filter="fade">
                                      <p:cBhvr>
                                        <p:cTn id="13" dur="500"/>
                                        <p:tgtEl>
                                          <p:spTgt spid="41984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19843">
                                            <p:txEl>
                                              <p:pRg st="6" end="6"/>
                                            </p:txEl>
                                          </p:spTgt>
                                        </p:tgtEl>
                                        <p:attrNameLst>
                                          <p:attrName>style.visibility</p:attrName>
                                        </p:attrNameLst>
                                      </p:cBhvr>
                                      <p:to>
                                        <p:strVal val="visible"/>
                                      </p:to>
                                    </p:set>
                                    <p:animEffect transition="in" filter="fade">
                                      <p:cBhvr>
                                        <p:cTn id="18" dur="500"/>
                                        <p:tgtEl>
                                          <p:spTgt spid="41984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19843">
                                            <p:txEl>
                                              <p:pRg st="7" end="7"/>
                                            </p:txEl>
                                          </p:spTgt>
                                        </p:tgtEl>
                                        <p:attrNameLst>
                                          <p:attrName>style.visibility</p:attrName>
                                        </p:attrNameLst>
                                      </p:cBhvr>
                                      <p:to>
                                        <p:strVal val="visible"/>
                                      </p:to>
                                    </p:set>
                                    <p:animEffect transition="in" filter="fade">
                                      <p:cBhvr>
                                        <p:cTn id="23" dur="500"/>
                                        <p:tgtEl>
                                          <p:spTgt spid="4198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74418F5-0F64-024F-9EF6-4B80F3B0A186}" type="slidenum">
              <a:rPr lang="en-US"/>
              <a:pPr/>
              <a:t>31</a:t>
            </a:fld>
            <a:endParaRPr lang="en-US"/>
          </a:p>
        </p:txBody>
      </p:sp>
      <p:sp>
        <p:nvSpPr>
          <p:cNvPr id="419842" name="Rectangle 2"/>
          <p:cNvSpPr>
            <a:spLocks noGrp="1" noChangeArrowheads="1"/>
          </p:cNvSpPr>
          <p:nvPr>
            <p:ph type="title"/>
          </p:nvPr>
        </p:nvSpPr>
        <p:spPr/>
        <p:txBody>
          <a:bodyPr/>
          <a:lstStyle/>
          <a:p>
            <a:r>
              <a:rPr lang="en-US" dirty="0" smtClean="0"/>
              <a:t>Example Midterm Questions</a:t>
            </a:r>
            <a:endParaRPr lang="en-US" dirty="0"/>
          </a:p>
        </p:txBody>
      </p:sp>
      <p:sp>
        <p:nvSpPr>
          <p:cNvPr id="419843" name="Rectangle 3"/>
          <p:cNvSpPr>
            <a:spLocks noGrp="1" noChangeArrowheads="1"/>
          </p:cNvSpPr>
          <p:nvPr>
            <p:ph type="body" idx="1"/>
          </p:nvPr>
        </p:nvSpPr>
        <p:spPr/>
        <p:txBody>
          <a:bodyPr/>
          <a:lstStyle/>
          <a:p>
            <a:pPr marL="533400" indent="-533400"/>
            <a:r>
              <a:rPr lang="en-US" dirty="0" smtClean="0"/>
              <a:t>Briefly describe the contents of each of the following:</a:t>
            </a:r>
          </a:p>
          <a:p>
            <a:pPr marL="2360613" lvl="4" indent="-533400"/>
            <a:endParaRPr lang="en-US" sz="1000" dirty="0"/>
          </a:p>
          <a:p>
            <a:pPr marL="928688" lvl="1" indent="-457200"/>
            <a:r>
              <a:rPr lang="en-US" dirty="0" smtClean="0"/>
              <a:t>Requirements specification</a:t>
            </a:r>
            <a:endParaRPr lang="en-US" dirty="0"/>
          </a:p>
          <a:p>
            <a:pPr marL="928688" lvl="1" indent="-457200"/>
            <a:r>
              <a:rPr lang="en-US" dirty="0" smtClean="0"/>
              <a:t>Software </a:t>
            </a:r>
            <a:r>
              <a:rPr lang="en-US" dirty="0"/>
              <a:t>prototype</a:t>
            </a:r>
          </a:p>
          <a:p>
            <a:pPr marL="928688" lvl="1" indent="-457200"/>
            <a:r>
              <a:rPr lang="en-US" dirty="0" smtClean="0"/>
              <a:t>Conceptual design</a:t>
            </a:r>
            <a:endParaRPr lang="en-US" dirty="0"/>
          </a:p>
          <a:p>
            <a:pPr marL="928688" lvl="1" indent="-457200"/>
            <a:r>
              <a:rPr lang="en-US" dirty="0" smtClean="0"/>
              <a:t>Design document</a:t>
            </a:r>
          </a:p>
          <a:p>
            <a:pPr marL="2774951" lvl="5" indent="-457200"/>
            <a:endParaRPr lang="en-US" dirty="0" smtClean="0"/>
          </a:p>
          <a:p>
            <a:pPr marL="490538" indent="-457200"/>
            <a:r>
              <a:rPr lang="en-US" dirty="0" smtClean="0"/>
              <a:t>Briefly explain the model-view-controller (MVC) architecture and why it represents good software engineering.</a:t>
            </a:r>
            <a:endParaRPr lang="en-US" dirty="0"/>
          </a:p>
        </p:txBody>
      </p:sp>
    </p:spTree>
    <p:extLst>
      <p:ext uri="{BB962C8B-B14F-4D97-AF65-F5344CB8AC3E}">
        <p14:creationId xmlns:p14="http://schemas.microsoft.com/office/powerpoint/2010/main" val="60553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9843">
                                            <p:txEl>
                                              <p:pRg st="7" end="7"/>
                                            </p:txEl>
                                          </p:spTgt>
                                        </p:tgtEl>
                                        <p:attrNameLst>
                                          <p:attrName>style.visibility</p:attrName>
                                        </p:attrNameLst>
                                      </p:cBhvr>
                                      <p:to>
                                        <p:strVal val="visible"/>
                                      </p:to>
                                    </p:set>
                                    <p:animEffect transition="in" filter="fade">
                                      <p:cBhvr>
                                        <p:cTn id="7" dur="500"/>
                                        <p:tgtEl>
                                          <p:spTgt spid="4198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Midterm Questions</a:t>
            </a:r>
            <a:r>
              <a:rPr lang="en-US" i="1" dirty="0"/>
              <a:t>, cont’d</a:t>
            </a:r>
            <a:endParaRPr lang="en-US" dirty="0"/>
          </a:p>
        </p:txBody>
      </p:sp>
      <p:sp>
        <p:nvSpPr>
          <p:cNvPr id="3" name="Content Placeholder 2"/>
          <p:cNvSpPr>
            <a:spLocks noGrp="1"/>
          </p:cNvSpPr>
          <p:nvPr>
            <p:ph idx="1"/>
          </p:nvPr>
        </p:nvSpPr>
        <p:spPr/>
        <p:txBody>
          <a:bodyPr/>
          <a:lstStyle/>
          <a:p>
            <a:pPr lvl="0"/>
            <a:r>
              <a:rPr lang="en-US" sz="2600" dirty="0"/>
              <a:t>Widgets Manufacturing, Inc. has just hired a software consultant to develop a new application to manage its factory. The consultant tells the company’s production manager, who is an old timer with many years of experience, to write down all the requirements in as much detail as possible. The consultant will then take these requirements with him to his cabin in the woods where he can work in isolation and without interruption. He’ll return to Widgets Manufacturing in three months with the completed application</a:t>
            </a:r>
            <a:r>
              <a:rPr lang="en-US" sz="2600" dirty="0" smtClean="0"/>
              <a:t>.</a:t>
            </a:r>
            <a:endParaRPr lang="en-US" sz="2600"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32</a:t>
            </a:fld>
            <a:endParaRPr lang="en-US"/>
          </a:p>
        </p:txBody>
      </p:sp>
    </p:spTree>
    <p:extLst>
      <p:ext uri="{BB962C8B-B14F-4D97-AF65-F5344CB8AC3E}">
        <p14:creationId xmlns:p14="http://schemas.microsoft.com/office/powerpoint/2010/main" val="2879336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Midterm Questions</a:t>
            </a:r>
            <a:r>
              <a:rPr lang="en-US" i="1" dirty="0"/>
              <a:t>, cont’d</a:t>
            </a:r>
            <a:endParaRPr lang="en-US" dirty="0"/>
          </a:p>
        </p:txBody>
      </p:sp>
      <p:sp>
        <p:nvSpPr>
          <p:cNvPr id="3" name="Content Placeholder 2"/>
          <p:cNvSpPr>
            <a:spLocks noGrp="1"/>
          </p:cNvSpPr>
          <p:nvPr>
            <p:ph idx="1"/>
          </p:nvPr>
        </p:nvSpPr>
        <p:spPr/>
        <p:txBody>
          <a:bodyPr/>
          <a:lstStyle/>
          <a:p>
            <a:pPr lvl="1"/>
            <a:r>
              <a:rPr lang="en-US" dirty="0" smtClean="0"/>
              <a:t>What </a:t>
            </a:r>
            <a:r>
              <a:rPr lang="en-US" dirty="0"/>
              <a:t>problems do you see with this arrangement</a:t>
            </a:r>
            <a:r>
              <a:rPr lang="en-US" dirty="0" smtClean="0"/>
              <a:t>?</a:t>
            </a:r>
          </a:p>
          <a:p>
            <a:pPr lvl="6"/>
            <a:endParaRPr lang="en-US" dirty="0"/>
          </a:p>
          <a:p>
            <a:pPr lvl="1"/>
            <a:r>
              <a:rPr lang="en-US" dirty="0" smtClean="0"/>
              <a:t>If </a:t>
            </a:r>
            <a:r>
              <a:rPr lang="en-US" dirty="0"/>
              <a:t>you were the consultant, how would you work with Widgets Manufacturing in a way that will increase your likelihood of success?</a:t>
            </a:r>
            <a:br>
              <a:rPr lang="en-US" dirty="0"/>
            </a:br>
            <a:endParaRPr lang="en-US" dirty="0"/>
          </a:p>
          <a:p>
            <a:endParaRPr lang="en-US" sz="2400"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33</a:t>
            </a:fld>
            <a:endParaRPr lang="en-US"/>
          </a:p>
        </p:txBody>
      </p:sp>
    </p:spTree>
    <p:extLst>
      <p:ext uri="{BB962C8B-B14F-4D97-AF65-F5344CB8AC3E}">
        <p14:creationId xmlns:p14="http://schemas.microsoft.com/office/powerpoint/2010/main" val="3383933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78774AB-90FC-C843-9403-2C76E60F3978}" type="slidenum">
              <a:rPr lang="en-US"/>
              <a:pPr/>
              <a:t>34</a:t>
            </a:fld>
            <a:endParaRPr lang="en-US"/>
          </a:p>
        </p:txBody>
      </p:sp>
      <p:sp>
        <p:nvSpPr>
          <p:cNvPr id="420866" name="Rectangle 2"/>
          <p:cNvSpPr>
            <a:spLocks noGrp="1" noChangeArrowheads="1"/>
          </p:cNvSpPr>
          <p:nvPr>
            <p:ph type="title"/>
          </p:nvPr>
        </p:nvSpPr>
        <p:spPr/>
        <p:txBody>
          <a:bodyPr/>
          <a:lstStyle/>
          <a:p>
            <a:r>
              <a:rPr lang="en-US" dirty="0"/>
              <a:t>Example Midterm </a:t>
            </a:r>
            <a:r>
              <a:rPr lang="en-US" dirty="0" smtClean="0"/>
              <a:t>Questions</a:t>
            </a:r>
            <a:r>
              <a:rPr lang="en-US" i="1" dirty="0" smtClean="0"/>
              <a:t>, cont’d</a:t>
            </a:r>
            <a:endParaRPr lang="en-US" i="1" dirty="0"/>
          </a:p>
        </p:txBody>
      </p:sp>
      <p:sp>
        <p:nvSpPr>
          <p:cNvPr id="420867" name="Rectangle 3"/>
          <p:cNvSpPr>
            <a:spLocks noGrp="1" noChangeArrowheads="1"/>
          </p:cNvSpPr>
          <p:nvPr>
            <p:ph type="body" idx="1"/>
          </p:nvPr>
        </p:nvSpPr>
        <p:spPr>
          <a:xfrm>
            <a:off x="457199" y="1295400"/>
            <a:ext cx="8503873" cy="4835525"/>
          </a:xfrm>
        </p:spPr>
        <p:txBody>
          <a:bodyPr/>
          <a:lstStyle/>
          <a:p>
            <a:pPr marL="533400" indent="-533400"/>
            <a:r>
              <a:rPr lang="en-US" dirty="0"/>
              <a:t>Consider the use case where a user moves </a:t>
            </a:r>
            <a:r>
              <a:rPr lang="en-US" dirty="0" smtClean="0"/>
              <a:t/>
            </a:r>
            <a:br>
              <a:rPr lang="en-US" dirty="0" smtClean="0"/>
            </a:br>
            <a:r>
              <a:rPr lang="en-US" dirty="0" smtClean="0"/>
              <a:t>a </a:t>
            </a:r>
            <a:r>
              <a:rPr lang="en-US" dirty="0"/>
              <a:t>file from one directory into another within the file system. Suppose you implemented it with </a:t>
            </a:r>
            <a:r>
              <a:rPr lang="en-US" dirty="0" smtClean="0"/>
              <a:t/>
            </a:r>
            <a:br>
              <a:rPr lang="en-US" dirty="0" smtClean="0"/>
            </a:br>
            <a:r>
              <a:rPr lang="en-US" dirty="0" smtClean="0"/>
              <a:t>a </a:t>
            </a:r>
            <a:r>
              <a:rPr lang="en-US" dirty="0"/>
              <a:t>graphical user interface (GUI) based on the </a:t>
            </a:r>
            <a:r>
              <a:rPr lang="en-US" dirty="0">
                <a:solidFill>
                  <a:schemeClr val="folHlink"/>
                </a:solidFill>
              </a:rPr>
              <a:t>model-view-controller</a:t>
            </a:r>
            <a:r>
              <a:rPr lang="en-US" dirty="0"/>
              <a:t> (MVC) </a:t>
            </a:r>
            <a:r>
              <a:rPr lang="en-US" dirty="0" smtClean="0"/>
              <a:t>architecture. </a:t>
            </a:r>
            <a:r>
              <a:rPr lang="en-US" dirty="0"/>
              <a:t>The user does the file move by dragging the image </a:t>
            </a:r>
            <a:r>
              <a:rPr lang="en-US" dirty="0" smtClean="0"/>
              <a:t/>
            </a:r>
            <a:br>
              <a:rPr lang="en-US" dirty="0" smtClean="0"/>
            </a:br>
            <a:r>
              <a:rPr lang="en-US" dirty="0" smtClean="0"/>
              <a:t>of </a:t>
            </a:r>
            <a:r>
              <a:rPr lang="en-US" dirty="0"/>
              <a:t>a document on the screen with the mouse from one folder image into another</a:t>
            </a:r>
            <a:r>
              <a:rPr lang="en-US" dirty="0" smtClean="0"/>
              <a:t>.</a:t>
            </a:r>
          </a:p>
          <a:p>
            <a:pPr marL="2360613" lvl="4" indent="-533400"/>
            <a:endParaRPr lang="en-US" dirty="0"/>
          </a:p>
          <a:p>
            <a:pPr marL="928688" lvl="1" indent="-457200"/>
            <a:r>
              <a:rPr lang="en-US" dirty="0"/>
              <a:t>Identify the model, the view, and the controller objects.</a:t>
            </a:r>
          </a:p>
        </p:txBody>
      </p:sp>
    </p:spTree>
    <p:extLst>
      <p:ext uri="{BB962C8B-B14F-4D97-AF65-F5344CB8AC3E}">
        <p14:creationId xmlns:p14="http://schemas.microsoft.com/office/powerpoint/2010/main" val="1893439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0867">
                                            <p:txEl>
                                              <p:pRg st="2" end="2"/>
                                            </p:txEl>
                                          </p:spTgt>
                                        </p:tgtEl>
                                        <p:attrNameLst>
                                          <p:attrName>style.visibility</p:attrName>
                                        </p:attrNameLst>
                                      </p:cBhvr>
                                      <p:to>
                                        <p:strVal val="visible"/>
                                      </p:to>
                                    </p:set>
                                    <p:animEffect transition="in" filter="fade">
                                      <p:cBhvr>
                                        <p:cTn id="7" dur="500"/>
                                        <p:tgtEl>
                                          <p:spTgt spid="420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F9FDFF-68F0-3F4E-AC41-23F322EB76A2}" type="slidenum">
              <a:rPr lang="en-US"/>
              <a:pPr/>
              <a:t>35</a:t>
            </a:fld>
            <a:endParaRPr lang="en-US"/>
          </a:p>
        </p:txBody>
      </p:sp>
      <p:sp>
        <p:nvSpPr>
          <p:cNvPr id="417794" name="Rectangle 2"/>
          <p:cNvSpPr>
            <a:spLocks noGrp="1" noChangeArrowheads="1"/>
          </p:cNvSpPr>
          <p:nvPr>
            <p:ph type="title"/>
          </p:nvPr>
        </p:nvSpPr>
        <p:spPr/>
        <p:txBody>
          <a:bodyPr/>
          <a:lstStyle/>
          <a:p>
            <a:r>
              <a:rPr lang="en-US" dirty="0"/>
              <a:t>Example Midterm Questions</a:t>
            </a:r>
            <a:r>
              <a:rPr lang="en-US" i="1" dirty="0"/>
              <a:t>, cont’d</a:t>
            </a:r>
            <a:endParaRPr lang="en-US" dirty="0"/>
          </a:p>
        </p:txBody>
      </p:sp>
      <p:sp>
        <p:nvSpPr>
          <p:cNvPr id="417795" name="Rectangle 3"/>
          <p:cNvSpPr>
            <a:spLocks noGrp="1" noChangeArrowheads="1"/>
          </p:cNvSpPr>
          <p:nvPr>
            <p:ph type="body" idx="1"/>
          </p:nvPr>
        </p:nvSpPr>
        <p:spPr/>
        <p:txBody>
          <a:bodyPr/>
          <a:lstStyle/>
          <a:p>
            <a:r>
              <a:rPr lang="en-US" dirty="0" smtClean="0">
                <a:solidFill>
                  <a:schemeClr val="folHlink"/>
                </a:solidFill>
              </a:rPr>
              <a:t>Model</a:t>
            </a:r>
          </a:p>
          <a:p>
            <a:pPr lvl="4"/>
            <a:endParaRPr lang="en-US" dirty="0" smtClean="0"/>
          </a:p>
          <a:p>
            <a:pPr lvl="1"/>
            <a:r>
              <a:rPr lang="en-US" dirty="0" smtClean="0"/>
              <a:t>File </a:t>
            </a:r>
            <a:r>
              <a:rPr lang="en-US" dirty="0"/>
              <a:t>system </a:t>
            </a:r>
            <a:r>
              <a:rPr lang="en-US" dirty="0" smtClean="0"/>
              <a:t>components</a:t>
            </a:r>
            <a:endParaRPr lang="en-US" dirty="0"/>
          </a:p>
          <a:p>
            <a:pPr lvl="1"/>
            <a:r>
              <a:rPr lang="en-US" dirty="0"/>
              <a:t>Physical files and directories that exist on disk</a:t>
            </a:r>
          </a:p>
          <a:p>
            <a:pPr lvl="3"/>
            <a:endParaRPr lang="en-US" dirty="0"/>
          </a:p>
          <a:p>
            <a:r>
              <a:rPr lang="en-US" dirty="0" smtClean="0">
                <a:solidFill>
                  <a:schemeClr val="folHlink"/>
                </a:solidFill>
              </a:rPr>
              <a:t>View</a:t>
            </a:r>
            <a:endParaRPr lang="en-US" dirty="0">
              <a:solidFill>
                <a:schemeClr val="folHlink"/>
              </a:solidFill>
            </a:endParaRPr>
          </a:p>
          <a:p>
            <a:pPr lvl="4"/>
            <a:endParaRPr lang="en-US" dirty="0" smtClean="0"/>
          </a:p>
          <a:p>
            <a:pPr lvl="1"/>
            <a:r>
              <a:rPr lang="en-US" dirty="0" smtClean="0"/>
              <a:t>GUI objects</a:t>
            </a:r>
            <a:endParaRPr lang="en-US" dirty="0"/>
          </a:p>
          <a:p>
            <a:pPr lvl="1"/>
            <a:r>
              <a:rPr lang="en-US" dirty="0"/>
              <a:t>Folders and documents as shown on the </a:t>
            </a:r>
            <a:r>
              <a:rPr lang="en-US" dirty="0" smtClean="0"/>
              <a:t>screen</a:t>
            </a:r>
            <a:endParaRPr lang="en-US" dirty="0"/>
          </a:p>
          <a:p>
            <a:pPr lvl="3"/>
            <a:endParaRPr lang="en-US" dirty="0"/>
          </a:p>
        </p:txBody>
      </p:sp>
    </p:spTree>
    <p:extLst>
      <p:ext uri="{BB962C8B-B14F-4D97-AF65-F5344CB8AC3E}">
        <p14:creationId xmlns:p14="http://schemas.microsoft.com/office/powerpoint/2010/main" val="321460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7795">
                                            <p:txEl>
                                              <p:pRg st="2" end="2"/>
                                            </p:txEl>
                                          </p:spTgt>
                                        </p:tgtEl>
                                        <p:attrNameLst>
                                          <p:attrName>style.visibility</p:attrName>
                                        </p:attrNameLst>
                                      </p:cBhvr>
                                      <p:to>
                                        <p:strVal val="visible"/>
                                      </p:to>
                                    </p:set>
                                    <p:animEffect transition="in" filter="fade">
                                      <p:cBhvr>
                                        <p:cTn id="7" dur="500"/>
                                        <p:tgtEl>
                                          <p:spTgt spid="41779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7795">
                                            <p:txEl>
                                              <p:pRg st="3" end="3"/>
                                            </p:txEl>
                                          </p:spTgt>
                                        </p:tgtEl>
                                        <p:attrNameLst>
                                          <p:attrName>style.visibility</p:attrName>
                                        </p:attrNameLst>
                                      </p:cBhvr>
                                      <p:to>
                                        <p:strVal val="visible"/>
                                      </p:to>
                                    </p:set>
                                    <p:animEffect transition="in" filter="fade">
                                      <p:cBhvr>
                                        <p:cTn id="10" dur="500"/>
                                        <p:tgtEl>
                                          <p:spTgt spid="417795">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17795">
                                            <p:txEl>
                                              <p:pRg st="7" end="7"/>
                                            </p:txEl>
                                          </p:spTgt>
                                        </p:tgtEl>
                                        <p:attrNameLst>
                                          <p:attrName>style.visibility</p:attrName>
                                        </p:attrNameLst>
                                      </p:cBhvr>
                                      <p:to>
                                        <p:strVal val="visible"/>
                                      </p:to>
                                    </p:set>
                                    <p:animEffect transition="in" filter="fade">
                                      <p:cBhvr>
                                        <p:cTn id="15" dur="500"/>
                                        <p:tgtEl>
                                          <p:spTgt spid="417795">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17795">
                                            <p:txEl>
                                              <p:pRg st="8" end="8"/>
                                            </p:txEl>
                                          </p:spTgt>
                                        </p:tgtEl>
                                        <p:attrNameLst>
                                          <p:attrName>style.visibility</p:attrName>
                                        </p:attrNameLst>
                                      </p:cBhvr>
                                      <p:to>
                                        <p:strVal val="visible"/>
                                      </p:to>
                                    </p:set>
                                    <p:animEffect transition="in" filter="fade">
                                      <p:cBhvr>
                                        <p:cTn id="18" dur="500"/>
                                        <p:tgtEl>
                                          <p:spTgt spid="41779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F9FDFF-68F0-3F4E-AC41-23F322EB76A2}" type="slidenum">
              <a:rPr lang="en-US"/>
              <a:pPr/>
              <a:t>36</a:t>
            </a:fld>
            <a:endParaRPr lang="en-US"/>
          </a:p>
        </p:txBody>
      </p:sp>
      <p:sp>
        <p:nvSpPr>
          <p:cNvPr id="417794" name="Rectangle 2"/>
          <p:cNvSpPr>
            <a:spLocks noGrp="1" noChangeArrowheads="1"/>
          </p:cNvSpPr>
          <p:nvPr>
            <p:ph type="title"/>
          </p:nvPr>
        </p:nvSpPr>
        <p:spPr/>
        <p:txBody>
          <a:bodyPr/>
          <a:lstStyle/>
          <a:p>
            <a:r>
              <a:rPr lang="en-US" dirty="0"/>
              <a:t>Example Midterm Questions</a:t>
            </a:r>
            <a:r>
              <a:rPr lang="en-US" i="1" dirty="0"/>
              <a:t>, cont’d</a:t>
            </a:r>
            <a:endParaRPr lang="en-US" dirty="0"/>
          </a:p>
        </p:txBody>
      </p:sp>
      <p:sp>
        <p:nvSpPr>
          <p:cNvPr id="417795" name="Rectangle 3"/>
          <p:cNvSpPr>
            <a:spLocks noGrp="1" noChangeArrowheads="1"/>
          </p:cNvSpPr>
          <p:nvPr>
            <p:ph type="body" idx="1"/>
          </p:nvPr>
        </p:nvSpPr>
        <p:spPr/>
        <p:txBody>
          <a:bodyPr/>
          <a:lstStyle/>
          <a:p>
            <a:r>
              <a:rPr lang="en-US" dirty="0" smtClean="0">
                <a:solidFill>
                  <a:schemeClr val="folHlink"/>
                </a:solidFill>
              </a:rPr>
              <a:t>Controller</a:t>
            </a:r>
          </a:p>
          <a:p>
            <a:pPr lvl="4"/>
            <a:endParaRPr lang="en-US" dirty="0" smtClean="0"/>
          </a:p>
          <a:p>
            <a:pPr lvl="1"/>
            <a:r>
              <a:rPr lang="en-US" dirty="0" smtClean="0"/>
              <a:t>The </a:t>
            </a:r>
            <a:r>
              <a:rPr lang="en-US" dirty="0"/>
              <a:t>interface (</a:t>
            </a:r>
            <a:r>
              <a:rPr lang="ja-JP" altLang="en-US" dirty="0">
                <a:latin typeface="Arial"/>
              </a:rPr>
              <a:t>“</a:t>
            </a:r>
            <a:r>
              <a:rPr lang="en-US" dirty="0"/>
              <a:t>bridge</a:t>
            </a:r>
            <a:r>
              <a:rPr lang="ja-JP" altLang="en-US" dirty="0">
                <a:latin typeface="Arial"/>
              </a:rPr>
              <a:t>”</a:t>
            </a:r>
            <a:r>
              <a:rPr lang="en-US" dirty="0"/>
              <a:t>) between </a:t>
            </a:r>
            <a:r>
              <a:rPr lang="en-US" dirty="0" smtClean="0"/>
              <a:t/>
            </a:r>
            <a:br>
              <a:rPr lang="en-US" dirty="0" smtClean="0"/>
            </a:br>
            <a:r>
              <a:rPr lang="en-US" dirty="0" smtClean="0"/>
              <a:t>the </a:t>
            </a:r>
            <a:r>
              <a:rPr lang="en-US" dirty="0"/>
              <a:t>GUI and the file system. </a:t>
            </a:r>
            <a:endParaRPr lang="en-US" dirty="0" smtClean="0"/>
          </a:p>
          <a:p>
            <a:pPr lvl="5"/>
            <a:endParaRPr lang="en-US" dirty="0"/>
          </a:p>
          <a:p>
            <a:pPr lvl="1"/>
            <a:r>
              <a:rPr lang="en-US" dirty="0"/>
              <a:t>The code that translates the </a:t>
            </a:r>
            <a:r>
              <a:rPr lang="en-US" dirty="0" smtClean="0"/>
              <a:t>user’s actions </a:t>
            </a:r>
            <a:br>
              <a:rPr lang="en-US" dirty="0" smtClean="0"/>
            </a:br>
            <a:r>
              <a:rPr lang="en-US" dirty="0" smtClean="0"/>
              <a:t>to </a:t>
            </a:r>
            <a:r>
              <a:rPr lang="en-US" dirty="0"/>
              <a:t>operations on the underlying file system</a:t>
            </a:r>
            <a:r>
              <a:rPr lang="en-US" dirty="0" smtClean="0"/>
              <a:t>.</a:t>
            </a:r>
            <a:endParaRPr lang="en-US" dirty="0"/>
          </a:p>
        </p:txBody>
      </p:sp>
    </p:spTree>
    <p:extLst>
      <p:ext uri="{BB962C8B-B14F-4D97-AF65-F5344CB8AC3E}">
        <p14:creationId xmlns:p14="http://schemas.microsoft.com/office/powerpoint/2010/main" val="1867083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7795">
                                            <p:txEl>
                                              <p:pRg st="2" end="2"/>
                                            </p:txEl>
                                          </p:spTgt>
                                        </p:tgtEl>
                                        <p:attrNameLst>
                                          <p:attrName>style.visibility</p:attrName>
                                        </p:attrNameLst>
                                      </p:cBhvr>
                                      <p:to>
                                        <p:strVal val="visible"/>
                                      </p:to>
                                    </p:set>
                                    <p:animEffect transition="in" filter="fade">
                                      <p:cBhvr>
                                        <p:cTn id="7" dur="500"/>
                                        <p:tgtEl>
                                          <p:spTgt spid="41779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7795">
                                            <p:txEl>
                                              <p:pRg st="4" end="4"/>
                                            </p:txEl>
                                          </p:spTgt>
                                        </p:tgtEl>
                                        <p:attrNameLst>
                                          <p:attrName>style.visibility</p:attrName>
                                        </p:attrNameLst>
                                      </p:cBhvr>
                                      <p:to>
                                        <p:strVal val="visible"/>
                                      </p:to>
                                    </p:set>
                                    <p:animEffect transition="in" filter="fade">
                                      <p:cBhvr>
                                        <p:cTn id="10" dur="500"/>
                                        <p:tgtEl>
                                          <p:spTgt spid="417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0883840-18B6-0447-9D6B-B98D3135E056}" type="slidenum">
              <a:rPr lang="en-US"/>
              <a:pPr/>
              <a:t>37</a:t>
            </a:fld>
            <a:endParaRPr lang="en-US"/>
          </a:p>
        </p:txBody>
      </p:sp>
      <p:sp>
        <p:nvSpPr>
          <p:cNvPr id="421890" name="Rectangle 2"/>
          <p:cNvSpPr>
            <a:spLocks noGrp="1" noChangeArrowheads="1"/>
          </p:cNvSpPr>
          <p:nvPr>
            <p:ph type="title"/>
          </p:nvPr>
        </p:nvSpPr>
        <p:spPr/>
        <p:txBody>
          <a:bodyPr/>
          <a:lstStyle/>
          <a:p>
            <a:r>
              <a:rPr lang="en-US" dirty="0"/>
              <a:t>Example Midterm Questions</a:t>
            </a:r>
            <a:r>
              <a:rPr lang="en-US" i="1" dirty="0"/>
              <a:t>, cont’d</a:t>
            </a:r>
            <a:endParaRPr lang="en-US" dirty="0"/>
          </a:p>
        </p:txBody>
      </p:sp>
      <p:sp>
        <p:nvSpPr>
          <p:cNvPr id="421891" name="Rectangle 3"/>
          <p:cNvSpPr>
            <a:spLocks noGrp="1" noChangeArrowheads="1"/>
          </p:cNvSpPr>
          <p:nvPr>
            <p:ph type="body" idx="1"/>
          </p:nvPr>
        </p:nvSpPr>
        <p:spPr>
          <a:xfrm>
            <a:off x="2743220" y="1295400"/>
            <a:ext cx="5943580" cy="4835525"/>
          </a:xfrm>
        </p:spPr>
        <p:txBody>
          <a:bodyPr/>
          <a:lstStyle/>
          <a:p>
            <a:r>
              <a:rPr lang="en-US" dirty="0"/>
              <a:t>Suppose a teaching assistant for this </a:t>
            </a:r>
            <a:r>
              <a:rPr lang="en-US" dirty="0" smtClean="0"/>
              <a:t>Software Engineering class </a:t>
            </a:r>
            <a:r>
              <a:rPr lang="en-US" dirty="0"/>
              <a:t>wanted to build a relational database to keep track of the project teams. </a:t>
            </a:r>
            <a:endParaRPr lang="en-US" dirty="0" smtClean="0"/>
          </a:p>
          <a:p>
            <a:pPr lvl="5"/>
            <a:endParaRPr lang="en-US" dirty="0"/>
          </a:p>
          <a:p>
            <a:r>
              <a:rPr lang="en-US" dirty="0" smtClean="0"/>
              <a:t>His </a:t>
            </a:r>
            <a:r>
              <a:rPr lang="en-US" dirty="0"/>
              <a:t>first attempt at the database consists of a single table, as shown in the </a:t>
            </a:r>
            <a:r>
              <a:rPr lang="en-US" dirty="0" smtClean="0"/>
              <a:t>relational schema. </a:t>
            </a:r>
            <a:endParaRPr lang="en-US" dirty="0"/>
          </a:p>
        </p:txBody>
      </p:sp>
      <p:pic>
        <p:nvPicPr>
          <p:cNvPr id="7" name="Picture 6" descr="Screen Shot 2016-03-15 at 12.16.5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180" y="1203931"/>
            <a:ext cx="2352039" cy="5074062"/>
          </a:xfrm>
          <a:prstGeom prst="rect">
            <a:avLst/>
          </a:prstGeom>
        </p:spPr>
      </p:pic>
    </p:spTree>
    <p:extLst>
      <p:ext uri="{BB962C8B-B14F-4D97-AF65-F5344CB8AC3E}">
        <p14:creationId xmlns:p14="http://schemas.microsoft.com/office/powerpoint/2010/main" val="78289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1891">
                                            <p:txEl>
                                              <p:pRg st="2" end="2"/>
                                            </p:txEl>
                                          </p:spTgt>
                                        </p:tgtEl>
                                        <p:attrNameLst>
                                          <p:attrName>style.visibility</p:attrName>
                                        </p:attrNameLst>
                                      </p:cBhvr>
                                      <p:to>
                                        <p:strVal val="visible"/>
                                      </p:to>
                                    </p:set>
                                    <p:animEffect transition="in" filter="fade">
                                      <p:cBhvr>
                                        <p:cTn id="7" dur="500"/>
                                        <p:tgtEl>
                                          <p:spTgt spid="4218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0883840-18B6-0447-9D6B-B98D3135E056}" type="slidenum">
              <a:rPr lang="en-US"/>
              <a:pPr/>
              <a:t>38</a:t>
            </a:fld>
            <a:endParaRPr lang="en-US"/>
          </a:p>
        </p:txBody>
      </p:sp>
      <p:sp>
        <p:nvSpPr>
          <p:cNvPr id="421890" name="Rectangle 2"/>
          <p:cNvSpPr>
            <a:spLocks noGrp="1" noChangeArrowheads="1"/>
          </p:cNvSpPr>
          <p:nvPr>
            <p:ph type="title"/>
          </p:nvPr>
        </p:nvSpPr>
        <p:spPr/>
        <p:txBody>
          <a:bodyPr/>
          <a:lstStyle/>
          <a:p>
            <a:r>
              <a:rPr lang="en-US" dirty="0"/>
              <a:t>Example Midterm Questions</a:t>
            </a:r>
            <a:r>
              <a:rPr lang="en-US" i="1" dirty="0"/>
              <a:t>, cont’d</a:t>
            </a:r>
            <a:endParaRPr lang="en-US" dirty="0"/>
          </a:p>
        </p:txBody>
      </p:sp>
      <p:sp>
        <p:nvSpPr>
          <p:cNvPr id="421891" name="Rectangle 3"/>
          <p:cNvSpPr>
            <a:spLocks noGrp="1" noChangeArrowheads="1"/>
          </p:cNvSpPr>
          <p:nvPr>
            <p:ph type="body" idx="1"/>
          </p:nvPr>
        </p:nvSpPr>
        <p:spPr>
          <a:xfrm>
            <a:off x="2743220" y="1234465"/>
            <a:ext cx="5943580" cy="3291804"/>
          </a:xfrm>
        </p:spPr>
        <p:txBody>
          <a:bodyPr/>
          <a:lstStyle/>
          <a:p>
            <a:r>
              <a:rPr lang="en-US" dirty="0"/>
              <a:t>For each of the following queries, </a:t>
            </a:r>
            <a:r>
              <a:rPr lang="en-US" u="sng" dirty="0"/>
              <a:t>either</a:t>
            </a:r>
            <a:r>
              <a:rPr lang="en-US" dirty="0"/>
              <a:t> write the SQL statement to perform the query based on this database, </a:t>
            </a:r>
            <a:r>
              <a:rPr lang="en-US" u="sng" dirty="0"/>
              <a:t>or</a:t>
            </a:r>
            <a:r>
              <a:rPr lang="en-US" dirty="0"/>
              <a:t> explain why the query would be difficult to do. </a:t>
            </a:r>
            <a:endParaRPr lang="en-US" dirty="0" smtClean="0"/>
          </a:p>
          <a:p>
            <a:pPr lvl="4"/>
            <a:endParaRPr lang="en-US" dirty="0" smtClean="0"/>
          </a:p>
          <a:p>
            <a:pPr lvl="1"/>
            <a:r>
              <a:rPr lang="en-US" dirty="0"/>
              <a:t>What are the name and URL of team </a:t>
            </a:r>
            <a:r>
              <a:rPr lang="en-US" dirty="0" smtClean="0"/>
              <a:t>Alpha’s </a:t>
            </a:r>
            <a:r>
              <a:rPr lang="en-US" dirty="0"/>
              <a:t>product? </a:t>
            </a:r>
            <a:endParaRPr lang="en-US" dirty="0" smtClean="0"/>
          </a:p>
        </p:txBody>
      </p:sp>
      <p:sp>
        <p:nvSpPr>
          <p:cNvPr id="2" name="TextBox 1"/>
          <p:cNvSpPr txBox="1"/>
          <p:nvPr/>
        </p:nvSpPr>
        <p:spPr>
          <a:xfrm>
            <a:off x="3108976" y="4617707"/>
            <a:ext cx="5109893" cy="1015663"/>
          </a:xfrm>
          <a:prstGeom prst="rect">
            <a:avLst/>
          </a:prstGeom>
          <a:noFill/>
          <a:ln>
            <a:noFill/>
          </a:ln>
        </p:spPr>
        <p:txBody>
          <a:bodyPr wrap="none" rtlCol="0">
            <a:spAutoFit/>
          </a:bodyPr>
          <a:lstStyle/>
          <a:p>
            <a:pPr marL="0" lvl="2"/>
            <a:r>
              <a:rPr lang="en-US" sz="2000" b="1" dirty="0">
                <a:solidFill>
                  <a:srgbClr val="3333CC"/>
                </a:solidFill>
                <a:latin typeface="Courier New" charset="0"/>
              </a:rPr>
              <a:t>SELECT </a:t>
            </a:r>
            <a:r>
              <a:rPr lang="en-US" sz="2000" b="1" dirty="0" err="1">
                <a:solidFill>
                  <a:srgbClr val="3333CC"/>
                </a:solidFill>
                <a:latin typeface="Courier New" charset="0"/>
              </a:rPr>
              <a:t>product_name</a:t>
            </a:r>
            <a:r>
              <a:rPr lang="en-US" sz="2000" b="1" dirty="0">
                <a:solidFill>
                  <a:srgbClr val="3333CC"/>
                </a:solidFill>
                <a:latin typeface="Courier New" charset="0"/>
              </a:rPr>
              <a:t>, </a:t>
            </a:r>
            <a:r>
              <a:rPr lang="en-US" sz="2000" b="1" dirty="0" err="1">
                <a:solidFill>
                  <a:srgbClr val="3333CC"/>
                </a:solidFill>
                <a:latin typeface="Courier New" charset="0"/>
              </a:rPr>
              <a:t>product_URL</a:t>
            </a:r>
            <a:r>
              <a:rPr lang="en-US" sz="2000" b="1" dirty="0">
                <a:solidFill>
                  <a:srgbClr val="3333CC"/>
                </a:solidFill>
                <a:latin typeface="Courier New" charset="0"/>
              </a:rPr>
              <a:t/>
            </a:r>
            <a:br>
              <a:rPr lang="en-US" sz="2000" b="1" dirty="0">
                <a:solidFill>
                  <a:srgbClr val="3333CC"/>
                </a:solidFill>
                <a:latin typeface="Courier New" charset="0"/>
              </a:rPr>
            </a:br>
            <a:r>
              <a:rPr lang="en-US" sz="2000" b="1" dirty="0">
                <a:solidFill>
                  <a:srgbClr val="3333CC"/>
                </a:solidFill>
                <a:latin typeface="Courier New" charset="0"/>
              </a:rPr>
              <a:t>FROM team</a:t>
            </a:r>
            <a:br>
              <a:rPr lang="en-US" sz="2000" b="1" dirty="0">
                <a:solidFill>
                  <a:srgbClr val="3333CC"/>
                </a:solidFill>
                <a:latin typeface="Courier New" charset="0"/>
              </a:rPr>
            </a:br>
            <a:r>
              <a:rPr lang="en-US" sz="2000" b="1" dirty="0">
                <a:solidFill>
                  <a:srgbClr val="3333CC"/>
                </a:solidFill>
                <a:latin typeface="Courier New" charset="0"/>
              </a:rPr>
              <a:t>WHERE </a:t>
            </a:r>
            <a:r>
              <a:rPr lang="en-US" sz="2000" b="1" dirty="0" err="1">
                <a:solidFill>
                  <a:srgbClr val="3333CC"/>
                </a:solidFill>
                <a:latin typeface="Courier New" charset="0"/>
              </a:rPr>
              <a:t>team_name</a:t>
            </a:r>
            <a:r>
              <a:rPr lang="en-US" sz="2000" b="1" dirty="0">
                <a:solidFill>
                  <a:srgbClr val="3333CC"/>
                </a:solidFill>
                <a:latin typeface="Courier New" charset="0"/>
              </a:rPr>
              <a:t> = </a:t>
            </a:r>
            <a:r>
              <a:rPr lang="ja-JP" altLang="en-US" sz="2000" b="1" dirty="0">
                <a:solidFill>
                  <a:srgbClr val="3333CC"/>
                </a:solidFill>
                <a:latin typeface="Arial"/>
              </a:rPr>
              <a:t>‘</a:t>
            </a:r>
            <a:r>
              <a:rPr lang="en-US" sz="2000" b="1" dirty="0">
                <a:solidFill>
                  <a:srgbClr val="3333CC"/>
                </a:solidFill>
                <a:latin typeface="Courier New" charset="0"/>
              </a:rPr>
              <a:t>Alpha</a:t>
            </a:r>
            <a:r>
              <a:rPr lang="ja-JP" altLang="en-US" sz="2000" b="1" dirty="0" smtClean="0">
                <a:solidFill>
                  <a:srgbClr val="3333CC"/>
                </a:solidFill>
                <a:latin typeface="Arial"/>
              </a:rPr>
              <a:t>’</a:t>
            </a:r>
            <a:endParaRPr lang="en-US" sz="2000" b="1" dirty="0">
              <a:solidFill>
                <a:srgbClr val="3333CC"/>
              </a:solidFill>
              <a:latin typeface="Courier New" charset="0"/>
            </a:endParaRPr>
          </a:p>
        </p:txBody>
      </p:sp>
      <p:pic>
        <p:nvPicPr>
          <p:cNvPr id="7" name="Picture 6" descr="Screen Shot 2016-03-15 at 12.16.5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180" y="1203931"/>
            <a:ext cx="2352039" cy="5074062"/>
          </a:xfrm>
          <a:prstGeom prst="rect">
            <a:avLst/>
          </a:prstGeom>
        </p:spPr>
      </p:pic>
    </p:spTree>
    <p:extLst>
      <p:ext uri="{BB962C8B-B14F-4D97-AF65-F5344CB8AC3E}">
        <p14:creationId xmlns:p14="http://schemas.microsoft.com/office/powerpoint/2010/main" val="1559164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1891">
                                            <p:txEl>
                                              <p:pRg st="2" end="2"/>
                                            </p:txEl>
                                          </p:spTgt>
                                        </p:tgtEl>
                                        <p:attrNameLst>
                                          <p:attrName>style.visibility</p:attrName>
                                        </p:attrNameLst>
                                      </p:cBhvr>
                                      <p:to>
                                        <p:strVal val="visible"/>
                                      </p:to>
                                    </p:set>
                                    <p:animEffect transition="in" filter="fade">
                                      <p:cBhvr>
                                        <p:cTn id="7" dur="500"/>
                                        <p:tgtEl>
                                          <p:spTgt spid="42189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0883840-18B6-0447-9D6B-B98D3135E056}" type="slidenum">
              <a:rPr lang="en-US"/>
              <a:pPr/>
              <a:t>39</a:t>
            </a:fld>
            <a:endParaRPr lang="en-US" dirty="0"/>
          </a:p>
        </p:txBody>
      </p:sp>
      <p:sp>
        <p:nvSpPr>
          <p:cNvPr id="421890" name="Rectangle 2"/>
          <p:cNvSpPr>
            <a:spLocks noGrp="1" noChangeArrowheads="1"/>
          </p:cNvSpPr>
          <p:nvPr>
            <p:ph type="title"/>
          </p:nvPr>
        </p:nvSpPr>
        <p:spPr/>
        <p:txBody>
          <a:bodyPr/>
          <a:lstStyle/>
          <a:p>
            <a:r>
              <a:rPr lang="en-US" dirty="0"/>
              <a:t>Example Midterm Questions</a:t>
            </a:r>
            <a:r>
              <a:rPr lang="en-US" i="1" dirty="0"/>
              <a:t>, cont’d</a:t>
            </a:r>
            <a:endParaRPr lang="en-US" dirty="0"/>
          </a:p>
        </p:txBody>
      </p:sp>
      <p:sp>
        <p:nvSpPr>
          <p:cNvPr id="421891" name="Rectangle 3"/>
          <p:cNvSpPr>
            <a:spLocks noGrp="1" noChangeArrowheads="1"/>
          </p:cNvSpPr>
          <p:nvPr>
            <p:ph type="body" idx="1"/>
          </p:nvPr>
        </p:nvSpPr>
        <p:spPr>
          <a:xfrm>
            <a:off x="2743220" y="1234464"/>
            <a:ext cx="5943580" cy="3108926"/>
          </a:xfrm>
        </p:spPr>
        <p:txBody>
          <a:bodyPr/>
          <a:lstStyle/>
          <a:p>
            <a:pPr lvl="1"/>
            <a:r>
              <a:rPr lang="en-US" dirty="0" smtClean="0"/>
              <a:t>Who’s on </a:t>
            </a:r>
            <a:r>
              <a:rPr lang="en-US" dirty="0"/>
              <a:t>team Beta</a:t>
            </a:r>
            <a:r>
              <a:rPr lang="en-US" dirty="0" smtClean="0"/>
              <a:t>?</a:t>
            </a:r>
          </a:p>
          <a:p>
            <a:pPr lvl="1"/>
            <a:endParaRPr lang="en-US" dirty="0"/>
          </a:p>
          <a:p>
            <a:pPr lvl="1"/>
            <a:endParaRPr lang="en-US" dirty="0" smtClean="0"/>
          </a:p>
          <a:p>
            <a:pPr lvl="1"/>
            <a:endParaRPr lang="en-US" dirty="0" smtClean="0"/>
          </a:p>
          <a:p>
            <a:pPr marL="471487" lvl="1" indent="0">
              <a:buNone/>
            </a:pPr>
            <a:endParaRPr lang="en-US" dirty="0" smtClean="0"/>
          </a:p>
          <a:p>
            <a:pPr lvl="1"/>
            <a:r>
              <a:rPr lang="en-US" dirty="0" smtClean="0"/>
              <a:t>Which </a:t>
            </a:r>
            <a:r>
              <a:rPr lang="en-US" dirty="0"/>
              <a:t>team is Mary Jones on </a:t>
            </a:r>
            <a:r>
              <a:rPr lang="en-US" dirty="0" smtClean="0"/>
              <a:t/>
            </a:r>
            <a:br>
              <a:rPr lang="en-US" dirty="0" smtClean="0"/>
            </a:br>
            <a:r>
              <a:rPr lang="en-US" dirty="0" smtClean="0"/>
              <a:t>and </a:t>
            </a:r>
            <a:r>
              <a:rPr lang="en-US" dirty="0"/>
              <a:t>what is her project </a:t>
            </a:r>
            <a:r>
              <a:rPr lang="en-US" dirty="0" smtClean="0"/>
              <a:t>grade</a:t>
            </a:r>
            <a:r>
              <a:rPr lang="en-US" dirty="0"/>
              <a:t>?</a:t>
            </a:r>
          </a:p>
        </p:txBody>
      </p:sp>
      <p:sp>
        <p:nvSpPr>
          <p:cNvPr id="2" name="TextBox 1"/>
          <p:cNvSpPr txBox="1"/>
          <p:nvPr/>
        </p:nvSpPr>
        <p:spPr>
          <a:xfrm>
            <a:off x="3108976" y="1783098"/>
            <a:ext cx="5455039" cy="1323439"/>
          </a:xfrm>
          <a:prstGeom prst="rect">
            <a:avLst/>
          </a:prstGeom>
          <a:noFill/>
          <a:ln>
            <a:noFill/>
          </a:ln>
        </p:spPr>
        <p:txBody>
          <a:bodyPr wrap="none" rtlCol="0">
            <a:spAutoFit/>
          </a:bodyPr>
          <a:lstStyle/>
          <a:p>
            <a:pPr marL="0" lvl="2"/>
            <a:r>
              <a:rPr lang="en-US" sz="2000" dirty="0">
                <a:solidFill>
                  <a:srgbClr val="0033CC"/>
                </a:solidFill>
              </a:rPr>
              <a:t>Difficult (tedious, at least) to do because of the </a:t>
            </a:r>
            <a:endParaRPr lang="en-US" sz="2000" dirty="0" smtClean="0">
              <a:solidFill>
                <a:srgbClr val="0033CC"/>
              </a:solidFill>
            </a:endParaRPr>
          </a:p>
          <a:p>
            <a:pPr marL="0" lvl="2"/>
            <a:r>
              <a:rPr lang="en-US" sz="2000" dirty="0" smtClean="0">
                <a:solidFill>
                  <a:srgbClr val="0033CC"/>
                </a:solidFill>
              </a:rPr>
              <a:t>repeated </a:t>
            </a:r>
            <a:r>
              <a:rPr lang="en-US" sz="2000" dirty="0">
                <a:solidFill>
                  <a:srgbClr val="0033CC"/>
                </a:solidFill>
              </a:rPr>
              <a:t>student fields. Each first name/last </a:t>
            </a:r>
            <a:endParaRPr lang="en-US" sz="2000" dirty="0" smtClean="0">
              <a:solidFill>
                <a:srgbClr val="0033CC"/>
              </a:solidFill>
            </a:endParaRPr>
          </a:p>
          <a:p>
            <a:pPr marL="0" lvl="2"/>
            <a:r>
              <a:rPr lang="en-US" sz="2000" dirty="0" smtClean="0">
                <a:solidFill>
                  <a:srgbClr val="0033CC"/>
                </a:solidFill>
              </a:rPr>
              <a:t>name </a:t>
            </a:r>
            <a:r>
              <a:rPr lang="en-US" sz="2000" dirty="0">
                <a:solidFill>
                  <a:srgbClr val="0033CC"/>
                </a:solidFill>
              </a:rPr>
              <a:t>pair would need to be listed separately </a:t>
            </a:r>
            <a:endParaRPr lang="en-US" sz="2000" dirty="0" smtClean="0">
              <a:solidFill>
                <a:srgbClr val="0033CC"/>
              </a:solidFill>
            </a:endParaRPr>
          </a:p>
          <a:p>
            <a:pPr marL="0" lvl="2"/>
            <a:r>
              <a:rPr lang="en-US" sz="2000" dirty="0" smtClean="0">
                <a:solidFill>
                  <a:srgbClr val="0033CC"/>
                </a:solidFill>
              </a:rPr>
              <a:t>in </a:t>
            </a:r>
            <a:r>
              <a:rPr lang="en-US" sz="2000" dirty="0">
                <a:solidFill>
                  <a:srgbClr val="0033CC"/>
                </a:solidFill>
              </a:rPr>
              <a:t>the SELECT clause</a:t>
            </a:r>
            <a:r>
              <a:rPr lang="en-US" sz="2000" dirty="0" smtClean="0">
                <a:solidFill>
                  <a:srgbClr val="0033CC"/>
                </a:solidFill>
              </a:rPr>
              <a:t>.</a:t>
            </a:r>
            <a:endParaRPr lang="en-US" sz="2000" dirty="0">
              <a:solidFill>
                <a:srgbClr val="0033CC"/>
              </a:solidFill>
            </a:endParaRPr>
          </a:p>
        </p:txBody>
      </p:sp>
      <p:sp>
        <p:nvSpPr>
          <p:cNvPr id="3" name="TextBox 2"/>
          <p:cNvSpPr txBox="1"/>
          <p:nvPr/>
        </p:nvSpPr>
        <p:spPr>
          <a:xfrm>
            <a:off x="3108976" y="4434829"/>
            <a:ext cx="4828566" cy="1323439"/>
          </a:xfrm>
          <a:prstGeom prst="rect">
            <a:avLst/>
          </a:prstGeom>
          <a:noFill/>
          <a:ln>
            <a:noFill/>
          </a:ln>
        </p:spPr>
        <p:txBody>
          <a:bodyPr wrap="none" rtlCol="0">
            <a:spAutoFit/>
          </a:bodyPr>
          <a:lstStyle/>
          <a:p>
            <a:pPr marL="0" lvl="2"/>
            <a:r>
              <a:rPr lang="en-US" sz="2000" dirty="0">
                <a:solidFill>
                  <a:srgbClr val="0033CC"/>
                </a:solidFill>
              </a:rPr>
              <a:t>Also difficult to do because </a:t>
            </a:r>
            <a:r>
              <a:rPr lang="en-US" sz="2000" dirty="0" smtClean="0">
                <a:solidFill>
                  <a:srgbClr val="0033CC"/>
                </a:solidFill>
              </a:rPr>
              <a:t>testing for </a:t>
            </a:r>
          </a:p>
          <a:p>
            <a:pPr marL="0" lvl="2"/>
            <a:r>
              <a:rPr lang="en-US" sz="2000" dirty="0" smtClean="0">
                <a:solidFill>
                  <a:srgbClr val="0033CC"/>
                </a:solidFill>
              </a:rPr>
              <a:t>Mary </a:t>
            </a:r>
            <a:r>
              <a:rPr lang="en-US" sz="2000" dirty="0">
                <a:solidFill>
                  <a:srgbClr val="0033CC"/>
                </a:solidFill>
              </a:rPr>
              <a:t>Jones would have to be duplicated </a:t>
            </a:r>
            <a:endParaRPr lang="en-US" sz="2000" dirty="0" smtClean="0">
              <a:solidFill>
                <a:srgbClr val="0033CC"/>
              </a:solidFill>
            </a:endParaRPr>
          </a:p>
          <a:p>
            <a:pPr marL="0" lvl="2"/>
            <a:r>
              <a:rPr lang="en-US" sz="2000" dirty="0" smtClean="0">
                <a:solidFill>
                  <a:srgbClr val="0033CC"/>
                </a:solidFill>
              </a:rPr>
              <a:t>for </a:t>
            </a:r>
            <a:r>
              <a:rPr lang="en-US" sz="2000" dirty="0">
                <a:solidFill>
                  <a:srgbClr val="0033CC"/>
                </a:solidFill>
              </a:rPr>
              <a:t>each student in the row and then </a:t>
            </a:r>
            <a:endParaRPr lang="en-US" sz="2000" dirty="0" smtClean="0">
              <a:solidFill>
                <a:srgbClr val="0033CC"/>
              </a:solidFill>
            </a:endParaRPr>
          </a:p>
          <a:p>
            <a:pPr marL="0" lvl="2"/>
            <a:r>
              <a:rPr lang="en-US" sz="2000" dirty="0" err="1" smtClean="0">
                <a:solidFill>
                  <a:srgbClr val="0033CC"/>
                </a:solidFill>
              </a:rPr>
              <a:t>OR</a:t>
            </a:r>
            <a:r>
              <a:rPr lang="en-US" altLang="ja-JP" sz="2000" dirty="0" err="1" smtClean="0">
                <a:solidFill>
                  <a:srgbClr val="0033CC"/>
                </a:solidFill>
                <a:latin typeface="Arial"/>
              </a:rPr>
              <a:t>’</a:t>
            </a:r>
            <a:r>
              <a:rPr lang="en-US" sz="2000" dirty="0" err="1" smtClean="0">
                <a:solidFill>
                  <a:srgbClr val="0033CC"/>
                </a:solidFill>
              </a:rPr>
              <a:t>d</a:t>
            </a:r>
            <a:r>
              <a:rPr lang="en-US" sz="2000" dirty="0" smtClean="0">
                <a:solidFill>
                  <a:srgbClr val="0033CC"/>
                </a:solidFill>
              </a:rPr>
              <a:t> </a:t>
            </a:r>
            <a:r>
              <a:rPr lang="en-US" sz="2000" dirty="0">
                <a:solidFill>
                  <a:srgbClr val="0033CC"/>
                </a:solidFill>
              </a:rPr>
              <a:t>together</a:t>
            </a:r>
            <a:r>
              <a:rPr lang="en-US" sz="2000" dirty="0" smtClean="0">
                <a:solidFill>
                  <a:srgbClr val="0033CC"/>
                </a:solidFill>
              </a:rPr>
              <a:t>.</a:t>
            </a:r>
            <a:endParaRPr lang="en-US" sz="2000" dirty="0">
              <a:solidFill>
                <a:srgbClr val="0033CC"/>
              </a:solidFill>
            </a:endParaRPr>
          </a:p>
        </p:txBody>
      </p:sp>
      <p:pic>
        <p:nvPicPr>
          <p:cNvPr id="4" name="Picture 3" descr="Screen Shot 2016-03-15 at 12.16.5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180" y="1203931"/>
            <a:ext cx="2352039" cy="5074062"/>
          </a:xfrm>
          <a:prstGeom prst="rect">
            <a:avLst/>
          </a:prstGeom>
        </p:spPr>
      </p:pic>
    </p:spTree>
    <p:extLst>
      <p:ext uri="{BB962C8B-B14F-4D97-AF65-F5344CB8AC3E}">
        <p14:creationId xmlns:p14="http://schemas.microsoft.com/office/powerpoint/2010/main" val="127509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1891">
                                            <p:txEl>
                                              <p:pRg st="5" end="5"/>
                                            </p:txEl>
                                          </p:spTgt>
                                        </p:tgtEl>
                                        <p:attrNameLst>
                                          <p:attrName>style.visibility</p:attrName>
                                        </p:attrNameLst>
                                      </p:cBhvr>
                                      <p:to>
                                        <p:strVal val="visible"/>
                                      </p:to>
                                    </p:set>
                                    <p:animEffect transition="in" filter="fade">
                                      <p:cBhvr>
                                        <p:cTn id="12" dur="500"/>
                                        <p:tgtEl>
                                          <p:spTgt spid="421891">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A7EA2C1-4D45-794C-9414-EB5F2E2F39F8}" type="slidenum">
              <a:rPr lang="en-US"/>
              <a:pPr/>
              <a:t>4</a:t>
            </a:fld>
            <a:endParaRPr lang="en-US"/>
          </a:p>
        </p:txBody>
      </p:sp>
      <p:sp>
        <p:nvSpPr>
          <p:cNvPr id="302082" name="Rectangle 2"/>
          <p:cNvSpPr>
            <a:spLocks noGrp="1" noChangeArrowheads="1"/>
          </p:cNvSpPr>
          <p:nvPr>
            <p:ph type="title"/>
          </p:nvPr>
        </p:nvSpPr>
        <p:spPr/>
        <p:txBody>
          <a:bodyPr/>
          <a:lstStyle/>
          <a:p>
            <a:r>
              <a:rPr lang="en-US"/>
              <a:t>SQL</a:t>
            </a:r>
          </a:p>
        </p:txBody>
      </p:sp>
      <p:sp>
        <p:nvSpPr>
          <p:cNvPr id="302083" name="Rectangle 3"/>
          <p:cNvSpPr>
            <a:spLocks noGrp="1" noChangeArrowheads="1"/>
          </p:cNvSpPr>
          <p:nvPr>
            <p:ph type="body" idx="1"/>
          </p:nvPr>
        </p:nvSpPr>
        <p:spPr/>
        <p:txBody>
          <a:bodyPr/>
          <a:lstStyle/>
          <a:p>
            <a:r>
              <a:rPr lang="en-US" dirty="0">
                <a:solidFill>
                  <a:srgbClr val="B23C00"/>
                </a:solidFill>
              </a:rPr>
              <a:t>Structured Query Language </a:t>
            </a:r>
            <a:r>
              <a:rPr lang="en-US" dirty="0"/>
              <a:t>(SQL</a:t>
            </a:r>
            <a:r>
              <a:rPr lang="en-US" dirty="0" smtClean="0"/>
              <a:t>)</a:t>
            </a:r>
          </a:p>
          <a:p>
            <a:pPr lvl="6"/>
            <a:endParaRPr lang="en-US" dirty="0"/>
          </a:p>
          <a:p>
            <a:pPr lvl="1"/>
            <a:r>
              <a:rPr lang="en-US" dirty="0"/>
              <a:t>An industry standard</a:t>
            </a:r>
          </a:p>
          <a:p>
            <a:pPr lvl="1"/>
            <a:r>
              <a:rPr lang="en-US" dirty="0"/>
              <a:t>But has many proprietary extensions</a:t>
            </a:r>
          </a:p>
          <a:p>
            <a:pPr lvl="3"/>
            <a:endParaRPr lang="en-US" dirty="0"/>
          </a:p>
          <a:p>
            <a:r>
              <a:rPr lang="en-US" dirty="0"/>
              <a:t>Language for managing data in a </a:t>
            </a:r>
            <a:br>
              <a:rPr lang="en-US" dirty="0"/>
            </a:br>
            <a:r>
              <a:rPr lang="en-US" dirty="0">
                <a:solidFill>
                  <a:srgbClr val="B23C00"/>
                </a:solidFill>
              </a:rPr>
              <a:t>relational </a:t>
            </a:r>
            <a:r>
              <a:rPr lang="en-US" dirty="0" smtClean="0">
                <a:solidFill>
                  <a:srgbClr val="B23C00"/>
                </a:solidFill>
              </a:rPr>
              <a:t>database.</a:t>
            </a:r>
            <a:endParaRPr lang="en-US" dirty="0">
              <a:solidFill>
                <a:srgbClr val="B23C00"/>
              </a:solidFill>
            </a:endParaRPr>
          </a:p>
          <a:p>
            <a:pPr lvl="4"/>
            <a:endParaRPr lang="en-US" dirty="0"/>
          </a:p>
          <a:p>
            <a:pPr lvl="1"/>
            <a:r>
              <a:rPr lang="en-US" dirty="0"/>
              <a:t>Create and drop (delete) databases</a:t>
            </a:r>
          </a:p>
          <a:p>
            <a:pPr lvl="1"/>
            <a:r>
              <a:rPr lang="en-US" dirty="0"/>
              <a:t>Create, alter, and drop tables of a database</a:t>
            </a:r>
          </a:p>
          <a:p>
            <a:pPr lvl="1"/>
            <a:r>
              <a:rPr lang="en-US" dirty="0"/>
              <a:t>Retrieve, insert, update, and delete data </a:t>
            </a:r>
            <a:br>
              <a:rPr lang="en-US" dirty="0"/>
            </a:br>
            <a:r>
              <a:rPr lang="en-US" dirty="0"/>
              <a:t>in the tables.</a:t>
            </a:r>
          </a:p>
        </p:txBody>
      </p:sp>
    </p:spTree>
    <p:extLst>
      <p:ext uri="{BB962C8B-B14F-4D97-AF65-F5344CB8AC3E}">
        <p14:creationId xmlns:p14="http://schemas.microsoft.com/office/powerpoint/2010/main" val="1672264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2083">
                                            <p:txEl>
                                              <p:pRg st="7" end="7"/>
                                            </p:txEl>
                                          </p:spTgt>
                                        </p:tgtEl>
                                        <p:attrNameLst>
                                          <p:attrName>style.visibility</p:attrName>
                                        </p:attrNameLst>
                                      </p:cBhvr>
                                      <p:to>
                                        <p:strVal val="visible"/>
                                      </p:to>
                                    </p:set>
                                    <p:animEffect transition="in" filter="fade">
                                      <p:cBhvr>
                                        <p:cTn id="7" dur="500"/>
                                        <p:tgtEl>
                                          <p:spTgt spid="30208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02083">
                                            <p:txEl>
                                              <p:pRg st="8" end="8"/>
                                            </p:txEl>
                                          </p:spTgt>
                                        </p:tgtEl>
                                        <p:attrNameLst>
                                          <p:attrName>style.visibility</p:attrName>
                                        </p:attrNameLst>
                                      </p:cBhvr>
                                      <p:to>
                                        <p:strVal val="visible"/>
                                      </p:to>
                                    </p:set>
                                    <p:animEffect transition="in" filter="fade">
                                      <p:cBhvr>
                                        <p:cTn id="10" dur="500"/>
                                        <p:tgtEl>
                                          <p:spTgt spid="30208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02083">
                                            <p:txEl>
                                              <p:pRg st="9" end="9"/>
                                            </p:txEl>
                                          </p:spTgt>
                                        </p:tgtEl>
                                        <p:attrNameLst>
                                          <p:attrName>style.visibility</p:attrName>
                                        </p:attrNameLst>
                                      </p:cBhvr>
                                      <p:to>
                                        <p:strVal val="visible"/>
                                      </p:to>
                                    </p:set>
                                    <p:animEffect transition="in" filter="fade">
                                      <p:cBhvr>
                                        <p:cTn id="13" dur="500"/>
                                        <p:tgtEl>
                                          <p:spTgt spid="3020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0883840-18B6-0447-9D6B-B98D3135E056}" type="slidenum">
              <a:rPr lang="en-US"/>
              <a:pPr/>
              <a:t>40</a:t>
            </a:fld>
            <a:endParaRPr lang="en-US"/>
          </a:p>
        </p:txBody>
      </p:sp>
      <p:sp>
        <p:nvSpPr>
          <p:cNvPr id="421890" name="Rectangle 2"/>
          <p:cNvSpPr>
            <a:spLocks noGrp="1" noChangeArrowheads="1"/>
          </p:cNvSpPr>
          <p:nvPr>
            <p:ph type="title"/>
          </p:nvPr>
        </p:nvSpPr>
        <p:spPr/>
        <p:txBody>
          <a:bodyPr/>
          <a:lstStyle/>
          <a:p>
            <a:r>
              <a:rPr lang="en-US" dirty="0"/>
              <a:t>Example Midterm Questions</a:t>
            </a:r>
            <a:r>
              <a:rPr lang="en-US" i="1" dirty="0"/>
              <a:t>, cont’d</a:t>
            </a:r>
            <a:endParaRPr lang="en-US" dirty="0"/>
          </a:p>
        </p:txBody>
      </p:sp>
      <p:sp>
        <p:nvSpPr>
          <p:cNvPr id="421891" name="Rectangle 3"/>
          <p:cNvSpPr>
            <a:spLocks noGrp="1" noChangeArrowheads="1"/>
          </p:cNvSpPr>
          <p:nvPr>
            <p:ph type="body" idx="1"/>
          </p:nvPr>
        </p:nvSpPr>
        <p:spPr>
          <a:xfrm>
            <a:off x="2743220" y="1325903"/>
            <a:ext cx="5943580" cy="1828780"/>
          </a:xfrm>
        </p:spPr>
        <p:txBody>
          <a:bodyPr/>
          <a:lstStyle/>
          <a:p>
            <a:pPr>
              <a:lnSpc>
                <a:spcPct val="80000"/>
              </a:lnSpc>
              <a:buSzTx/>
            </a:pPr>
            <a:r>
              <a:rPr lang="en-US" dirty="0" smtClean="0"/>
              <a:t>Normalize </a:t>
            </a:r>
            <a:r>
              <a:rPr lang="en-US" dirty="0"/>
              <a:t>to 2NF the project team </a:t>
            </a:r>
            <a:r>
              <a:rPr lang="en-US" dirty="0" smtClean="0"/>
              <a:t>database. Remember </a:t>
            </a:r>
            <a:r>
              <a:rPr lang="en-US" dirty="0"/>
              <a:t>that each student on a particular project team will receive the same project grade</a:t>
            </a:r>
            <a:r>
              <a:rPr lang="en-US" dirty="0" smtClean="0"/>
              <a:t>.</a:t>
            </a:r>
            <a:endParaRPr lang="en-US" dirty="0"/>
          </a:p>
        </p:txBody>
      </p:sp>
      <p:pic>
        <p:nvPicPr>
          <p:cNvPr id="13" name="Picture 12" descr="Screen Shot 2016-03-15 at 12.16.5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180" y="1203931"/>
            <a:ext cx="2352039" cy="5074062"/>
          </a:xfrm>
          <a:prstGeom prst="rect">
            <a:avLst/>
          </a:prstGeom>
        </p:spPr>
      </p:pic>
      <p:pic>
        <p:nvPicPr>
          <p:cNvPr id="2" name="Picture 1" descr="Screen Shot 2016-03-15 at 12.25.17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1621" y="3411197"/>
            <a:ext cx="5016500" cy="2120900"/>
          </a:xfrm>
          <a:prstGeom prst="rect">
            <a:avLst/>
          </a:prstGeom>
        </p:spPr>
      </p:pic>
    </p:spTree>
    <p:extLst>
      <p:ext uri="{BB962C8B-B14F-4D97-AF65-F5344CB8AC3E}">
        <p14:creationId xmlns:p14="http://schemas.microsoft.com/office/powerpoint/2010/main" val="82285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lide Number Placeholder 5"/>
          <p:cNvSpPr>
            <a:spLocks noGrp="1"/>
          </p:cNvSpPr>
          <p:nvPr>
            <p:ph type="sldNum" sz="quarter" idx="12"/>
          </p:nvPr>
        </p:nvSpPr>
        <p:spPr/>
        <p:txBody>
          <a:bodyPr/>
          <a:lstStyle/>
          <a:p>
            <a:fld id="{CB0D4985-D2FB-0342-88BE-6E392BB5ECBF}" type="slidenum">
              <a:rPr lang="en-US"/>
              <a:pPr/>
              <a:t>5</a:t>
            </a:fld>
            <a:endParaRPr lang="en-US"/>
          </a:p>
        </p:txBody>
      </p:sp>
      <p:sp>
        <p:nvSpPr>
          <p:cNvPr id="338946" name="Rectangle 2"/>
          <p:cNvSpPr>
            <a:spLocks noGrp="1" noChangeArrowheads="1"/>
          </p:cNvSpPr>
          <p:nvPr>
            <p:ph type="title"/>
          </p:nvPr>
        </p:nvSpPr>
        <p:spPr/>
        <p:txBody>
          <a:bodyPr/>
          <a:lstStyle/>
          <a:p>
            <a:r>
              <a:rPr lang="en-US"/>
              <a:t>SQL Query Examples</a:t>
            </a:r>
          </a:p>
        </p:txBody>
      </p:sp>
      <p:sp>
        <p:nvSpPr>
          <p:cNvPr id="338947" name="Rectangle 3"/>
          <p:cNvSpPr>
            <a:spLocks noGrp="1" noChangeArrowheads="1"/>
          </p:cNvSpPr>
          <p:nvPr>
            <p:ph type="body" idx="1"/>
          </p:nvPr>
        </p:nvSpPr>
        <p:spPr>
          <a:xfrm>
            <a:off x="457200" y="1234464"/>
            <a:ext cx="5212068" cy="1036332"/>
          </a:xfrm>
        </p:spPr>
        <p:txBody>
          <a:bodyPr/>
          <a:lstStyle/>
          <a:p>
            <a:r>
              <a:rPr lang="en-US" dirty="0"/>
              <a:t>What is the class code of the </a:t>
            </a:r>
            <a:r>
              <a:rPr lang="en-US" dirty="0" smtClean="0"/>
              <a:t/>
            </a:r>
            <a:br>
              <a:rPr lang="en-US" dirty="0" smtClean="0"/>
            </a:br>
            <a:r>
              <a:rPr lang="en-US" dirty="0" smtClean="0"/>
              <a:t>Java </a:t>
            </a:r>
            <a:r>
              <a:rPr lang="en-US" dirty="0"/>
              <a:t>programming class?</a:t>
            </a:r>
          </a:p>
        </p:txBody>
      </p:sp>
      <p:graphicFrame>
        <p:nvGraphicFramePr>
          <p:cNvPr id="339002" name="Group 58"/>
          <p:cNvGraphicFramePr>
            <a:graphicFrameLocks noGrp="1"/>
          </p:cNvGraphicFramePr>
          <p:nvPr>
            <p:extLst/>
          </p:nvPr>
        </p:nvGraphicFramePr>
        <p:xfrm>
          <a:off x="2378075" y="2295200"/>
          <a:ext cx="4297363" cy="1682434"/>
        </p:xfrm>
        <a:graphic>
          <a:graphicData uri="http://schemas.openxmlformats.org/drawingml/2006/table">
            <a:tbl>
              <a:tblPr/>
              <a:tblGrid>
                <a:gridCol w="1006475"/>
                <a:gridCol w="1004888"/>
                <a:gridCol w="1646237"/>
                <a:gridCol w="639763"/>
              </a:tblGrid>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825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809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38989" name="Text Box 45"/>
          <p:cNvSpPr txBox="1">
            <a:spLocks noChangeArrowheads="1"/>
          </p:cNvSpPr>
          <p:nvPr/>
        </p:nvSpPr>
        <p:spPr bwMode="auto">
          <a:xfrm>
            <a:off x="1737391" y="2240293"/>
            <a:ext cx="62865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Class</a:t>
            </a:r>
          </a:p>
        </p:txBody>
      </p:sp>
      <p:sp>
        <p:nvSpPr>
          <p:cNvPr id="338990" name="Text Box 46"/>
          <p:cNvSpPr txBox="1">
            <a:spLocks noChangeArrowheads="1"/>
          </p:cNvSpPr>
          <p:nvPr/>
        </p:nvSpPr>
        <p:spPr bwMode="auto">
          <a:xfrm>
            <a:off x="2560638" y="4165570"/>
            <a:ext cx="3800475" cy="2006600"/>
          </a:xfrm>
          <a:prstGeom prst="rect">
            <a:avLst/>
          </a:prstGeom>
          <a:solidFill>
            <a:srgbClr val="F2F2F2"/>
          </a:solidFill>
          <a:ln>
            <a:noFill/>
          </a:ln>
          <a:effectLst/>
        </p:spPr>
        <p:txBody>
          <a:bodyPr wrap="none">
            <a:spAutoFit/>
          </a:bodyPr>
          <a:lstStyle/>
          <a:p>
            <a:r>
              <a:rPr lang="en-US" sz="1400" b="1" dirty="0">
                <a:latin typeface="Courier New" charset="0"/>
              </a:rPr>
              <a:t>SELECT code </a:t>
            </a:r>
          </a:p>
          <a:p>
            <a:r>
              <a:rPr lang="en-US" sz="1400" b="1" dirty="0">
                <a:latin typeface="Courier New" charset="0"/>
              </a:rPr>
              <a:t>FROM class </a:t>
            </a:r>
          </a:p>
          <a:p>
            <a:r>
              <a:rPr lang="en-US" sz="1400" b="1" dirty="0">
                <a:latin typeface="Courier New" charset="0"/>
              </a:rPr>
              <a:t>WHERE subject = 'Java programming'</a:t>
            </a:r>
          </a:p>
          <a:p>
            <a:endParaRPr lang="en-US" sz="1400" b="1" dirty="0">
              <a:latin typeface="Courier New" charset="0"/>
            </a:endParaRPr>
          </a:p>
          <a:p>
            <a:r>
              <a:rPr lang="en-US" sz="1400" b="1" dirty="0">
                <a:latin typeface="Courier New" charset="0"/>
              </a:rPr>
              <a:t>+------+</a:t>
            </a:r>
          </a:p>
          <a:p>
            <a:r>
              <a:rPr lang="en-US" sz="1400" b="1" dirty="0">
                <a:latin typeface="Courier New" charset="0"/>
              </a:rPr>
              <a:t>| code |</a:t>
            </a:r>
          </a:p>
          <a:p>
            <a:r>
              <a:rPr lang="en-US" sz="1400" b="1" dirty="0">
                <a:latin typeface="Courier New" charset="0"/>
              </a:rPr>
              <a:t>+------+</a:t>
            </a:r>
          </a:p>
          <a:p>
            <a:r>
              <a:rPr lang="en-US" sz="1400" b="1" dirty="0">
                <a:latin typeface="Courier New" charset="0"/>
              </a:rPr>
              <a:t>|  926 |</a:t>
            </a:r>
          </a:p>
          <a:p>
            <a:r>
              <a:rPr lang="en-US" sz="1400" b="1" dirty="0">
                <a:latin typeface="Courier New" charset="0"/>
              </a:rPr>
              <a:t>+------+</a:t>
            </a:r>
          </a:p>
        </p:txBody>
      </p:sp>
      <p:grpSp>
        <p:nvGrpSpPr>
          <p:cNvPr id="338999" name="Group 55"/>
          <p:cNvGrpSpPr>
            <a:grpSpLocks/>
          </p:cNvGrpSpPr>
          <p:nvPr/>
        </p:nvGrpSpPr>
        <p:grpSpPr bwMode="auto">
          <a:xfrm>
            <a:off x="969963" y="4419570"/>
            <a:ext cx="1695450" cy="284163"/>
            <a:chOff x="611" y="2726"/>
            <a:chExt cx="1068" cy="179"/>
          </a:xfrm>
          <a:solidFill>
            <a:srgbClr val="FFFFC2"/>
          </a:solidFill>
        </p:grpSpPr>
        <p:sp>
          <p:nvSpPr>
            <p:cNvPr id="338992" name="Text Box 48"/>
            <p:cNvSpPr txBox="1">
              <a:spLocks noChangeArrowheads="1"/>
            </p:cNvSpPr>
            <p:nvPr/>
          </p:nvSpPr>
          <p:spPr bwMode="auto">
            <a:xfrm>
              <a:off x="611" y="2726"/>
              <a:ext cx="707" cy="179"/>
            </a:xfrm>
            <a:prstGeom prst="rect">
              <a:avLst/>
            </a:prstGeom>
            <a:grpFill/>
            <a:ln w="9525">
              <a:solidFill>
                <a:srgbClr val="0033CC"/>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a:solidFill>
                    <a:srgbClr val="0033CC"/>
                  </a:solidFill>
                </a:rPr>
                <a:t>Source tables</a:t>
              </a:r>
            </a:p>
          </p:txBody>
        </p:sp>
        <p:sp>
          <p:nvSpPr>
            <p:cNvPr id="338995" name="Line 51"/>
            <p:cNvSpPr>
              <a:spLocks noChangeShapeType="1"/>
            </p:cNvSpPr>
            <p:nvPr/>
          </p:nvSpPr>
          <p:spPr bwMode="auto">
            <a:xfrm>
              <a:off x="1317" y="2806"/>
              <a:ext cx="362" cy="0"/>
            </a:xfrm>
            <a:prstGeom prst="line">
              <a:avLst/>
            </a:prstGeom>
            <a:grpFill/>
            <a:ln w="9525">
              <a:solidFill>
                <a:srgbClr val="0033CC"/>
              </a:solidFill>
              <a:round/>
              <a:headEnd/>
              <a:tailEnd type="triangl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338998" name="Group 54"/>
          <p:cNvGrpSpPr>
            <a:grpSpLocks/>
          </p:cNvGrpSpPr>
          <p:nvPr/>
        </p:nvGrpSpPr>
        <p:grpSpPr bwMode="auto">
          <a:xfrm>
            <a:off x="969963" y="4041745"/>
            <a:ext cx="1670050" cy="284163"/>
            <a:chOff x="611" y="2488"/>
            <a:chExt cx="1052" cy="179"/>
          </a:xfrm>
          <a:solidFill>
            <a:srgbClr val="FFFFC2"/>
          </a:solidFill>
        </p:grpSpPr>
        <p:sp>
          <p:nvSpPr>
            <p:cNvPr id="338991" name="Text Box 47"/>
            <p:cNvSpPr txBox="1">
              <a:spLocks noChangeArrowheads="1"/>
            </p:cNvSpPr>
            <p:nvPr/>
          </p:nvSpPr>
          <p:spPr bwMode="auto">
            <a:xfrm>
              <a:off x="611" y="2488"/>
              <a:ext cx="701" cy="179"/>
            </a:xfrm>
            <a:prstGeom prst="rect">
              <a:avLst/>
            </a:prstGeom>
            <a:grpFill/>
            <a:ln w="9525">
              <a:solidFill>
                <a:srgbClr val="0033CC"/>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a:solidFill>
                    <a:srgbClr val="0033CC"/>
                  </a:solidFill>
                </a:rPr>
                <a:t>Desired fields</a:t>
              </a:r>
            </a:p>
          </p:txBody>
        </p:sp>
        <p:sp>
          <p:nvSpPr>
            <p:cNvPr id="338996" name="Line 52"/>
            <p:cNvSpPr>
              <a:spLocks noChangeShapeType="1"/>
            </p:cNvSpPr>
            <p:nvPr/>
          </p:nvSpPr>
          <p:spPr bwMode="auto">
            <a:xfrm>
              <a:off x="1310" y="2575"/>
              <a:ext cx="353" cy="84"/>
            </a:xfrm>
            <a:prstGeom prst="line">
              <a:avLst/>
            </a:prstGeom>
            <a:grpFill/>
            <a:ln w="9525">
              <a:solidFill>
                <a:srgbClr val="0033CC"/>
              </a:solidFill>
              <a:round/>
              <a:headEnd/>
              <a:tailEnd type="triangl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339000" name="Group 56"/>
          <p:cNvGrpSpPr>
            <a:grpSpLocks/>
          </p:cNvGrpSpPr>
          <p:nvPr/>
        </p:nvGrpSpPr>
        <p:grpSpPr bwMode="auto">
          <a:xfrm>
            <a:off x="787400" y="4748183"/>
            <a:ext cx="1868488" cy="320675"/>
            <a:chOff x="496" y="2933"/>
            <a:chExt cx="1177" cy="202"/>
          </a:xfrm>
          <a:solidFill>
            <a:srgbClr val="FFFFC2"/>
          </a:solidFill>
        </p:grpSpPr>
        <p:sp>
          <p:nvSpPr>
            <p:cNvPr id="338993" name="Text Box 49"/>
            <p:cNvSpPr txBox="1">
              <a:spLocks noChangeArrowheads="1"/>
            </p:cNvSpPr>
            <p:nvPr/>
          </p:nvSpPr>
          <p:spPr bwMode="auto">
            <a:xfrm>
              <a:off x="496" y="2956"/>
              <a:ext cx="829" cy="179"/>
            </a:xfrm>
            <a:prstGeom prst="rect">
              <a:avLst/>
            </a:prstGeom>
            <a:grpFill/>
            <a:ln w="9525">
              <a:solidFill>
                <a:srgbClr val="0033CC"/>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200">
                  <a:solidFill>
                    <a:srgbClr val="0033CC"/>
                  </a:solidFill>
                </a:rPr>
                <a:t>Selection criteria</a:t>
              </a:r>
            </a:p>
          </p:txBody>
        </p:sp>
        <p:sp>
          <p:nvSpPr>
            <p:cNvPr id="338997" name="Line 53"/>
            <p:cNvSpPr>
              <a:spLocks noChangeShapeType="1"/>
            </p:cNvSpPr>
            <p:nvPr/>
          </p:nvSpPr>
          <p:spPr bwMode="auto">
            <a:xfrm flipV="1">
              <a:off x="1322" y="2933"/>
              <a:ext cx="351" cy="106"/>
            </a:xfrm>
            <a:prstGeom prst="line">
              <a:avLst/>
            </a:prstGeom>
            <a:grpFill/>
            <a:ln w="9525">
              <a:solidFill>
                <a:srgbClr val="0033CC"/>
              </a:solidFill>
              <a:round/>
              <a:headEnd/>
              <a:tailEnd type="triangl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Tree>
    <p:extLst>
      <p:ext uri="{BB962C8B-B14F-4D97-AF65-F5344CB8AC3E}">
        <p14:creationId xmlns:p14="http://schemas.microsoft.com/office/powerpoint/2010/main" val="16380557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8990"/>
                                        </p:tgtEl>
                                        <p:attrNameLst>
                                          <p:attrName>style.visibility</p:attrName>
                                        </p:attrNameLst>
                                      </p:cBhvr>
                                      <p:to>
                                        <p:strVal val="visible"/>
                                      </p:to>
                                    </p:set>
                                    <p:animEffect transition="in" filter="fade">
                                      <p:cBhvr>
                                        <p:cTn id="7" dur="500"/>
                                        <p:tgtEl>
                                          <p:spTgt spid="3389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nodeType="clickEffect">
                                  <p:stCondLst>
                                    <p:cond delay="0"/>
                                  </p:stCondLst>
                                  <p:childTnLst>
                                    <p:set>
                                      <p:cBhvr>
                                        <p:cTn id="11" dur="1" fill="hold">
                                          <p:stCondLst>
                                            <p:cond delay="0"/>
                                          </p:stCondLst>
                                        </p:cTn>
                                        <p:tgtEl>
                                          <p:spTgt spid="338998"/>
                                        </p:tgtEl>
                                        <p:attrNameLst>
                                          <p:attrName>style.visibility</p:attrName>
                                        </p:attrNameLst>
                                      </p:cBhvr>
                                      <p:to>
                                        <p:strVal val="visible"/>
                                      </p:to>
                                    </p:set>
                                    <p:anim calcmode="lin" valueType="num">
                                      <p:cBhvr additive="base">
                                        <p:cTn id="12" dur="500" fill="hold"/>
                                        <p:tgtEl>
                                          <p:spTgt spid="338998"/>
                                        </p:tgtEl>
                                        <p:attrNameLst>
                                          <p:attrName>ppt_x</p:attrName>
                                        </p:attrNameLst>
                                      </p:cBhvr>
                                      <p:tavLst>
                                        <p:tav tm="0">
                                          <p:val>
                                            <p:strVal val="0-#ppt_w/2"/>
                                          </p:val>
                                        </p:tav>
                                        <p:tav tm="100000">
                                          <p:val>
                                            <p:strVal val="#ppt_x"/>
                                          </p:val>
                                        </p:tav>
                                      </p:tavLst>
                                    </p:anim>
                                    <p:anim calcmode="lin" valueType="num">
                                      <p:cBhvr additive="base">
                                        <p:cTn id="13" dur="500" fill="hold"/>
                                        <p:tgtEl>
                                          <p:spTgt spid="338998"/>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338999"/>
                                        </p:tgtEl>
                                        <p:attrNameLst>
                                          <p:attrName>style.visibility</p:attrName>
                                        </p:attrNameLst>
                                      </p:cBhvr>
                                      <p:to>
                                        <p:strVal val="visible"/>
                                      </p:to>
                                    </p:set>
                                    <p:anim calcmode="lin" valueType="num">
                                      <p:cBhvr additive="base">
                                        <p:cTn id="18" dur="500" fill="hold"/>
                                        <p:tgtEl>
                                          <p:spTgt spid="338999"/>
                                        </p:tgtEl>
                                        <p:attrNameLst>
                                          <p:attrName>ppt_x</p:attrName>
                                        </p:attrNameLst>
                                      </p:cBhvr>
                                      <p:tavLst>
                                        <p:tav tm="0">
                                          <p:val>
                                            <p:strVal val="0-#ppt_w/2"/>
                                          </p:val>
                                        </p:tav>
                                        <p:tav tm="100000">
                                          <p:val>
                                            <p:strVal val="#ppt_x"/>
                                          </p:val>
                                        </p:tav>
                                      </p:tavLst>
                                    </p:anim>
                                    <p:anim calcmode="lin" valueType="num">
                                      <p:cBhvr additive="base">
                                        <p:cTn id="19" dur="500" fill="hold"/>
                                        <p:tgtEl>
                                          <p:spTgt spid="338999"/>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nodeType="clickEffect">
                                  <p:stCondLst>
                                    <p:cond delay="0"/>
                                  </p:stCondLst>
                                  <p:childTnLst>
                                    <p:set>
                                      <p:cBhvr>
                                        <p:cTn id="23" dur="1" fill="hold">
                                          <p:stCondLst>
                                            <p:cond delay="0"/>
                                          </p:stCondLst>
                                        </p:cTn>
                                        <p:tgtEl>
                                          <p:spTgt spid="339000"/>
                                        </p:tgtEl>
                                        <p:attrNameLst>
                                          <p:attrName>style.visibility</p:attrName>
                                        </p:attrNameLst>
                                      </p:cBhvr>
                                      <p:to>
                                        <p:strVal val="visible"/>
                                      </p:to>
                                    </p:set>
                                    <p:anim calcmode="lin" valueType="num">
                                      <p:cBhvr additive="base">
                                        <p:cTn id="24" dur="500" fill="hold"/>
                                        <p:tgtEl>
                                          <p:spTgt spid="339000"/>
                                        </p:tgtEl>
                                        <p:attrNameLst>
                                          <p:attrName>ppt_x</p:attrName>
                                        </p:attrNameLst>
                                      </p:cBhvr>
                                      <p:tavLst>
                                        <p:tav tm="0">
                                          <p:val>
                                            <p:strVal val="0-#ppt_w/2"/>
                                          </p:val>
                                        </p:tav>
                                        <p:tav tm="100000">
                                          <p:val>
                                            <p:strVal val="#ppt_x"/>
                                          </p:val>
                                        </p:tav>
                                      </p:tavLst>
                                    </p:anim>
                                    <p:anim calcmode="lin" valueType="num">
                                      <p:cBhvr additive="base">
                                        <p:cTn id="25" dur="500" fill="hold"/>
                                        <p:tgtEl>
                                          <p:spTgt spid="3390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9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lide Number Placeholder 6"/>
          <p:cNvSpPr>
            <a:spLocks noGrp="1"/>
          </p:cNvSpPr>
          <p:nvPr>
            <p:ph type="sldNum" sz="quarter" idx="12"/>
          </p:nvPr>
        </p:nvSpPr>
        <p:spPr/>
        <p:txBody>
          <a:bodyPr/>
          <a:lstStyle/>
          <a:p>
            <a:fld id="{1634B6A9-486C-834C-9AA4-51308B8C7B98}" type="slidenum">
              <a:rPr lang="en-US"/>
              <a:pPr/>
              <a:t>6</a:t>
            </a:fld>
            <a:endParaRPr lang="en-US"/>
          </a:p>
        </p:txBody>
      </p:sp>
      <p:sp>
        <p:nvSpPr>
          <p:cNvPr id="307202" name="Rectangle 2"/>
          <p:cNvSpPr>
            <a:spLocks noGrp="1" noChangeArrowheads="1"/>
          </p:cNvSpPr>
          <p:nvPr>
            <p:ph type="title"/>
          </p:nvPr>
        </p:nvSpPr>
        <p:spPr/>
        <p:txBody>
          <a:bodyPr/>
          <a:lstStyle/>
          <a:p>
            <a:r>
              <a:rPr lang="en-US" dirty="0"/>
              <a:t>SQL Query </a:t>
            </a:r>
            <a:r>
              <a:rPr lang="en-US" dirty="0" smtClean="0"/>
              <a:t>Examples, </a:t>
            </a:r>
            <a:r>
              <a:rPr lang="en-US" i="1" dirty="0" smtClean="0"/>
              <a:t>cont</a:t>
            </a:r>
            <a:r>
              <a:rPr lang="en-US" i="1" dirty="0" smtClean="0">
                <a:latin typeface="Arial"/>
              </a:rPr>
              <a:t>’d</a:t>
            </a:r>
            <a:endParaRPr lang="en-US" i="1" dirty="0"/>
          </a:p>
        </p:txBody>
      </p:sp>
      <p:sp>
        <p:nvSpPr>
          <p:cNvPr id="307203" name="Rectangle 3"/>
          <p:cNvSpPr>
            <a:spLocks noGrp="1" noChangeArrowheads="1"/>
          </p:cNvSpPr>
          <p:nvPr>
            <p:ph type="body" sz="half" idx="1"/>
          </p:nvPr>
        </p:nvSpPr>
        <p:spPr>
          <a:xfrm>
            <a:off x="457200" y="1295400"/>
            <a:ext cx="8137525" cy="487363"/>
          </a:xfrm>
        </p:spPr>
        <p:txBody>
          <a:bodyPr/>
          <a:lstStyle/>
          <a:p>
            <a:r>
              <a:rPr lang="en-US" dirty="0"/>
              <a:t>Who is teaching Java programming?</a:t>
            </a:r>
          </a:p>
        </p:txBody>
      </p:sp>
      <p:graphicFrame>
        <p:nvGraphicFramePr>
          <p:cNvPr id="307284" name="Group 84"/>
          <p:cNvGraphicFramePr>
            <a:graphicFrameLocks noGrp="1"/>
          </p:cNvGraphicFramePr>
          <p:nvPr/>
        </p:nvGraphicFramePr>
        <p:xfrm>
          <a:off x="1281113" y="2063750"/>
          <a:ext cx="2559050" cy="1371600"/>
        </p:xfrm>
        <a:graphic>
          <a:graphicData uri="http://schemas.openxmlformats.org/drawingml/2006/table">
            <a:tbl>
              <a:tblPr/>
              <a:tblGrid>
                <a:gridCol w="639762"/>
                <a:gridCol w="1004888"/>
                <a:gridCol w="91440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Rogers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Thompson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Art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Flynn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Mabel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7285" name="Group 85"/>
          <p:cNvGraphicFramePr>
            <a:graphicFrameLocks noGrp="1"/>
          </p:cNvGraphicFramePr>
          <p:nvPr/>
        </p:nvGraphicFramePr>
        <p:xfrm>
          <a:off x="4389438" y="2065338"/>
          <a:ext cx="3932237" cy="1645920"/>
        </p:xfrm>
        <a:graphic>
          <a:graphicData uri="http://schemas.openxmlformats.org/drawingml/2006/table">
            <a:tbl>
              <a:tblPr/>
              <a:tblGrid>
                <a:gridCol w="639762"/>
                <a:gridCol w="1006475"/>
                <a:gridCol w="1646238"/>
                <a:gridCol w="639762"/>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7278" name="Text Box 78"/>
          <p:cNvSpPr txBox="1">
            <a:spLocks noChangeArrowheads="1"/>
          </p:cNvSpPr>
          <p:nvPr/>
        </p:nvSpPr>
        <p:spPr bwMode="auto">
          <a:xfrm>
            <a:off x="4298950" y="1758950"/>
            <a:ext cx="62865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Class</a:t>
            </a:r>
          </a:p>
        </p:txBody>
      </p:sp>
      <p:sp>
        <p:nvSpPr>
          <p:cNvPr id="307279" name="Text Box 79"/>
          <p:cNvSpPr txBox="1">
            <a:spLocks noChangeArrowheads="1"/>
          </p:cNvSpPr>
          <p:nvPr/>
        </p:nvSpPr>
        <p:spPr bwMode="auto">
          <a:xfrm>
            <a:off x="1189038" y="1758950"/>
            <a:ext cx="833437"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Teacher</a:t>
            </a:r>
          </a:p>
        </p:txBody>
      </p:sp>
      <p:sp>
        <p:nvSpPr>
          <p:cNvPr id="307280" name="Text Box 80"/>
          <p:cNvSpPr txBox="1">
            <a:spLocks noChangeArrowheads="1"/>
          </p:cNvSpPr>
          <p:nvPr/>
        </p:nvSpPr>
        <p:spPr bwMode="auto">
          <a:xfrm>
            <a:off x="457200" y="3794125"/>
            <a:ext cx="3587750" cy="2219325"/>
          </a:xfrm>
          <a:prstGeom prst="rect">
            <a:avLst/>
          </a:prstGeom>
          <a:solidFill>
            <a:srgbClr val="F2F2F2"/>
          </a:solidFill>
          <a:ln>
            <a:noFill/>
          </a:ln>
          <a:effectLst/>
        </p:spPr>
        <p:txBody>
          <a:bodyPr wrap="none">
            <a:spAutoFit/>
          </a:bodyPr>
          <a:lstStyle/>
          <a:p>
            <a:r>
              <a:rPr lang="en-US" sz="1400" b="1" dirty="0">
                <a:latin typeface="Courier New" charset="0"/>
              </a:rPr>
              <a:t>SELECT first, last </a:t>
            </a:r>
          </a:p>
          <a:p>
            <a:r>
              <a:rPr lang="en-US" sz="1400" b="1" dirty="0">
                <a:latin typeface="Courier New" charset="0"/>
              </a:rPr>
              <a:t>FROM teacher, class</a:t>
            </a:r>
          </a:p>
          <a:p>
            <a:r>
              <a:rPr lang="en-US" sz="1400" b="1" dirty="0">
                <a:latin typeface="Courier New" charset="0"/>
              </a:rPr>
              <a:t>WHERE id = </a:t>
            </a:r>
            <a:r>
              <a:rPr lang="en-US" sz="1400" b="1" dirty="0" err="1">
                <a:latin typeface="Courier New" charset="0"/>
              </a:rPr>
              <a:t>teacher_id</a:t>
            </a:r>
            <a:r>
              <a:rPr lang="en-US" sz="1400" b="1" dirty="0">
                <a:latin typeface="Courier New" charset="0"/>
              </a:rPr>
              <a:t> </a:t>
            </a:r>
          </a:p>
          <a:p>
            <a:r>
              <a:rPr lang="en-US" sz="1400" b="1" dirty="0">
                <a:latin typeface="Courier New" charset="0"/>
              </a:rPr>
              <a:t>AND subject = 'Java programming'</a:t>
            </a:r>
          </a:p>
          <a:p>
            <a:endParaRPr lang="en-US" sz="1400" b="1" dirty="0">
              <a:latin typeface="Courier New" charset="0"/>
            </a:endParaRPr>
          </a:p>
          <a:p>
            <a:r>
              <a:rPr lang="en-US" sz="1400" b="1" dirty="0">
                <a:latin typeface="Courier New" charset="0"/>
              </a:rPr>
              <a:t>+-------+--------+</a:t>
            </a:r>
          </a:p>
          <a:p>
            <a:r>
              <a:rPr lang="en-US" sz="1400" b="1" dirty="0">
                <a:latin typeface="Courier New" charset="0"/>
              </a:rPr>
              <a:t>| first | last   |</a:t>
            </a:r>
          </a:p>
          <a:p>
            <a:r>
              <a:rPr lang="en-US" sz="1400" b="1" dirty="0">
                <a:latin typeface="Courier New" charset="0"/>
              </a:rPr>
              <a:t>+-------+--------+</a:t>
            </a:r>
          </a:p>
          <a:p>
            <a:r>
              <a:rPr lang="en-US" sz="1400" b="1" dirty="0">
                <a:latin typeface="Courier New" charset="0"/>
              </a:rPr>
              <a:t>| Tom   | Rogers |</a:t>
            </a:r>
          </a:p>
          <a:p>
            <a:r>
              <a:rPr lang="en-US" sz="1400" b="1" dirty="0">
                <a:latin typeface="Courier New" charset="0"/>
              </a:rPr>
              <a:t>+-------+--------+</a:t>
            </a:r>
          </a:p>
        </p:txBody>
      </p:sp>
      <p:sp>
        <p:nvSpPr>
          <p:cNvPr id="307281" name="Text Box 81"/>
          <p:cNvSpPr txBox="1">
            <a:spLocks noChangeArrowheads="1"/>
          </p:cNvSpPr>
          <p:nvPr/>
        </p:nvSpPr>
        <p:spPr bwMode="auto">
          <a:xfrm>
            <a:off x="4657725" y="4435475"/>
            <a:ext cx="3178175" cy="650875"/>
          </a:xfrm>
          <a:prstGeom prst="rect">
            <a:avLst/>
          </a:prstGeom>
          <a:solidFill>
            <a:srgbClr val="FFFFC2"/>
          </a:solidFill>
          <a:ln w="9525">
            <a:solidFill>
              <a:schemeClr val="folHlink"/>
            </a:solidFill>
            <a:miter lim="800000"/>
            <a:headEnd/>
            <a:tailEnd/>
          </a:ln>
          <a:effectLst/>
        </p:spPr>
        <p:txBody>
          <a:bodyPr wrap="none">
            <a:spAutoFit/>
          </a:bodyPr>
          <a:lstStyle/>
          <a:p>
            <a:pPr algn="ctr"/>
            <a:r>
              <a:rPr lang="en-US">
                <a:solidFill>
                  <a:schemeClr val="folHlink"/>
                </a:solidFill>
              </a:rPr>
              <a:t>Selecting from multiple tables</a:t>
            </a:r>
          </a:p>
          <a:p>
            <a:pPr algn="ctr"/>
            <a:r>
              <a:rPr lang="en-US">
                <a:solidFill>
                  <a:schemeClr val="folHlink"/>
                </a:solidFill>
              </a:rPr>
              <a:t>is called a </a:t>
            </a:r>
            <a:r>
              <a:rPr lang="en-US">
                <a:solidFill>
                  <a:srgbClr val="0033CC"/>
                </a:solidFill>
              </a:rPr>
              <a:t>join</a:t>
            </a:r>
            <a:r>
              <a:rPr lang="en-US">
                <a:solidFill>
                  <a:schemeClr val="folHlink"/>
                </a:solidFill>
              </a:rPr>
              <a:t>.</a:t>
            </a:r>
          </a:p>
        </p:txBody>
      </p:sp>
    </p:spTree>
    <p:extLst>
      <p:ext uri="{BB962C8B-B14F-4D97-AF65-F5344CB8AC3E}">
        <p14:creationId xmlns:p14="http://schemas.microsoft.com/office/powerpoint/2010/main" val="628878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280"/>
                                        </p:tgtEl>
                                        <p:attrNameLst>
                                          <p:attrName>style.visibility</p:attrName>
                                        </p:attrNameLst>
                                      </p:cBhvr>
                                      <p:to>
                                        <p:strVal val="visible"/>
                                      </p:to>
                                    </p:set>
                                    <p:animEffect transition="in" filter="fade">
                                      <p:cBhvr>
                                        <p:cTn id="7" dur="500"/>
                                        <p:tgtEl>
                                          <p:spTgt spid="307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07281"/>
                                        </p:tgtEl>
                                        <p:attrNameLst>
                                          <p:attrName>style.visibility</p:attrName>
                                        </p:attrNameLst>
                                      </p:cBhvr>
                                      <p:to>
                                        <p:strVal val="visible"/>
                                      </p:to>
                                    </p:set>
                                    <p:anim calcmode="lin" valueType="num">
                                      <p:cBhvr additive="base">
                                        <p:cTn id="12" dur="500" fill="hold"/>
                                        <p:tgtEl>
                                          <p:spTgt spid="307281"/>
                                        </p:tgtEl>
                                        <p:attrNameLst>
                                          <p:attrName>ppt_x</p:attrName>
                                        </p:attrNameLst>
                                      </p:cBhvr>
                                      <p:tavLst>
                                        <p:tav tm="0">
                                          <p:val>
                                            <p:strVal val="1+#ppt_w/2"/>
                                          </p:val>
                                        </p:tav>
                                        <p:tav tm="100000">
                                          <p:val>
                                            <p:strVal val="#ppt_x"/>
                                          </p:val>
                                        </p:tav>
                                      </p:tavLst>
                                    </p:anim>
                                    <p:anim calcmode="lin" valueType="num">
                                      <p:cBhvr additive="base">
                                        <p:cTn id="13" dur="500" fill="hold"/>
                                        <p:tgtEl>
                                          <p:spTgt spid="3072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80" grpId="0" animBg="1"/>
      <p:bldP spid="30728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lide Number Placeholder 6"/>
          <p:cNvSpPr>
            <a:spLocks noGrp="1"/>
          </p:cNvSpPr>
          <p:nvPr>
            <p:ph type="sldNum" sz="quarter" idx="12"/>
          </p:nvPr>
        </p:nvSpPr>
        <p:spPr/>
        <p:txBody>
          <a:bodyPr/>
          <a:lstStyle/>
          <a:p>
            <a:fld id="{DECEC60A-4B98-C748-9F6A-7D31657850E5}" type="slidenum">
              <a:rPr lang="en-US"/>
              <a:pPr/>
              <a:t>7</a:t>
            </a:fld>
            <a:endParaRPr lang="en-US"/>
          </a:p>
        </p:txBody>
      </p:sp>
      <p:sp>
        <p:nvSpPr>
          <p:cNvPr id="306178" name="Rectangle 2"/>
          <p:cNvSpPr>
            <a:spLocks noGrp="1" noChangeArrowheads="1"/>
          </p:cNvSpPr>
          <p:nvPr>
            <p:ph type="title"/>
          </p:nvPr>
        </p:nvSpPr>
        <p:spPr/>
        <p:txBody>
          <a:bodyPr/>
          <a:lstStyle/>
          <a:p>
            <a:r>
              <a:rPr lang="en-US" dirty="0"/>
              <a:t>SQL Query Examples, </a:t>
            </a:r>
            <a:r>
              <a:rPr lang="en-US" i="1" dirty="0"/>
              <a:t>cont’d</a:t>
            </a:r>
          </a:p>
        </p:txBody>
      </p:sp>
      <p:sp>
        <p:nvSpPr>
          <p:cNvPr id="306179" name="Rectangle 3"/>
          <p:cNvSpPr>
            <a:spLocks noGrp="1" noChangeArrowheads="1"/>
          </p:cNvSpPr>
          <p:nvPr>
            <p:ph type="body" sz="half" idx="1"/>
          </p:nvPr>
        </p:nvSpPr>
        <p:spPr>
          <a:xfrm>
            <a:off x="457200" y="1235075"/>
            <a:ext cx="8137525" cy="487363"/>
          </a:xfrm>
        </p:spPr>
        <p:txBody>
          <a:bodyPr/>
          <a:lstStyle/>
          <a:p>
            <a:r>
              <a:rPr lang="en-US" dirty="0"/>
              <a:t>What </a:t>
            </a:r>
            <a:r>
              <a:rPr lang="en-US" dirty="0" smtClean="0"/>
              <a:t>subjects does </a:t>
            </a:r>
            <a:r>
              <a:rPr lang="en-US" dirty="0"/>
              <a:t>John Lane teach?</a:t>
            </a:r>
          </a:p>
        </p:txBody>
      </p:sp>
      <p:sp>
        <p:nvSpPr>
          <p:cNvPr id="306259" name="Text Box 83"/>
          <p:cNvSpPr txBox="1">
            <a:spLocks noChangeArrowheads="1"/>
          </p:cNvSpPr>
          <p:nvPr/>
        </p:nvSpPr>
        <p:spPr bwMode="auto">
          <a:xfrm>
            <a:off x="2449513" y="3794125"/>
            <a:ext cx="4225925" cy="2432050"/>
          </a:xfrm>
          <a:prstGeom prst="rect">
            <a:avLst/>
          </a:prstGeom>
          <a:solidFill>
            <a:srgbClr val="F2F2F2"/>
          </a:solidFill>
          <a:ln>
            <a:noFill/>
          </a:ln>
          <a:effectLst/>
        </p:spPr>
        <p:txBody>
          <a:bodyPr wrap="none">
            <a:spAutoFit/>
          </a:bodyPr>
          <a:lstStyle/>
          <a:p>
            <a:r>
              <a:rPr lang="en-US" sz="1400" b="1" dirty="0">
                <a:latin typeface="Courier New" charset="0"/>
              </a:rPr>
              <a:t>SELECT code, subject</a:t>
            </a:r>
          </a:p>
          <a:p>
            <a:r>
              <a:rPr lang="en-US" sz="1400" b="1" dirty="0">
                <a:latin typeface="Courier New" charset="0"/>
              </a:rPr>
              <a:t>FROM teacher, class</a:t>
            </a:r>
          </a:p>
          <a:p>
            <a:r>
              <a:rPr lang="en-US" sz="1400" b="1" dirty="0">
                <a:latin typeface="Courier New" charset="0"/>
              </a:rPr>
              <a:t>WHERE last = 'Lane' AND first = 'John'</a:t>
            </a:r>
          </a:p>
          <a:p>
            <a:r>
              <a:rPr lang="en-US" sz="1400" b="1" dirty="0">
                <a:latin typeface="Courier New" charset="0"/>
              </a:rPr>
              <a:t>AND id = </a:t>
            </a:r>
            <a:r>
              <a:rPr lang="en-US" sz="1400" b="1" dirty="0" err="1">
                <a:latin typeface="Courier New" charset="0"/>
              </a:rPr>
              <a:t>teacher_id</a:t>
            </a:r>
            <a:endParaRPr lang="en-US" sz="1400" b="1" dirty="0">
              <a:latin typeface="Courier New" charset="0"/>
            </a:endParaRPr>
          </a:p>
          <a:p>
            <a:endParaRPr lang="en-US" sz="1400" b="1" dirty="0">
              <a:latin typeface="Courier New" charset="0"/>
            </a:endParaRPr>
          </a:p>
          <a:p>
            <a:r>
              <a:rPr lang="en-US" sz="1400" b="1" dirty="0">
                <a:latin typeface="Courier New" charset="0"/>
              </a:rPr>
              <a:t>+------+----------------------+</a:t>
            </a:r>
          </a:p>
          <a:p>
            <a:r>
              <a:rPr lang="en-US" sz="1400" b="1" dirty="0">
                <a:latin typeface="Courier New" charset="0"/>
              </a:rPr>
              <a:t>| code | subject              |</a:t>
            </a:r>
          </a:p>
          <a:p>
            <a:r>
              <a:rPr lang="en-US" sz="1400" b="1" dirty="0">
                <a:latin typeface="Courier New" charset="0"/>
              </a:rPr>
              <a:t>+------+----------------------+</a:t>
            </a:r>
          </a:p>
          <a:p>
            <a:r>
              <a:rPr lang="en-US" sz="1400" b="1" dirty="0">
                <a:latin typeface="Courier New" charset="0"/>
              </a:rPr>
              <a:t>|  951 | Software engineering |</a:t>
            </a:r>
          </a:p>
          <a:p>
            <a:r>
              <a:rPr lang="en-US" sz="1400" b="1" dirty="0">
                <a:latin typeface="Courier New" charset="0"/>
              </a:rPr>
              <a:t>|  974 | Operating systems    |</a:t>
            </a:r>
          </a:p>
          <a:p>
            <a:r>
              <a:rPr lang="en-US" sz="1400" b="1" dirty="0">
                <a:latin typeface="Courier New" charset="0"/>
              </a:rPr>
              <a:t>+------+----------------------+</a:t>
            </a:r>
          </a:p>
        </p:txBody>
      </p:sp>
      <p:graphicFrame>
        <p:nvGraphicFramePr>
          <p:cNvPr id="306331" name="Group 155"/>
          <p:cNvGraphicFramePr>
            <a:graphicFrameLocks noGrp="1"/>
          </p:cNvGraphicFramePr>
          <p:nvPr/>
        </p:nvGraphicFramePr>
        <p:xfrm>
          <a:off x="1463675" y="1997075"/>
          <a:ext cx="2559050" cy="1371600"/>
        </p:xfrm>
        <a:graphic>
          <a:graphicData uri="http://schemas.openxmlformats.org/drawingml/2006/table">
            <a:tbl>
              <a:tblPr/>
              <a:tblGrid>
                <a:gridCol w="639763"/>
                <a:gridCol w="1004887"/>
                <a:gridCol w="91440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Rogers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Thompson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Art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Flynn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Mabel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6333" name="Group 157"/>
          <p:cNvGraphicFramePr>
            <a:graphicFrameLocks noGrp="1"/>
          </p:cNvGraphicFramePr>
          <p:nvPr/>
        </p:nvGraphicFramePr>
        <p:xfrm>
          <a:off x="4572000" y="1998663"/>
          <a:ext cx="3932238" cy="1645920"/>
        </p:xfrm>
        <a:graphic>
          <a:graphicData uri="http://schemas.openxmlformats.org/drawingml/2006/table">
            <a:tbl>
              <a:tblPr/>
              <a:tblGrid>
                <a:gridCol w="639763"/>
                <a:gridCol w="1006475"/>
                <a:gridCol w="1646237"/>
                <a:gridCol w="639763"/>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bl>
          </a:graphicData>
        </a:graphic>
      </p:graphicFrame>
      <p:sp>
        <p:nvSpPr>
          <p:cNvPr id="306327" name="Text Box 151"/>
          <p:cNvSpPr txBox="1">
            <a:spLocks noChangeArrowheads="1"/>
          </p:cNvSpPr>
          <p:nvPr/>
        </p:nvSpPr>
        <p:spPr bwMode="auto">
          <a:xfrm>
            <a:off x="4481513" y="1692275"/>
            <a:ext cx="62865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Class</a:t>
            </a:r>
          </a:p>
        </p:txBody>
      </p:sp>
      <p:sp>
        <p:nvSpPr>
          <p:cNvPr id="306328" name="Text Box 152"/>
          <p:cNvSpPr txBox="1">
            <a:spLocks noChangeArrowheads="1"/>
          </p:cNvSpPr>
          <p:nvPr/>
        </p:nvSpPr>
        <p:spPr bwMode="auto">
          <a:xfrm>
            <a:off x="1371600" y="1692275"/>
            <a:ext cx="833438"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Teacher</a:t>
            </a:r>
          </a:p>
        </p:txBody>
      </p:sp>
    </p:spTree>
    <p:extLst>
      <p:ext uri="{BB962C8B-B14F-4D97-AF65-F5344CB8AC3E}">
        <p14:creationId xmlns:p14="http://schemas.microsoft.com/office/powerpoint/2010/main" val="3935523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6259"/>
                                        </p:tgtEl>
                                        <p:attrNameLst>
                                          <p:attrName>style.visibility</p:attrName>
                                        </p:attrNameLst>
                                      </p:cBhvr>
                                      <p:to>
                                        <p:strVal val="visible"/>
                                      </p:to>
                                    </p:set>
                                    <p:animEffect transition="in" filter="fade">
                                      <p:cBhvr>
                                        <p:cTn id="7" dur="500"/>
                                        <p:tgtEl>
                                          <p:spTgt spid="3062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25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lide Number Placeholder 6"/>
          <p:cNvSpPr>
            <a:spLocks noGrp="1"/>
          </p:cNvSpPr>
          <p:nvPr>
            <p:ph type="sldNum" sz="quarter" idx="12"/>
          </p:nvPr>
        </p:nvSpPr>
        <p:spPr/>
        <p:txBody>
          <a:bodyPr/>
          <a:lstStyle/>
          <a:p>
            <a:fld id="{02EDECAF-57AB-3748-B679-109F780DE66F}" type="slidenum">
              <a:rPr lang="en-US"/>
              <a:pPr/>
              <a:t>8</a:t>
            </a:fld>
            <a:endParaRPr lang="en-US"/>
          </a:p>
        </p:txBody>
      </p:sp>
      <p:sp>
        <p:nvSpPr>
          <p:cNvPr id="308226" name="Rectangle 2"/>
          <p:cNvSpPr>
            <a:spLocks noGrp="1" noChangeArrowheads="1"/>
          </p:cNvSpPr>
          <p:nvPr>
            <p:ph type="title"/>
          </p:nvPr>
        </p:nvSpPr>
        <p:spPr/>
        <p:txBody>
          <a:bodyPr/>
          <a:lstStyle/>
          <a:p>
            <a:r>
              <a:rPr lang="en-US" dirty="0"/>
              <a:t>SQL Query Examples, </a:t>
            </a:r>
            <a:r>
              <a:rPr lang="en-US" i="1" dirty="0"/>
              <a:t>cont’d</a:t>
            </a:r>
          </a:p>
        </p:txBody>
      </p:sp>
      <p:sp>
        <p:nvSpPr>
          <p:cNvPr id="308227" name="Rectangle 3"/>
          <p:cNvSpPr>
            <a:spLocks noGrp="1" noChangeArrowheads="1"/>
          </p:cNvSpPr>
          <p:nvPr>
            <p:ph type="body" sz="half" idx="1"/>
          </p:nvPr>
        </p:nvSpPr>
        <p:spPr>
          <a:xfrm>
            <a:off x="274638" y="1143000"/>
            <a:ext cx="6126142" cy="487363"/>
          </a:xfrm>
        </p:spPr>
        <p:txBody>
          <a:bodyPr/>
          <a:lstStyle/>
          <a:p>
            <a:r>
              <a:rPr lang="en-US" dirty="0"/>
              <a:t>Who is taking Java programming?</a:t>
            </a:r>
          </a:p>
        </p:txBody>
      </p:sp>
      <p:graphicFrame>
        <p:nvGraphicFramePr>
          <p:cNvPr id="308366" name="Group 142"/>
          <p:cNvGraphicFramePr>
            <a:graphicFrameLocks noGrp="1"/>
          </p:cNvGraphicFramePr>
          <p:nvPr/>
        </p:nvGraphicFramePr>
        <p:xfrm>
          <a:off x="5326063" y="4440238"/>
          <a:ext cx="2559050" cy="1645920"/>
        </p:xfrm>
        <a:graphic>
          <a:graphicData uri="http://schemas.openxmlformats.org/drawingml/2006/table">
            <a:tbl>
              <a:tblPr/>
              <a:tblGrid>
                <a:gridCol w="639762"/>
                <a:gridCol w="1004888"/>
                <a:gridCol w="91440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Doe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Novak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Tim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Klein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Leslie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Mary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Smith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dirty="0">
                          <a:ln>
                            <a:noFill/>
                          </a:ln>
                          <a:solidFill>
                            <a:schemeClr val="tx1"/>
                          </a:solidFill>
                          <a:effectLst/>
                          <a:latin typeface="Arial" charset="0"/>
                          <a:ea typeface="ＭＳ Ｐゴシック" charset="0"/>
                        </a:rPr>
                        <a:t>Kim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r>
            </a:tbl>
          </a:graphicData>
        </a:graphic>
      </p:graphicFrame>
      <p:graphicFrame>
        <p:nvGraphicFramePr>
          <p:cNvPr id="308364" name="Group 140"/>
          <p:cNvGraphicFramePr>
            <a:graphicFrameLocks noGrp="1"/>
          </p:cNvGraphicFramePr>
          <p:nvPr/>
        </p:nvGraphicFramePr>
        <p:xfrm>
          <a:off x="792163" y="4441825"/>
          <a:ext cx="4297362" cy="1645920"/>
        </p:xfrm>
        <a:graphic>
          <a:graphicData uri="http://schemas.openxmlformats.org/drawingml/2006/table">
            <a:tbl>
              <a:tblPr/>
              <a:tblGrid>
                <a:gridCol w="1006475"/>
                <a:gridCol w="1004887"/>
                <a:gridCol w="1646238"/>
                <a:gridCol w="639762"/>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8362" name="Group 138"/>
          <p:cNvGraphicFramePr>
            <a:graphicFrameLocks noGrp="1"/>
          </p:cNvGraphicFramePr>
          <p:nvPr/>
        </p:nvGraphicFramePr>
        <p:xfrm>
          <a:off x="6483350" y="1520825"/>
          <a:ext cx="2105025" cy="2743200"/>
        </p:xfrm>
        <a:graphic>
          <a:graphicData uri="http://schemas.openxmlformats.org/drawingml/2006/table">
            <a:tbl>
              <a:tblPr/>
              <a:tblGrid>
                <a:gridCol w="1006475"/>
                <a:gridCol w="109855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Student_id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Class_code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8351" name="Text Box 127"/>
          <p:cNvSpPr txBox="1">
            <a:spLocks noChangeArrowheads="1"/>
          </p:cNvSpPr>
          <p:nvPr/>
        </p:nvSpPr>
        <p:spPr bwMode="auto">
          <a:xfrm>
            <a:off x="1109663" y="1728462"/>
            <a:ext cx="4545012" cy="2432050"/>
          </a:xfrm>
          <a:prstGeom prst="rect">
            <a:avLst/>
          </a:prstGeom>
          <a:solidFill>
            <a:srgbClr val="F2F2F2"/>
          </a:solidFill>
          <a:ln>
            <a:noFill/>
          </a:ln>
          <a:effectLst/>
        </p:spPr>
        <p:txBody>
          <a:bodyPr wrap="none">
            <a:spAutoFit/>
          </a:bodyPr>
          <a:lstStyle/>
          <a:p>
            <a:r>
              <a:rPr lang="en-US" sz="1400" b="1" dirty="0">
                <a:latin typeface="Courier New" charset="0"/>
              </a:rPr>
              <a:t>SELECT id, last, first</a:t>
            </a:r>
          </a:p>
          <a:p>
            <a:r>
              <a:rPr lang="en-US" sz="1400" b="1" dirty="0">
                <a:latin typeface="Courier New" charset="0"/>
              </a:rPr>
              <a:t>FROM student, class, </a:t>
            </a:r>
            <a:r>
              <a:rPr lang="en-US" sz="1400" b="1" dirty="0" err="1">
                <a:latin typeface="Courier New" charset="0"/>
              </a:rPr>
              <a:t>student_class</a:t>
            </a:r>
            <a:endParaRPr lang="en-US" sz="1400" b="1" dirty="0">
              <a:latin typeface="Courier New" charset="0"/>
            </a:endParaRPr>
          </a:p>
          <a:p>
            <a:r>
              <a:rPr lang="en-US" sz="1400" b="1" dirty="0">
                <a:latin typeface="Courier New" charset="0"/>
              </a:rPr>
              <a:t>WHERE subject = 'Java programming'</a:t>
            </a:r>
          </a:p>
          <a:p>
            <a:r>
              <a:rPr lang="en-US" sz="1400" b="1" dirty="0">
                <a:latin typeface="Courier New" charset="0"/>
              </a:rPr>
              <a:t>AND code = </a:t>
            </a:r>
            <a:r>
              <a:rPr lang="en-US" sz="1400" b="1" dirty="0" err="1">
                <a:latin typeface="Courier New" charset="0"/>
              </a:rPr>
              <a:t>class_code</a:t>
            </a:r>
            <a:r>
              <a:rPr lang="en-US" sz="1400" b="1" dirty="0">
                <a:latin typeface="Courier New" charset="0"/>
              </a:rPr>
              <a:t> AND id = </a:t>
            </a:r>
            <a:r>
              <a:rPr lang="en-US" sz="1400" b="1" dirty="0" err="1">
                <a:latin typeface="Courier New" charset="0"/>
              </a:rPr>
              <a:t>student_id</a:t>
            </a:r>
            <a:endParaRPr lang="en-US" sz="1400" b="1" dirty="0">
              <a:latin typeface="Courier New" charset="0"/>
            </a:endParaRPr>
          </a:p>
          <a:p>
            <a:endParaRPr lang="en-US" sz="1400" b="1" dirty="0">
              <a:latin typeface="Courier New" charset="0"/>
            </a:endParaRPr>
          </a:p>
          <a:p>
            <a:r>
              <a:rPr lang="en-US" sz="1400" b="1" dirty="0">
                <a:latin typeface="Courier New" charset="0"/>
              </a:rPr>
              <a:t>+------+-------+-------+</a:t>
            </a:r>
          </a:p>
          <a:p>
            <a:r>
              <a:rPr lang="en-US" sz="1400" b="1" dirty="0">
                <a:latin typeface="Courier New" charset="0"/>
              </a:rPr>
              <a:t>| id   | last  | first |</a:t>
            </a:r>
          </a:p>
          <a:p>
            <a:r>
              <a:rPr lang="en-US" sz="1400" b="1" dirty="0">
                <a:latin typeface="Courier New" charset="0"/>
              </a:rPr>
              <a:t>+------+-------+-------+</a:t>
            </a:r>
          </a:p>
          <a:p>
            <a:r>
              <a:rPr lang="en-US" sz="1400" b="1" dirty="0">
                <a:latin typeface="Courier New" charset="0"/>
              </a:rPr>
              <a:t>| 1001 | Doe   | John  |</a:t>
            </a:r>
          </a:p>
          <a:p>
            <a:r>
              <a:rPr lang="en-US" sz="1400" b="1" dirty="0">
                <a:latin typeface="Courier New" charset="0"/>
              </a:rPr>
              <a:t>| 1021 | Smith | Kim   |</a:t>
            </a:r>
          </a:p>
          <a:p>
            <a:r>
              <a:rPr lang="en-US" sz="1400" b="1" dirty="0">
                <a:latin typeface="Courier New" charset="0"/>
              </a:rPr>
              <a:t>+------+-------+-------+</a:t>
            </a:r>
          </a:p>
        </p:txBody>
      </p:sp>
      <p:sp>
        <p:nvSpPr>
          <p:cNvPr id="308353" name="Text Box 129"/>
          <p:cNvSpPr txBox="1">
            <a:spLocks noChangeArrowheads="1"/>
          </p:cNvSpPr>
          <p:nvPr/>
        </p:nvSpPr>
        <p:spPr bwMode="auto">
          <a:xfrm>
            <a:off x="701675" y="4130675"/>
            <a:ext cx="62865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Class</a:t>
            </a:r>
          </a:p>
        </p:txBody>
      </p:sp>
      <p:sp>
        <p:nvSpPr>
          <p:cNvPr id="308354" name="Text Box 130"/>
          <p:cNvSpPr txBox="1">
            <a:spLocks noChangeArrowheads="1"/>
          </p:cNvSpPr>
          <p:nvPr/>
        </p:nvSpPr>
        <p:spPr bwMode="auto">
          <a:xfrm>
            <a:off x="6483350" y="1203325"/>
            <a:ext cx="1352353"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err="1">
                <a:solidFill>
                  <a:srgbClr val="B23C00"/>
                </a:solidFill>
              </a:rPr>
              <a:t>Student_Class</a:t>
            </a:r>
            <a:endParaRPr lang="en-US" sz="1400" dirty="0">
              <a:solidFill>
                <a:srgbClr val="B23C00"/>
              </a:solidFill>
            </a:endParaRPr>
          </a:p>
        </p:txBody>
      </p:sp>
      <p:sp>
        <p:nvSpPr>
          <p:cNvPr id="308355" name="Text Box 131"/>
          <p:cNvSpPr txBox="1">
            <a:spLocks noChangeArrowheads="1"/>
          </p:cNvSpPr>
          <p:nvPr/>
        </p:nvSpPr>
        <p:spPr bwMode="auto">
          <a:xfrm>
            <a:off x="5326063" y="4130675"/>
            <a:ext cx="803575"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Student</a:t>
            </a:r>
          </a:p>
        </p:txBody>
      </p:sp>
    </p:spTree>
    <p:extLst>
      <p:ext uri="{BB962C8B-B14F-4D97-AF65-F5344CB8AC3E}">
        <p14:creationId xmlns:p14="http://schemas.microsoft.com/office/powerpoint/2010/main" val="185234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8351"/>
                                        </p:tgtEl>
                                        <p:attrNameLst>
                                          <p:attrName>style.visibility</p:attrName>
                                        </p:attrNameLst>
                                      </p:cBhvr>
                                      <p:to>
                                        <p:strVal val="visible"/>
                                      </p:to>
                                    </p:set>
                                    <p:animEffect transition="in" filter="fade">
                                      <p:cBhvr>
                                        <p:cTn id="7" dur="500"/>
                                        <p:tgtEl>
                                          <p:spTgt spid="308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35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lide Number Placeholder 6"/>
          <p:cNvSpPr>
            <a:spLocks noGrp="1"/>
          </p:cNvSpPr>
          <p:nvPr>
            <p:ph type="sldNum" sz="quarter" idx="12"/>
          </p:nvPr>
        </p:nvSpPr>
        <p:spPr/>
        <p:txBody>
          <a:bodyPr/>
          <a:lstStyle/>
          <a:p>
            <a:fld id="{2D87D9CA-9B9F-6645-A80B-C4C967280EFE}" type="slidenum">
              <a:rPr lang="en-US"/>
              <a:pPr/>
              <a:t>9</a:t>
            </a:fld>
            <a:endParaRPr lang="en-US"/>
          </a:p>
        </p:txBody>
      </p:sp>
      <p:sp>
        <p:nvSpPr>
          <p:cNvPr id="304130" name="Rectangle 2"/>
          <p:cNvSpPr>
            <a:spLocks noGrp="1" noChangeArrowheads="1"/>
          </p:cNvSpPr>
          <p:nvPr>
            <p:ph type="title"/>
          </p:nvPr>
        </p:nvSpPr>
        <p:spPr/>
        <p:txBody>
          <a:bodyPr/>
          <a:lstStyle/>
          <a:p>
            <a:r>
              <a:rPr lang="en-US" dirty="0"/>
              <a:t>SQL Query Examples, </a:t>
            </a:r>
            <a:r>
              <a:rPr lang="en-US" i="1" dirty="0"/>
              <a:t>cont’d</a:t>
            </a:r>
          </a:p>
        </p:txBody>
      </p:sp>
      <p:sp>
        <p:nvSpPr>
          <p:cNvPr id="304131" name="Rectangle 3"/>
          <p:cNvSpPr>
            <a:spLocks noGrp="1" noChangeArrowheads="1"/>
          </p:cNvSpPr>
          <p:nvPr>
            <p:ph type="body" sz="half" idx="1"/>
          </p:nvPr>
        </p:nvSpPr>
        <p:spPr>
          <a:xfrm>
            <a:off x="274638" y="1235075"/>
            <a:ext cx="5668962" cy="487363"/>
          </a:xfrm>
        </p:spPr>
        <p:txBody>
          <a:bodyPr/>
          <a:lstStyle/>
          <a:p>
            <a:r>
              <a:rPr lang="en-US" sz="2400"/>
              <a:t>What classes is John Doe taking?</a:t>
            </a:r>
          </a:p>
        </p:txBody>
      </p:sp>
      <p:graphicFrame>
        <p:nvGraphicFramePr>
          <p:cNvPr id="304267" name="Group 139"/>
          <p:cNvGraphicFramePr>
            <a:graphicFrameLocks noGrp="1"/>
          </p:cNvGraphicFramePr>
          <p:nvPr/>
        </p:nvGraphicFramePr>
        <p:xfrm>
          <a:off x="914400" y="4440238"/>
          <a:ext cx="2559050" cy="1645920"/>
        </p:xfrm>
        <a:graphic>
          <a:graphicData uri="http://schemas.openxmlformats.org/drawingml/2006/table">
            <a:tbl>
              <a:tblPr/>
              <a:tblGrid>
                <a:gridCol w="639763"/>
                <a:gridCol w="1004887"/>
                <a:gridCol w="91440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Last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First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Doe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John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Novak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Tim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Klein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Leslie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Mary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Smith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Kim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4269" name="Group 141"/>
          <p:cNvGraphicFramePr>
            <a:graphicFrameLocks noGrp="1"/>
          </p:cNvGraphicFramePr>
          <p:nvPr/>
        </p:nvGraphicFramePr>
        <p:xfrm>
          <a:off x="3932238" y="4441825"/>
          <a:ext cx="4297362" cy="1645920"/>
        </p:xfrm>
        <a:graphic>
          <a:graphicData uri="http://schemas.openxmlformats.org/drawingml/2006/table">
            <a:tbl>
              <a:tblPr/>
              <a:tblGrid>
                <a:gridCol w="1006475"/>
                <a:gridCol w="1004887"/>
                <a:gridCol w="1646238"/>
                <a:gridCol w="639762"/>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Teacher_id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Room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Data structures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Java programming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Compilers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Software engineering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210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7012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Operating systems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4270" name="Group 142"/>
          <p:cNvGraphicFramePr>
            <a:graphicFrameLocks noGrp="1"/>
          </p:cNvGraphicFramePr>
          <p:nvPr/>
        </p:nvGraphicFramePr>
        <p:xfrm>
          <a:off x="6126163" y="1520825"/>
          <a:ext cx="2105025" cy="2743200"/>
        </p:xfrm>
        <a:graphic>
          <a:graphicData uri="http://schemas.openxmlformats.org/drawingml/2006/table">
            <a:tbl>
              <a:tblPr/>
              <a:tblGrid>
                <a:gridCol w="1006475"/>
                <a:gridCol w="1098550"/>
              </a:tblGrid>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Student_id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1" i="0" u="none" strike="noStrike" cap="none" normalizeH="0" baseline="0">
                          <a:ln>
                            <a:noFill/>
                          </a:ln>
                          <a:solidFill>
                            <a:schemeClr val="bg1"/>
                          </a:solidFill>
                          <a:effectLst/>
                          <a:latin typeface="Arial" charset="0"/>
                          <a:ea typeface="ＭＳ Ｐゴシック" charset="0"/>
                        </a:rPr>
                        <a:t>Class_code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CC"/>
                    </a:solidFill>
                  </a:tcPr>
                </a:tc>
              </a:tr>
              <a:tr h="24288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1021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charset="0"/>
                        <a:buNone/>
                        <a:tabLst/>
                      </a:pPr>
                      <a:r>
                        <a:rPr kumimoji="0" lang="en-US" sz="1200" b="0" i="0" u="none" strike="noStrike" cap="none" normalizeH="0" baseline="0">
                          <a:ln>
                            <a:noFill/>
                          </a:ln>
                          <a:solidFill>
                            <a:schemeClr val="tx1"/>
                          </a:solidFill>
                          <a:effectLst/>
                          <a:latin typeface="Arial" charset="0"/>
                          <a:ea typeface="ＭＳ Ｐゴシック" charset="0"/>
                        </a:rPr>
                        <a:t>931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4257" name="Text Box 129"/>
          <p:cNvSpPr txBox="1">
            <a:spLocks noChangeArrowheads="1"/>
          </p:cNvSpPr>
          <p:nvPr/>
        </p:nvSpPr>
        <p:spPr bwMode="auto">
          <a:xfrm>
            <a:off x="1527175" y="1804988"/>
            <a:ext cx="3959225" cy="2282825"/>
          </a:xfrm>
          <a:prstGeom prst="rect">
            <a:avLst/>
          </a:prstGeom>
          <a:solidFill>
            <a:srgbClr val="F2F2F2"/>
          </a:solidFill>
          <a:ln>
            <a:noFill/>
          </a:ln>
          <a:effectLst/>
        </p:spPr>
        <p:txBody>
          <a:bodyPr wrap="none">
            <a:spAutoFit/>
          </a:bodyPr>
          <a:lstStyle/>
          <a:p>
            <a:r>
              <a:rPr lang="en-US" sz="1200" b="1" dirty="0">
                <a:latin typeface="Courier New" charset="0"/>
              </a:rPr>
              <a:t>SELECT code, subject</a:t>
            </a:r>
          </a:p>
          <a:p>
            <a:r>
              <a:rPr lang="en-US" sz="1200" b="1" dirty="0">
                <a:latin typeface="Courier New" charset="0"/>
              </a:rPr>
              <a:t>FROM student, class, </a:t>
            </a:r>
            <a:r>
              <a:rPr lang="en-US" sz="1200" b="1" dirty="0" err="1">
                <a:latin typeface="Courier New" charset="0"/>
              </a:rPr>
              <a:t>student_class</a:t>
            </a:r>
            <a:endParaRPr lang="en-US" sz="1200" b="1" dirty="0">
              <a:latin typeface="Courier New" charset="0"/>
            </a:endParaRPr>
          </a:p>
          <a:p>
            <a:r>
              <a:rPr lang="en-US" sz="1200" b="1" dirty="0">
                <a:latin typeface="Courier New" charset="0"/>
              </a:rPr>
              <a:t>WHERE last = 'Doe' AND first = 'John'</a:t>
            </a:r>
          </a:p>
          <a:p>
            <a:r>
              <a:rPr lang="en-US" sz="1200" b="1" dirty="0">
                <a:latin typeface="Courier New" charset="0"/>
              </a:rPr>
              <a:t>AND id = </a:t>
            </a:r>
            <a:r>
              <a:rPr lang="en-US" sz="1200" b="1" dirty="0" err="1">
                <a:latin typeface="Courier New" charset="0"/>
              </a:rPr>
              <a:t>student_id</a:t>
            </a:r>
            <a:r>
              <a:rPr lang="en-US" sz="1200" b="1" dirty="0">
                <a:latin typeface="Courier New" charset="0"/>
              </a:rPr>
              <a:t> AND code = </a:t>
            </a:r>
            <a:r>
              <a:rPr lang="en-US" sz="1200" b="1" dirty="0" err="1">
                <a:latin typeface="Courier New" charset="0"/>
              </a:rPr>
              <a:t>class_code</a:t>
            </a:r>
            <a:endParaRPr lang="en-US" sz="1200" b="1" dirty="0">
              <a:latin typeface="Courier New" charset="0"/>
            </a:endParaRPr>
          </a:p>
          <a:p>
            <a:endParaRPr lang="en-US" sz="1200" b="1" dirty="0">
              <a:latin typeface="Courier New" charset="0"/>
            </a:endParaRPr>
          </a:p>
          <a:p>
            <a:r>
              <a:rPr lang="en-US" sz="1200" b="1" dirty="0">
                <a:latin typeface="Courier New" charset="0"/>
              </a:rPr>
              <a:t>+------+----------------------+</a:t>
            </a:r>
          </a:p>
          <a:p>
            <a:r>
              <a:rPr lang="en-US" sz="1200" b="1" dirty="0">
                <a:latin typeface="Courier New" charset="0"/>
              </a:rPr>
              <a:t>| code | subject              |</a:t>
            </a:r>
          </a:p>
          <a:p>
            <a:r>
              <a:rPr lang="en-US" sz="1200" b="1" dirty="0">
                <a:latin typeface="Courier New" charset="0"/>
              </a:rPr>
              <a:t>+------+----------------------+</a:t>
            </a:r>
          </a:p>
          <a:p>
            <a:r>
              <a:rPr lang="en-US" sz="1200" b="1" dirty="0">
                <a:latin typeface="Courier New" charset="0"/>
              </a:rPr>
              <a:t>|  908 | Data structures      |</a:t>
            </a:r>
          </a:p>
          <a:p>
            <a:r>
              <a:rPr lang="en-US" sz="1200" b="1" dirty="0">
                <a:latin typeface="Courier New" charset="0"/>
              </a:rPr>
              <a:t>|  926 | Java programming     |</a:t>
            </a:r>
          </a:p>
          <a:p>
            <a:r>
              <a:rPr lang="en-US" sz="1200" b="1" dirty="0">
                <a:latin typeface="Courier New" charset="0"/>
              </a:rPr>
              <a:t>|  951 | Software engineering |</a:t>
            </a:r>
          </a:p>
          <a:p>
            <a:r>
              <a:rPr lang="en-US" sz="1200" b="1" dirty="0">
                <a:latin typeface="Courier New" charset="0"/>
              </a:rPr>
              <a:t>+------+----------------------+</a:t>
            </a:r>
          </a:p>
        </p:txBody>
      </p:sp>
      <p:sp>
        <p:nvSpPr>
          <p:cNvPr id="304258" name="Text Box 130"/>
          <p:cNvSpPr txBox="1">
            <a:spLocks noChangeArrowheads="1"/>
          </p:cNvSpPr>
          <p:nvPr/>
        </p:nvSpPr>
        <p:spPr bwMode="auto">
          <a:xfrm>
            <a:off x="3841750" y="4130675"/>
            <a:ext cx="62865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Class</a:t>
            </a:r>
          </a:p>
        </p:txBody>
      </p:sp>
      <p:sp>
        <p:nvSpPr>
          <p:cNvPr id="304259" name="Text Box 131"/>
          <p:cNvSpPr txBox="1">
            <a:spLocks noChangeArrowheads="1"/>
          </p:cNvSpPr>
          <p:nvPr/>
        </p:nvSpPr>
        <p:spPr bwMode="auto">
          <a:xfrm>
            <a:off x="914400" y="4130675"/>
            <a:ext cx="803575"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a:solidFill>
                  <a:srgbClr val="B23C00"/>
                </a:solidFill>
              </a:rPr>
              <a:t>Student</a:t>
            </a:r>
          </a:p>
        </p:txBody>
      </p:sp>
      <p:sp>
        <p:nvSpPr>
          <p:cNvPr id="304260" name="Text Box 132"/>
          <p:cNvSpPr txBox="1">
            <a:spLocks noChangeArrowheads="1"/>
          </p:cNvSpPr>
          <p:nvPr/>
        </p:nvSpPr>
        <p:spPr bwMode="auto">
          <a:xfrm>
            <a:off x="6126163" y="1203325"/>
            <a:ext cx="1352353"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400" dirty="0" err="1">
                <a:solidFill>
                  <a:srgbClr val="B23C00"/>
                </a:solidFill>
              </a:rPr>
              <a:t>Student_Class</a:t>
            </a:r>
            <a:endParaRPr lang="en-US" sz="1400" dirty="0">
              <a:solidFill>
                <a:srgbClr val="B23C00"/>
              </a:solidFill>
            </a:endParaRPr>
          </a:p>
        </p:txBody>
      </p:sp>
    </p:spTree>
    <p:extLst>
      <p:ext uri="{BB962C8B-B14F-4D97-AF65-F5344CB8AC3E}">
        <p14:creationId xmlns:p14="http://schemas.microsoft.com/office/powerpoint/2010/main" val="1535916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4257"/>
                                        </p:tgtEl>
                                        <p:attrNameLst>
                                          <p:attrName>style.visibility</p:attrName>
                                        </p:attrNameLst>
                                      </p:cBhvr>
                                      <p:to>
                                        <p:strVal val="visible"/>
                                      </p:to>
                                    </p:set>
                                    <p:animEffect transition="in" filter="fade">
                                      <p:cBhvr>
                                        <p:cTn id="7" dur="500"/>
                                        <p:tgtEl>
                                          <p:spTgt spid="304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257" grpId="0" animBg="1"/>
    </p:bld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25425</TotalTime>
  <Words>2206</Words>
  <Application>Microsoft Macintosh PowerPoint</Application>
  <PresentationFormat>On-screen Show (4:3)</PresentationFormat>
  <Paragraphs>839</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Courier New</vt:lpstr>
      <vt:lpstr>Franklin Gothic Book</vt:lpstr>
      <vt:lpstr>ＭＳ Ｐゴシック</vt:lpstr>
      <vt:lpstr>Times New Roman</vt:lpstr>
      <vt:lpstr>Wingdings</vt:lpstr>
      <vt:lpstr>Arial</vt:lpstr>
      <vt:lpstr>Quadrant</vt:lpstr>
      <vt:lpstr>CMPE/SE 131 Software Engineering March 14 Class Meeting</vt:lpstr>
      <vt:lpstr>Database Results</vt:lpstr>
      <vt:lpstr>Assignment #5</vt:lpstr>
      <vt:lpstr>SQL</vt:lpstr>
      <vt:lpstr>SQL Query Examples</vt:lpstr>
      <vt:lpstr>SQL Query Examples, cont’d</vt:lpstr>
      <vt:lpstr>SQL Query Examples, cont’d</vt:lpstr>
      <vt:lpstr>SQL Query Examples, cont’d</vt:lpstr>
      <vt:lpstr>SQL Query Examples, cont’d</vt:lpstr>
      <vt:lpstr>SQL Query Examples, cont’d</vt:lpstr>
      <vt:lpstr>More about Joins</vt:lpstr>
      <vt:lpstr>More about Joins, cont’d</vt:lpstr>
      <vt:lpstr>More about Joins, cont’d</vt:lpstr>
      <vt:lpstr>More about Joins, cont’d</vt:lpstr>
      <vt:lpstr>Database Record Insert, Update, and Delete</vt:lpstr>
      <vt:lpstr>SQL to Add Rows</vt:lpstr>
      <vt:lpstr>SQL to Create and Drop a Database</vt:lpstr>
      <vt:lpstr>CREATE TABLE Examples</vt:lpstr>
      <vt:lpstr>CREATE TABLE Examples, cont’d</vt:lpstr>
      <vt:lpstr>CREATE TABLE Examples, cont’d</vt:lpstr>
      <vt:lpstr>CREATE TABLE Examples, cont’d</vt:lpstr>
      <vt:lpstr>CREATE TABLE Examples, cont’d</vt:lpstr>
      <vt:lpstr>DROP TABLE</vt:lpstr>
      <vt:lpstr>DROP TABLE, cont’d</vt:lpstr>
      <vt:lpstr>Database Connection Pool</vt:lpstr>
      <vt:lpstr>Database Connection Pool, cont’d</vt:lpstr>
      <vt:lpstr>Data Access Layer</vt:lpstr>
      <vt:lpstr>Data Access Layer, cont’d</vt:lpstr>
      <vt:lpstr>Multilayered Server-Side Architecture</vt:lpstr>
      <vt:lpstr>Midterm on Thursday</vt:lpstr>
      <vt:lpstr>Example Midterm Questions</vt:lpstr>
      <vt:lpstr>Example Midterm Questions, cont’d</vt:lpstr>
      <vt:lpstr>Example Midterm Questions, cont’d</vt:lpstr>
      <vt:lpstr>Example Midterm Questions, cont’d</vt:lpstr>
      <vt:lpstr>Example Midterm Questions, cont’d</vt:lpstr>
      <vt:lpstr>Example Midterm Questions, cont’d</vt:lpstr>
      <vt:lpstr>Example Midterm Questions, cont’d</vt:lpstr>
      <vt:lpstr>Example Midterm Questions, cont’d</vt:lpstr>
      <vt:lpstr>Example Midterm Questions, cont’d</vt:lpstr>
      <vt:lpstr>Example Midterm Questions, cont’d</vt:lpstr>
    </vt:vector>
  </TitlesOfParts>
  <Manager/>
  <Company>San Jose State University</Company>
  <LinksUpToDate>false</LinksUpToDate>
  <SharedDoc>false</SharedDoc>
  <HyperlinkBase/>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160: Software Engineering</dc:title>
  <dc:subject/>
  <dc:creator>Ronald Mak</dc:creator>
  <cp:keywords/>
  <dc:description/>
  <cp:lastModifiedBy>Ronald Mak</cp:lastModifiedBy>
  <cp:revision>292</cp:revision>
  <dcterms:created xsi:type="dcterms:W3CDTF">2008-01-12T03:52:55Z</dcterms:created>
  <dcterms:modified xsi:type="dcterms:W3CDTF">2017-03-14T08:51:51Z</dcterms:modified>
  <cp:category/>
</cp:coreProperties>
</file>