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321" r:id="rId3"/>
    <p:sldId id="283" r:id="rId4"/>
    <p:sldId id="284" r:id="rId5"/>
    <p:sldId id="320" r:id="rId6"/>
    <p:sldId id="282" r:id="rId7"/>
    <p:sldId id="285" r:id="rId8"/>
    <p:sldId id="286" r:id="rId9"/>
    <p:sldId id="287" r:id="rId10"/>
    <p:sldId id="288" r:id="rId11"/>
    <p:sldId id="289" r:id="rId12"/>
    <p:sldId id="290" r:id="rId13"/>
    <p:sldId id="297" r:id="rId14"/>
    <p:sldId id="298" r:id="rId15"/>
    <p:sldId id="299" r:id="rId16"/>
    <p:sldId id="300" r:id="rId17"/>
    <p:sldId id="301" r:id="rId18"/>
    <p:sldId id="292" r:id="rId19"/>
    <p:sldId id="291" r:id="rId20"/>
    <p:sldId id="293" r:id="rId21"/>
    <p:sldId id="294" r:id="rId22"/>
    <p:sldId id="296" r:id="rId23"/>
    <p:sldId id="302" r:id="rId24"/>
    <p:sldId id="304" r:id="rId25"/>
    <p:sldId id="305" r:id="rId26"/>
    <p:sldId id="306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A12A03"/>
    <a:srgbClr val="CCECFF"/>
    <a:srgbClr val="FFFF66"/>
    <a:srgbClr val="66CCFF"/>
    <a:srgbClr val="993300"/>
    <a:srgbClr val="0080FF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77" autoAdjust="0"/>
    <p:restoredTop sz="94660"/>
  </p:normalViewPr>
  <p:slideViewPr>
    <p:cSldViewPr>
      <p:cViewPr varScale="1">
        <p:scale>
          <a:sx n="149" d="100"/>
          <a:sy n="149" d="100"/>
        </p:scale>
        <p:origin x="192" y="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B4227-A9F2-9344-A810-0E6C10F395A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71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February 22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22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961C-FB84-C245-A13B-BE410715E4B2}" type="slidenum">
              <a:rPr lang="en-US"/>
              <a:pPr/>
              <a:t>10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</a:t>
            </a:r>
            <a:r>
              <a:rPr lang="en-US" dirty="0" smtClean="0"/>
              <a:t>Controller </a:t>
            </a:r>
            <a:r>
              <a:rPr lang="en-US" dirty="0"/>
              <a:t>Objects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Coordinate the </a:t>
            </a:r>
            <a:r>
              <a:rPr lang="en-US" dirty="0"/>
              <a:t>model and view objects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Often have </a:t>
            </a:r>
            <a:r>
              <a:rPr lang="en-US" dirty="0">
                <a:solidFill>
                  <a:srgbClr val="B23C00"/>
                </a:solidFill>
              </a:rPr>
              <a:t>no physical counterpart </a:t>
            </a:r>
            <a:r>
              <a:rPr lang="en-US" dirty="0"/>
              <a:t>in the real world.</a:t>
            </a:r>
          </a:p>
          <a:p>
            <a:pPr lvl="1"/>
            <a:r>
              <a:rPr lang="en-US" dirty="0"/>
              <a:t>Closely related to a </a:t>
            </a:r>
            <a:r>
              <a:rPr lang="en-US" dirty="0">
                <a:solidFill>
                  <a:srgbClr val="B23C00"/>
                </a:solidFill>
              </a:rPr>
              <a:t>use case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Collect information from view objects </a:t>
            </a:r>
            <a:br>
              <a:rPr lang="en-US" dirty="0"/>
            </a:br>
            <a:r>
              <a:rPr lang="en-US" dirty="0"/>
              <a:t>for dispatch to model objects.</a:t>
            </a:r>
          </a:p>
          <a:p>
            <a:pPr lvl="1"/>
            <a:r>
              <a:rPr lang="en-US" dirty="0"/>
              <a:t>This is how user-entered data can update the </a:t>
            </a:r>
            <a:r>
              <a:rPr lang="en-US" dirty="0" smtClean="0"/>
              <a:t>model.</a:t>
            </a:r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Represent </a:t>
            </a:r>
            <a:r>
              <a:rPr lang="en-US" dirty="0">
                <a:solidFill>
                  <a:srgbClr val="B23C00"/>
                </a:solidFill>
              </a:rPr>
              <a:t>application control flows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0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A6B63-B3CC-EA4D-820A-A3EA62EC4757}" type="slidenum">
              <a:rPr lang="en-US"/>
              <a:pPr/>
              <a:t>11</a:t>
            </a:fld>
            <a:endParaRPr 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Bank ATM System</a:t>
            </a:r>
          </a:p>
        </p:txBody>
      </p:sp>
      <p:grpSp>
        <p:nvGrpSpPr>
          <p:cNvPr id="214019" name="Group 3"/>
          <p:cNvGrpSpPr>
            <a:grpSpLocks/>
          </p:cNvGrpSpPr>
          <p:nvPr/>
        </p:nvGrpSpPr>
        <p:grpSpPr bwMode="auto">
          <a:xfrm>
            <a:off x="1422400" y="1417638"/>
            <a:ext cx="6257925" cy="4481512"/>
            <a:chOff x="896" y="893"/>
            <a:chExt cx="3942" cy="2823"/>
          </a:xfrm>
        </p:grpSpPr>
        <p:sp>
          <p:nvSpPr>
            <p:cNvPr id="214020" name="Rectangle 4"/>
            <p:cNvSpPr>
              <a:spLocks noChangeArrowheads="1"/>
            </p:cNvSpPr>
            <p:nvPr/>
          </p:nvSpPr>
          <p:spPr bwMode="auto">
            <a:xfrm>
              <a:off x="2394" y="893"/>
              <a:ext cx="1036" cy="282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021" name="Group 5"/>
            <p:cNvGrpSpPr>
              <a:grpSpLocks/>
            </p:cNvGrpSpPr>
            <p:nvPr/>
          </p:nvGrpSpPr>
          <p:grpSpPr bwMode="auto">
            <a:xfrm>
              <a:off x="2624" y="951"/>
              <a:ext cx="576" cy="2707"/>
              <a:chOff x="3053" y="951"/>
              <a:chExt cx="576" cy="2707"/>
            </a:xfrm>
          </p:grpSpPr>
          <p:sp>
            <p:nvSpPr>
              <p:cNvPr id="214022" name="Oval 6"/>
              <p:cNvSpPr>
                <a:spLocks noChangeArrowheads="1"/>
              </p:cNvSpPr>
              <p:nvPr/>
            </p:nvSpPr>
            <p:spPr bwMode="auto">
              <a:xfrm>
                <a:off x="3053" y="187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Log in</a:t>
                </a:r>
              </a:p>
              <a:p>
                <a:pPr algn="ctr"/>
                <a:r>
                  <a:rPr lang="en-US" sz="1400"/>
                  <a:t>customer</a:t>
                </a:r>
              </a:p>
            </p:txBody>
          </p:sp>
          <p:sp>
            <p:nvSpPr>
              <p:cNvPr id="214023" name="Oval 7"/>
              <p:cNvSpPr>
                <a:spLocks noChangeArrowheads="1"/>
              </p:cNvSpPr>
              <p:nvPr/>
            </p:nvSpPr>
            <p:spPr bwMode="auto">
              <a:xfrm>
                <a:off x="3053" y="3255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Display </a:t>
                </a:r>
              </a:p>
              <a:p>
                <a:pPr algn="ctr"/>
                <a:r>
                  <a:rPr lang="en-US" sz="1400"/>
                  <a:t>balance</a:t>
                </a:r>
              </a:p>
            </p:txBody>
          </p:sp>
          <p:sp>
            <p:nvSpPr>
              <p:cNvPr id="214024" name="Oval 8"/>
              <p:cNvSpPr>
                <a:spLocks noChangeArrowheads="1"/>
              </p:cNvSpPr>
              <p:nvPr/>
            </p:nvSpPr>
            <p:spPr bwMode="auto">
              <a:xfrm>
                <a:off x="3053" y="1412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Shut down</a:t>
                </a:r>
              </a:p>
              <a:p>
                <a:pPr algn="ctr"/>
                <a:r>
                  <a:rPr lang="en-US" sz="1400"/>
                  <a:t>ATM</a:t>
                </a:r>
              </a:p>
            </p:txBody>
          </p:sp>
          <p:sp>
            <p:nvSpPr>
              <p:cNvPr id="214025" name="Oval 9"/>
              <p:cNvSpPr>
                <a:spLocks noChangeArrowheads="1"/>
              </p:cNvSpPr>
              <p:nvPr/>
            </p:nvSpPr>
            <p:spPr bwMode="auto">
              <a:xfrm>
                <a:off x="3053" y="951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Start up</a:t>
                </a:r>
              </a:p>
              <a:p>
                <a:pPr algn="ctr"/>
                <a:r>
                  <a:rPr lang="en-US" sz="1400"/>
                  <a:t>ATM</a:t>
                </a:r>
              </a:p>
            </p:txBody>
          </p:sp>
          <p:sp>
            <p:nvSpPr>
              <p:cNvPr id="214026" name="Oval 10"/>
              <p:cNvSpPr>
                <a:spLocks noChangeArrowheads="1"/>
              </p:cNvSpPr>
              <p:nvPr/>
            </p:nvSpPr>
            <p:spPr bwMode="auto">
              <a:xfrm>
                <a:off x="3053" y="233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Log out</a:t>
                </a:r>
              </a:p>
              <a:p>
                <a:pPr algn="ctr"/>
                <a:r>
                  <a:rPr lang="en-US" sz="1400"/>
                  <a:t>customer</a:t>
                </a:r>
              </a:p>
            </p:txBody>
          </p:sp>
          <p:sp>
            <p:nvSpPr>
              <p:cNvPr id="214027" name="Oval 11"/>
              <p:cNvSpPr>
                <a:spLocks noChangeArrowheads="1"/>
              </p:cNvSpPr>
              <p:nvPr/>
            </p:nvSpPr>
            <p:spPr bwMode="auto">
              <a:xfrm>
                <a:off x="3053" y="2794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Withdraw</a:t>
                </a:r>
              </a:p>
              <a:p>
                <a:pPr algn="ctr"/>
                <a:r>
                  <a:rPr lang="en-US" sz="1400"/>
                  <a:t>cash</a:t>
                </a:r>
              </a:p>
            </p:txBody>
          </p:sp>
        </p:grpSp>
        <p:grpSp>
          <p:nvGrpSpPr>
            <p:cNvPr id="214028" name="Group 12"/>
            <p:cNvGrpSpPr>
              <a:grpSpLocks/>
            </p:cNvGrpSpPr>
            <p:nvPr/>
          </p:nvGrpSpPr>
          <p:grpSpPr bwMode="auto">
            <a:xfrm>
              <a:off x="1069" y="2562"/>
              <a:ext cx="230" cy="404"/>
              <a:chOff x="634" y="1238"/>
              <a:chExt cx="230" cy="404"/>
            </a:xfrm>
          </p:grpSpPr>
          <p:sp>
            <p:nvSpPr>
              <p:cNvPr id="214029" name="Oval 1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30" name="Line 1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1" name="Line 1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2" name="Line 1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3" name="Line 1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4034" name="Group 18"/>
            <p:cNvGrpSpPr>
              <a:grpSpLocks/>
            </p:cNvGrpSpPr>
            <p:nvPr/>
          </p:nvGrpSpPr>
          <p:grpSpPr bwMode="auto">
            <a:xfrm>
              <a:off x="4525" y="2966"/>
              <a:ext cx="230" cy="404"/>
              <a:chOff x="634" y="1238"/>
              <a:chExt cx="230" cy="404"/>
            </a:xfrm>
          </p:grpSpPr>
          <p:sp>
            <p:nvSpPr>
              <p:cNvPr id="214035" name="Oval 19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36" name="Line 20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7" name="Line 21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8" name="Line 22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39" name="Line 23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4040" name="Group 24"/>
            <p:cNvGrpSpPr>
              <a:grpSpLocks/>
            </p:cNvGrpSpPr>
            <p:nvPr/>
          </p:nvGrpSpPr>
          <p:grpSpPr bwMode="auto">
            <a:xfrm>
              <a:off x="1069" y="1181"/>
              <a:ext cx="230" cy="404"/>
              <a:chOff x="634" y="1238"/>
              <a:chExt cx="230" cy="404"/>
            </a:xfrm>
          </p:grpSpPr>
          <p:sp>
            <p:nvSpPr>
              <p:cNvPr id="214041" name="Oval 25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42" name="Line 26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3" name="Line 27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4" name="Line 28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45" name="Line 29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4046" name="Text Box 30"/>
            <p:cNvSpPr txBox="1">
              <a:spLocks noChangeArrowheads="1"/>
            </p:cNvSpPr>
            <p:nvPr/>
          </p:nvSpPr>
          <p:spPr bwMode="auto">
            <a:xfrm>
              <a:off x="896" y="1642"/>
              <a:ext cx="5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Operator</a:t>
              </a:r>
            </a:p>
          </p:txBody>
        </p:sp>
        <p:sp>
          <p:nvSpPr>
            <p:cNvPr id="214047" name="Text Box 31"/>
            <p:cNvSpPr txBox="1">
              <a:spLocks noChangeArrowheads="1"/>
            </p:cNvSpPr>
            <p:nvPr/>
          </p:nvSpPr>
          <p:spPr bwMode="auto">
            <a:xfrm>
              <a:off x="896" y="3024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  <p:sp>
          <p:nvSpPr>
            <p:cNvPr id="214048" name="Text Box 32"/>
            <p:cNvSpPr txBox="1">
              <a:spLocks noChangeArrowheads="1"/>
            </p:cNvSpPr>
            <p:nvPr/>
          </p:nvSpPr>
          <p:spPr bwMode="auto">
            <a:xfrm>
              <a:off x="4467" y="3408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Bank</a:t>
              </a:r>
            </a:p>
          </p:txBody>
        </p:sp>
        <p:grpSp>
          <p:nvGrpSpPr>
            <p:cNvPr id="214049" name="Group 33"/>
            <p:cNvGrpSpPr>
              <a:grpSpLocks/>
            </p:cNvGrpSpPr>
            <p:nvPr/>
          </p:nvGrpSpPr>
          <p:grpSpPr bwMode="auto">
            <a:xfrm>
              <a:off x="1357" y="1181"/>
              <a:ext cx="3110" cy="2246"/>
              <a:chOff x="1786" y="1181"/>
              <a:chExt cx="3110" cy="2246"/>
            </a:xfrm>
          </p:grpSpPr>
          <p:sp>
            <p:nvSpPr>
              <p:cNvPr id="214050" name="Line 34"/>
              <p:cNvSpPr>
                <a:spLocks noChangeShapeType="1"/>
              </p:cNvSpPr>
              <p:nvPr/>
            </p:nvSpPr>
            <p:spPr bwMode="auto">
              <a:xfrm flipV="1">
                <a:off x="1786" y="1181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1" name="Line 35"/>
              <p:cNvSpPr>
                <a:spLocks noChangeShapeType="1"/>
              </p:cNvSpPr>
              <p:nvPr/>
            </p:nvSpPr>
            <p:spPr bwMode="auto">
              <a:xfrm>
                <a:off x="1786" y="1469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2" name="Line 36"/>
              <p:cNvSpPr>
                <a:spLocks noChangeShapeType="1"/>
              </p:cNvSpPr>
              <p:nvPr/>
            </p:nvSpPr>
            <p:spPr bwMode="auto">
              <a:xfrm flipV="1">
                <a:off x="1786" y="2102"/>
                <a:ext cx="1267" cy="4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3" name="Line 37"/>
              <p:cNvSpPr>
                <a:spLocks noChangeShapeType="1"/>
              </p:cNvSpPr>
              <p:nvPr/>
            </p:nvSpPr>
            <p:spPr bwMode="auto">
              <a:xfrm flipV="1">
                <a:off x="1786" y="2506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4" name="Line 38"/>
              <p:cNvSpPr>
                <a:spLocks noChangeShapeType="1"/>
              </p:cNvSpPr>
              <p:nvPr/>
            </p:nvSpPr>
            <p:spPr bwMode="auto">
              <a:xfrm>
                <a:off x="1786" y="2794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5" name="Line 39"/>
              <p:cNvSpPr>
                <a:spLocks noChangeShapeType="1"/>
              </p:cNvSpPr>
              <p:nvPr/>
            </p:nvSpPr>
            <p:spPr bwMode="auto">
              <a:xfrm>
                <a:off x="1786" y="2909"/>
                <a:ext cx="1267" cy="5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6" name="Line 40"/>
              <p:cNvSpPr>
                <a:spLocks noChangeShapeType="1"/>
              </p:cNvSpPr>
              <p:nvPr/>
            </p:nvSpPr>
            <p:spPr bwMode="auto">
              <a:xfrm>
                <a:off x="3629" y="2966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057" name="Line 41"/>
              <p:cNvSpPr>
                <a:spLocks noChangeShapeType="1"/>
              </p:cNvSpPr>
              <p:nvPr/>
            </p:nvSpPr>
            <p:spPr bwMode="auto">
              <a:xfrm flipV="1">
                <a:off x="3629" y="3254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73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6814-BE2A-3742-8A49-0D14790E7D64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Bank ATM </a:t>
            </a:r>
            <a:r>
              <a:rPr lang="en-US" dirty="0" smtClean="0"/>
              <a:t>System,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Model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operator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customer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bank account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cash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messages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View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display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options (withdraw cash,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deposit </a:t>
            </a:r>
            <a:r>
              <a:rPr lang="en-US" sz="2000" dirty="0"/>
              <a:t>check, etc.)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text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B23C00"/>
                </a:solidFill>
              </a:rPr>
              <a:t>Controller </a:t>
            </a:r>
            <a:r>
              <a:rPr lang="en-US" sz="2400" dirty="0">
                <a:solidFill>
                  <a:srgbClr val="B23C00"/>
                </a:solidFill>
              </a:rPr>
              <a:t>objects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Start up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Start up ATM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User verification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Log in customer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Withdrawal controller (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Withdraw cash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use case)</a:t>
            </a:r>
          </a:p>
        </p:txBody>
      </p:sp>
      <p:grpSp>
        <p:nvGrpSpPr>
          <p:cNvPr id="215083" name="Group 43"/>
          <p:cNvGrpSpPr>
            <a:grpSpLocks/>
          </p:cNvGrpSpPr>
          <p:nvPr/>
        </p:nvGrpSpPr>
        <p:grpSpPr bwMode="auto">
          <a:xfrm>
            <a:off x="4297684" y="1325562"/>
            <a:ext cx="4481192" cy="3383583"/>
            <a:chOff x="3282" y="835"/>
            <a:chExt cx="2190" cy="1555"/>
          </a:xfrm>
        </p:grpSpPr>
        <p:sp>
          <p:nvSpPr>
            <p:cNvPr id="215045" name="Rectangle 5"/>
            <p:cNvSpPr>
              <a:spLocks noChangeArrowheads="1"/>
            </p:cNvSpPr>
            <p:nvPr/>
          </p:nvSpPr>
          <p:spPr bwMode="auto">
            <a:xfrm>
              <a:off x="4126" y="835"/>
              <a:ext cx="545" cy="1555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046" name="Group 6"/>
            <p:cNvGrpSpPr>
              <a:grpSpLocks/>
            </p:cNvGrpSpPr>
            <p:nvPr/>
          </p:nvGrpSpPr>
          <p:grpSpPr bwMode="auto">
            <a:xfrm>
              <a:off x="4247" y="867"/>
              <a:ext cx="303" cy="1491"/>
              <a:chOff x="3053" y="951"/>
              <a:chExt cx="576" cy="2707"/>
            </a:xfrm>
          </p:grpSpPr>
          <p:sp>
            <p:nvSpPr>
              <p:cNvPr id="215047" name="Oval 7"/>
              <p:cNvSpPr>
                <a:spLocks noChangeArrowheads="1"/>
              </p:cNvSpPr>
              <p:nvPr/>
            </p:nvSpPr>
            <p:spPr bwMode="auto">
              <a:xfrm>
                <a:off x="3053" y="187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Log in</a:t>
                </a:r>
              </a:p>
              <a:p>
                <a:pPr algn="ctr"/>
                <a:r>
                  <a:rPr lang="en-US" sz="800"/>
                  <a:t>customer</a:t>
                </a:r>
              </a:p>
            </p:txBody>
          </p:sp>
          <p:sp>
            <p:nvSpPr>
              <p:cNvPr id="215048" name="Oval 8"/>
              <p:cNvSpPr>
                <a:spLocks noChangeArrowheads="1"/>
              </p:cNvSpPr>
              <p:nvPr/>
            </p:nvSpPr>
            <p:spPr bwMode="auto">
              <a:xfrm>
                <a:off x="3053" y="3255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Display </a:t>
                </a:r>
              </a:p>
              <a:p>
                <a:pPr algn="ctr"/>
                <a:r>
                  <a:rPr lang="en-US" sz="800"/>
                  <a:t>balance</a:t>
                </a:r>
              </a:p>
            </p:txBody>
          </p:sp>
          <p:sp>
            <p:nvSpPr>
              <p:cNvPr id="215049" name="Oval 9"/>
              <p:cNvSpPr>
                <a:spLocks noChangeArrowheads="1"/>
              </p:cNvSpPr>
              <p:nvPr/>
            </p:nvSpPr>
            <p:spPr bwMode="auto">
              <a:xfrm>
                <a:off x="3053" y="1412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Shut down</a:t>
                </a:r>
              </a:p>
              <a:p>
                <a:pPr algn="ctr"/>
                <a:r>
                  <a:rPr lang="en-US" sz="800"/>
                  <a:t>ATM</a:t>
                </a:r>
              </a:p>
            </p:txBody>
          </p:sp>
          <p:sp>
            <p:nvSpPr>
              <p:cNvPr id="215050" name="Oval 10"/>
              <p:cNvSpPr>
                <a:spLocks noChangeArrowheads="1"/>
              </p:cNvSpPr>
              <p:nvPr/>
            </p:nvSpPr>
            <p:spPr bwMode="auto">
              <a:xfrm>
                <a:off x="3053" y="951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Start up</a:t>
                </a:r>
              </a:p>
              <a:p>
                <a:pPr algn="ctr"/>
                <a:r>
                  <a:rPr lang="en-US" sz="800"/>
                  <a:t>ATM</a:t>
                </a:r>
              </a:p>
            </p:txBody>
          </p:sp>
          <p:sp>
            <p:nvSpPr>
              <p:cNvPr id="215051" name="Oval 11"/>
              <p:cNvSpPr>
                <a:spLocks noChangeArrowheads="1"/>
              </p:cNvSpPr>
              <p:nvPr/>
            </p:nvSpPr>
            <p:spPr bwMode="auto">
              <a:xfrm>
                <a:off x="3053" y="2333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Log out</a:t>
                </a:r>
              </a:p>
              <a:p>
                <a:pPr algn="ctr"/>
                <a:r>
                  <a:rPr lang="en-US" sz="800"/>
                  <a:t>customer</a:t>
                </a:r>
              </a:p>
            </p:txBody>
          </p:sp>
          <p:sp>
            <p:nvSpPr>
              <p:cNvPr id="215052" name="Oval 12"/>
              <p:cNvSpPr>
                <a:spLocks noChangeArrowheads="1"/>
              </p:cNvSpPr>
              <p:nvPr/>
            </p:nvSpPr>
            <p:spPr bwMode="auto">
              <a:xfrm>
                <a:off x="3053" y="2794"/>
                <a:ext cx="576" cy="403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800"/>
                  <a:t>Withdraw</a:t>
                </a:r>
              </a:p>
              <a:p>
                <a:pPr algn="ctr"/>
                <a:r>
                  <a:rPr lang="en-US" sz="800"/>
                  <a:t>cash</a:t>
                </a:r>
              </a:p>
            </p:txBody>
          </p:sp>
        </p:grpSp>
        <p:grpSp>
          <p:nvGrpSpPr>
            <p:cNvPr id="215053" name="Group 13"/>
            <p:cNvGrpSpPr>
              <a:grpSpLocks/>
            </p:cNvGrpSpPr>
            <p:nvPr/>
          </p:nvGrpSpPr>
          <p:grpSpPr bwMode="auto">
            <a:xfrm>
              <a:off x="3429" y="1754"/>
              <a:ext cx="121" cy="223"/>
              <a:chOff x="634" y="1238"/>
              <a:chExt cx="230" cy="404"/>
            </a:xfrm>
          </p:grpSpPr>
          <p:sp>
            <p:nvSpPr>
              <p:cNvPr id="215054" name="Oval 14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55" name="Line 15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6" name="Line 16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7" name="Line 17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8" name="Line 18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059" name="Group 19"/>
            <p:cNvGrpSpPr>
              <a:grpSpLocks/>
            </p:cNvGrpSpPr>
            <p:nvPr/>
          </p:nvGrpSpPr>
          <p:grpSpPr bwMode="auto">
            <a:xfrm>
              <a:off x="5246" y="1977"/>
              <a:ext cx="121" cy="223"/>
              <a:chOff x="634" y="1238"/>
              <a:chExt cx="230" cy="404"/>
            </a:xfrm>
          </p:grpSpPr>
          <p:sp>
            <p:nvSpPr>
              <p:cNvPr id="215060" name="Oval 20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61" name="Line 21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2" name="Line 22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3" name="Line 23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4" name="Line 24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065" name="Group 25"/>
            <p:cNvGrpSpPr>
              <a:grpSpLocks/>
            </p:cNvGrpSpPr>
            <p:nvPr/>
          </p:nvGrpSpPr>
          <p:grpSpPr bwMode="auto">
            <a:xfrm>
              <a:off x="3429" y="994"/>
              <a:ext cx="121" cy="222"/>
              <a:chOff x="634" y="1238"/>
              <a:chExt cx="230" cy="404"/>
            </a:xfrm>
          </p:grpSpPr>
          <p:sp>
            <p:nvSpPr>
              <p:cNvPr id="215066" name="Oval 26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67" name="Line 27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8" name="Line 28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69" name="Line 29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0" name="Line 30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071" name="Text Box 31"/>
            <p:cNvSpPr txBox="1">
              <a:spLocks noChangeArrowheads="1"/>
            </p:cNvSpPr>
            <p:nvPr/>
          </p:nvSpPr>
          <p:spPr bwMode="auto">
            <a:xfrm>
              <a:off x="3283" y="1238"/>
              <a:ext cx="43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Operator</a:t>
              </a:r>
            </a:p>
          </p:txBody>
        </p:sp>
        <p:sp>
          <p:nvSpPr>
            <p:cNvPr id="215072" name="Text Box 32"/>
            <p:cNvSpPr txBox="1">
              <a:spLocks noChangeArrowheads="1"/>
            </p:cNvSpPr>
            <p:nvPr/>
          </p:nvSpPr>
          <p:spPr bwMode="auto">
            <a:xfrm>
              <a:off x="3282" y="1987"/>
              <a:ext cx="46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Customer</a:t>
              </a:r>
            </a:p>
          </p:txBody>
        </p:sp>
        <p:sp>
          <p:nvSpPr>
            <p:cNvPr id="215073" name="Text Box 33"/>
            <p:cNvSpPr txBox="1">
              <a:spLocks noChangeArrowheads="1"/>
            </p:cNvSpPr>
            <p:nvPr/>
          </p:nvSpPr>
          <p:spPr bwMode="auto">
            <a:xfrm>
              <a:off x="5175" y="2218"/>
              <a:ext cx="2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Bank</a:t>
              </a:r>
            </a:p>
          </p:txBody>
        </p:sp>
        <p:grpSp>
          <p:nvGrpSpPr>
            <p:cNvPr id="215074" name="Group 34"/>
            <p:cNvGrpSpPr>
              <a:grpSpLocks/>
            </p:cNvGrpSpPr>
            <p:nvPr/>
          </p:nvGrpSpPr>
          <p:grpSpPr bwMode="auto">
            <a:xfrm>
              <a:off x="3580" y="994"/>
              <a:ext cx="1636" cy="1237"/>
              <a:chOff x="1786" y="1181"/>
              <a:chExt cx="3110" cy="2246"/>
            </a:xfrm>
          </p:grpSpPr>
          <p:sp>
            <p:nvSpPr>
              <p:cNvPr id="215075" name="Line 35"/>
              <p:cNvSpPr>
                <a:spLocks noChangeShapeType="1"/>
              </p:cNvSpPr>
              <p:nvPr/>
            </p:nvSpPr>
            <p:spPr bwMode="auto">
              <a:xfrm flipV="1">
                <a:off x="1786" y="1181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6" name="Line 36"/>
              <p:cNvSpPr>
                <a:spLocks noChangeShapeType="1"/>
              </p:cNvSpPr>
              <p:nvPr/>
            </p:nvSpPr>
            <p:spPr bwMode="auto">
              <a:xfrm>
                <a:off x="1786" y="1469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7" name="Line 37"/>
              <p:cNvSpPr>
                <a:spLocks noChangeShapeType="1"/>
              </p:cNvSpPr>
              <p:nvPr/>
            </p:nvSpPr>
            <p:spPr bwMode="auto">
              <a:xfrm flipV="1">
                <a:off x="1786" y="2102"/>
                <a:ext cx="1267" cy="4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8" name="Line 38"/>
              <p:cNvSpPr>
                <a:spLocks noChangeShapeType="1"/>
              </p:cNvSpPr>
              <p:nvPr/>
            </p:nvSpPr>
            <p:spPr bwMode="auto">
              <a:xfrm flipV="1">
                <a:off x="1786" y="2506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9" name="Line 39"/>
              <p:cNvSpPr>
                <a:spLocks noChangeShapeType="1"/>
              </p:cNvSpPr>
              <p:nvPr/>
            </p:nvSpPr>
            <p:spPr bwMode="auto">
              <a:xfrm>
                <a:off x="1786" y="2794"/>
                <a:ext cx="1267" cy="1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0" name="Line 40"/>
              <p:cNvSpPr>
                <a:spLocks noChangeShapeType="1"/>
              </p:cNvSpPr>
              <p:nvPr/>
            </p:nvSpPr>
            <p:spPr bwMode="auto">
              <a:xfrm>
                <a:off x="1786" y="2909"/>
                <a:ext cx="1267" cy="5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1" name="Line 41"/>
              <p:cNvSpPr>
                <a:spLocks noChangeShapeType="1"/>
              </p:cNvSpPr>
              <p:nvPr/>
            </p:nvSpPr>
            <p:spPr bwMode="auto">
              <a:xfrm>
                <a:off x="3629" y="2966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82" name="Line 42"/>
              <p:cNvSpPr>
                <a:spLocks noChangeShapeType="1"/>
              </p:cNvSpPr>
              <p:nvPr/>
            </p:nvSpPr>
            <p:spPr bwMode="auto">
              <a:xfrm flipV="1">
                <a:off x="3629" y="3254"/>
                <a:ext cx="1267" cy="1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16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50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5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D9FB-DCA7-C041-9D49-A36158E38C6E}" type="slidenum">
              <a:rPr lang="en-US"/>
              <a:pPr/>
              <a:t>13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Model Associations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association </a:t>
            </a:r>
            <a:r>
              <a:rPr lang="en-US" dirty="0"/>
              <a:t>is a relationship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between two </a:t>
            </a:r>
            <a:r>
              <a:rPr lang="en-US" dirty="0"/>
              <a:t>or more classes</a:t>
            </a:r>
            <a:r>
              <a:rPr lang="en-US" dirty="0" smtClean="0"/>
              <a:t>.</a:t>
            </a:r>
            <a:endParaRPr lang="en-US" sz="900" dirty="0"/>
          </a:p>
          <a:p>
            <a:pPr lvl="4"/>
            <a:endParaRPr lang="en-US" dirty="0" smtClean="0"/>
          </a:p>
          <a:p>
            <a:r>
              <a:rPr lang="en-US" dirty="0" smtClean="0"/>
              <a:t>Draw </a:t>
            </a:r>
            <a:r>
              <a:rPr lang="en-US" dirty="0"/>
              <a:t>a line between two classes in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UML class diagram </a:t>
            </a:r>
            <a:r>
              <a:rPr lang="en-US" dirty="0"/>
              <a:t>to show a relationship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2651781" y="3771264"/>
            <a:ext cx="3840163" cy="549275"/>
            <a:chOff x="1728" y="3196"/>
            <a:chExt cx="2419" cy="346"/>
          </a:xfrm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728" y="3196"/>
              <a:ext cx="576" cy="3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Team</a:t>
              </a:r>
            </a:p>
            <a:p>
              <a:pPr algn="ctr"/>
              <a:r>
                <a:rPr lang="en-US" sz="1400"/>
                <a:t>member</a:t>
              </a:r>
            </a:p>
          </p:txBody>
        </p:sp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3456" y="3196"/>
              <a:ext cx="691" cy="3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 dirty="0" smtClean="0"/>
                <a:t>Test case</a:t>
              </a:r>
              <a:endParaRPr lang="en-US" sz="1400" dirty="0"/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2304" y="3369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14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D9FB-DCA7-C041-9D49-A36158E38C6E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Model </a:t>
            </a:r>
            <a:r>
              <a:rPr lang="en-US" dirty="0" smtClean="0"/>
              <a:t>Associations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3"/>
            <a:ext cx="8229600" cy="4937707"/>
          </a:xfrm>
        </p:spPr>
        <p:txBody>
          <a:bodyPr/>
          <a:lstStyle/>
          <a:p>
            <a:r>
              <a:rPr lang="en-US" dirty="0" smtClean="0"/>
              <a:t>Clarify </a:t>
            </a:r>
            <a:r>
              <a:rPr lang="en-US" dirty="0"/>
              <a:t>the object model by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making </a:t>
            </a:r>
            <a:r>
              <a:rPr lang="en-US" dirty="0"/>
              <a:t>relationships explicit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Discover constraints associated with relationships.</a:t>
            </a:r>
          </a:p>
          <a:p>
            <a:pPr lvl="1"/>
            <a:r>
              <a:rPr lang="en-US" dirty="0"/>
              <a:t>An association can have a </a:t>
            </a:r>
            <a:r>
              <a:rPr lang="en-US" dirty="0">
                <a:solidFill>
                  <a:srgbClr val="0033CC"/>
                </a:solidFill>
              </a:rPr>
              <a:t>name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can show </a:t>
            </a:r>
            <a:r>
              <a:rPr lang="en-US" dirty="0">
                <a:solidFill>
                  <a:schemeClr val="folHlink"/>
                </a:solidFill>
              </a:rPr>
              <a:t>roles</a:t>
            </a:r>
            <a:r>
              <a:rPr lang="en-US" dirty="0"/>
              <a:t> and </a:t>
            </a:r>
            <a:r>
              <a:rPr lang="en-US" dirty="0">
                <a:solidFill>
                  <a:srgbClr val="339933"/>
                </a:solidFill>
              </a:rPr>
              <a:t>multiplicities</a:t>
            </a:r>
            <a:r>
              <a:rPr lang="en-US" dirty="0"/>
              <a:t> at each end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Do </a:t>
            </a:r>
            <a:r>
              <a:rPr lang="en-US" dirty="0"/>
              <a:t>not overdo showing associations.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43200" y="3886195"/>
            <a:ext cx="3840163" cy="846138"/>
            <a:chOff x="2743200" y="4685959"/>
            <a:chExt cx="3840163" cy="846138"/>
          </a:xfrm>
        </p:grpSpPr>
        <p:grpSp>
          <p:nvGrpSpPr>
            <p:cNvPr id="221188" name="Group 4"/>
            <p:cNvGrpSpPr>
              <a:grpSpLocks/>
            </p:cNvGrpSpPr>
            <p:nvPr/>
          </p:nvGrpSpPr>
          <p:grpSpPr bwMode="auto">
            <a:xfrm>
              <a:off x="2743200" y="4708184"/>
              <a:ext cx="3840163" cy="549275"/>
              <a:chOff x="1728" y="3196"/>
              <a:chExt cx="2419" cy="346"/>
            </a:xfrm>
          </p:grpSpPr>
          <p:sp>
            <p:nvSpPr>
              <p:cNvPr id="221189" name="Rectangle 5"/>
              <p:cNvSpPr>
                <a:spLocks noChangeArrowheads="1"/>
              </p:cNvSpPr>
              <p:nvPr/>
            </p:nvSpPr>
            <p:spPr bwMode="auto">
              <a:xfrm>
                <a:off x="1728" y="3196"/>
                <a:ext cx="576" cy="34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Team</a:t>
                </a:r>
              </a:p>
              <a:p>
                <a:pPr algn="ctr"/>
                <a:r>
                  <a:rPr lang="en-US" sz="1400"/>
                  <a:t>member</a:t>
                </a:r>
              </a:p>
            </p:txBody>
          </p:sp>
          <p:sp>
            <p:nvSpPr>
              <p:cNvPr id="221190" name="Rectangle 6"/>
              <p:cNvSpPr>
                <a:spLocks noChangeArrowheads="1"/>
              </p:cNvSpPr>
              <p:nvPr/>
            </p:nvSpPr>
            <p:spPr bwMode="auto">
              <a:xfrm>
                <a:off x="3456" y="3196"/>
                <a:ext cx="691" cy="34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 dirty="0"/>
                  <a:t>Test case</a:t>
                </a:r>
              </a:p>
            </p:txBody>
          </p:sp>
          <p:sp>
            <p:nvSpPr>
              <p:cNvPr id="221191" name="Line 7"/>
              <p:cNvSpPr>
                <a:spLocks noChangeShapeType="1"/>
              </p:cNvSpPr>
              <p:nvPr/>
            </p:nvSpPr>
            <p:spPr bwMode="auto">
              <a:xfrm>
                <a:off x="2304" y="3369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1192" name="Text Box 8"/>
            <p:cNvSpPr txBox="1">
              <a:spLocks noChangeArrowheads="1"/>
            </p:cNvSpPr>
            <p:nvPr/>
          </p:nvSpPr>
          <p:spPr bwMode="auto">
            <a:xfrm>
              <a:off x="4265613" y="4697072"/>
              <a:ext cx="58102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rgbClr val="0033CC"/>
                  </a:solidFill>
                </a:rPr>
                <a:t>writes</a:t>
              </a:r>
            </a:p>
          </p:txBody>
        </p:sp>
        <p:sp>
          <p:nvSpPr>
            <p:cNvPr id="221193" name="Text Box 9"/>
            <p:cNvSpPr txBox="1">
              <a:spLocks noChangeArrowheads="1"/>
            </p:cNvSpPr>
            <p:nvPr/>
          </p:nvSpPr>
          <p:spPr bwMode="auto">
            <a:xfrm>
              <a:off x="3382963" y="5257459"/>
              <a:ext cx="614362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author</a:t>
              </a:r>
            </a:p>
          </p:txBody>
        </p:sp>
        <p:sp>
          <p:nvSpPr>
            <p:cNvPr id="221194" name="Text Box 10"/>
            <p:cNvSpPr txBox="1">
              <a:spLocks noChangeArrowheads="1"/>
            </p:cNvSpPr>
            <p:nvPr/>
          </p:nvSpPr>
          <p:spPr bwMode="auto">
            <a:xfrm>
              <a:off x="5121275" y="5257459"/>
              <a:ext cx="6413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artifact</a:t>
              </a:r>
            </a:p>
          </p:txBody>
        </p:sp>
        <p:sp>
          <p:nvSpPr>
            <p:cNvPr id="221195" name="Text Box 11"/>
            <p:cNvSpPr txBox="1">
              <a:spLocks noChangeArrowheads="1"/>
            </p:cNvSpPr>
            <p:nvPr/>
          </p:nvSpPr>
          <p:spPr bwMode="auto">
            <a:xfrm>
              <a:off x="3657600" y="4685959"/>
              <a:ext cx="2825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339933"/>
                  </a:solidFill>
                </a:rPr>
                <a:t>1</a:t>
              </a:r>
            </a:p>
          </p:txBody>
        </p:sp>
        <p:sp>
          <p:nvSpPr>
            <p:cNvPr id="221196" name="Text Box 12"/>
            <p:cNvSpPr txBox="1">
              <a:spLocks noChangeArrowheads="1"/>
            </p:cNvSpPr>
            <p:nvPr/>
          </p:nvSpPr>
          <p:spPr bwMode="auto">
            <a:xfrm>
              <a:off x="5211763" y="4709772"/>
              <a:ext cx="2730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764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97848"/>
            <a:ext cx="1905000" cy="457200"/>
          </a:xfrm>
        </p:spPr>
        <p:txBody>
          <a:bodyPr/>
          <a:lstStyle/>
          <a:p>
            <a:fld id="{8684E3FD-A324-0B4A-B3E3-27C1249F6F44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Aggregations and Compositions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34464"/>
            <a:ext cx="8595265" cy="2926048"/>
          </a:xfrm>
        </p:spPr>
        <p:txBody>
          <a:bodyPr/>
          <a:lstStyle/>
          <a:p>
            <a:r>
              <a:rPr lang="en-US" sz="2400" dirty="0"/>
              <a:t>An </a:t>
            </a:r>
            <a:r>
              <a:rPr lang="en-US" sz="2400" dirty="0">
                <a:solidFill>
                  <a:srgbClr val="B23C00"/>
                </a:solidFill>
              </a:rPr>
              <a:t>aggregation </a:t>
            </a:r>
            <a:r>
              <a:rPr lang="en-US" sz="2400" dirty="0"/>
              <a:t>is an 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 smtClean="0">
                <a:solidFill>
                  <a:srgbClr val="B23C00"/>
                </a:solidFill>
              </a:rPr>
              <a:t>ownership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 smtClean="0">
                <a:solidFill>
                  <a:srgbClr val="B23C00"/>
                </a:solidFill>
              </a:rPr>
              <a:t> </a:t>
            </a:r>
            <a:r>
              <a:rPr lang="en-US" sz="2400" dirty="0"/>
              <a:t>or 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 smtClean="0">
                <a:solidFill>
                  <a:srgbClr val="B23C00"/>
                </a:solidFill>
              </a:rPr>
              <a:t>has a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 smtClean="0">
                <a:solidFill>
                  <a:srgbClr val="B23C00"/>
                </a:solidFill>
              </a:rPr>
              <a:t> </a:t>
            </a:r>
            <a:r>
              <a:rPr lang="en-US" sz="2400" dirty="0"/>
              <a:t>association.</a:t>
            </a:r>
          </a:p>
          <a:p>
            <a:pPr lvl="1"/>
            <a:r>
              <a:rPr lang="en-US" sz="2000" dirty="0"/>
              <a:t>Although there is a strong association between the </a:t>
            </a:r>
            <a:br>
              <a:rPr lang="en-US" sz="2000" dirty="0"/>
            </a:br>
            <a:r>
              <a:rPr lang="en-US" sz="2000" dirty="0"/>
              <a:t>object and its owner, the object can exist on its own.</a:t>
            </a:r>
          </a:p>
          <a:p>
            <a:pPr lvl="1"/>
            <a:r>
              <a:rPr lang="en-US" sz="2000" dirty="0"/>
              <a:t>An object can change owners or have several owners.</a:t>
            </a:r>
          </a:p>
          <a:p>
            <a:pPr lvl="4"/>
            <a:endParaRPr lang="en-US" sz="1000" dirty="0"/>
          </a:p>
          <a:p>
            <a:r>
              <a:rPr lang="en-US" sz="2400" dirty="0"/>
              <a:t>A </a:t>
            </a:r>
            <a:r>
              <a:rPr lang="en-US" sz="2400" dirty="0">
                <a:solidFill>
                  <a:srgbClr val="B23C00"/>
                </a:solidFill>
              </a:rPr>
              <a:t>composition </a:t>
            </a:r>
            <a:r>
              <a:rPr lang="en-US" sz="2400" dirty="0"/>
              <a:t>is a 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2400" dirty="0" smtClean="0">
                <a:solidFill>
                  <a:srgbClr val="B23C00"/>
                </a:solidFill>
              </a:rPr>
              <a:t>made up of</a:t>
            </a:r>
            <a:r>
              <a:rPr lang="en-US" altLang="ja-JP" sz="2400" dirty="0" smtClean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2400" dirty="0" smtClean="0">
                <a:solidFill>
                  <a:srgbClr val="B23C00"/>
                </a:solidFill>
              </a:rPr>
              <a:t> </a:t>
            </a:r>
            <a:r>
              <a:rPr lang="en-US" sz="2400" dirty="0" smtClean="0"/>
              <a:t>association.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constituent objects generally would not exist alone.</a:t>
            </a:r>
          </a:p>
          <a:p>
            <a:pPr lvl="1"/>
            <a:r>
              <a:rPr lang="en-US" sz="2000" dirty="0"/>
              <a:t>This </a:t>
            </a:r>
            <a:r>
              <a:rPr lang="en-US" sz="2000"/>
              <a:t>is </a:t>
            </a:r>
            <a:r>
              <a:rPr lang="en-US" sz="2000" smtClean="0"/>
              <a:t>a stronger </a:t>
            </a:r>
            <a:r>
              <a:rPr lang="en-US" sz="2000" dirty="0"/>
              <a:t>association.</a:t>
            </a: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6583708" y="4632916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Page</a:t>
            </a:r>
          </a:p>
        </p:txBody>
      </p:sp>
      <p:grpSp>
        <p:nvGrpSpPr>
          <p:cNvPr id="222236" name="Group 28"/>
          <p:cNvGrpSpPr>
            <a:grpSpLocks/>
          </p:cNvGrpSpPr>
          <p:nvPr/>
        </p:nvGrpSpPr>
        <p:grpSpPr bwMode="auto">
          <a:xfrm>
            <a:off x="5486746" y="4815478"/>
            <a:ext cx="1096962" cy="182563"/>
            <a:chOff x="3341" y="3156"/>
            <a:chExt cx="691" cy="115"/>
          </a:xfrm>
        </p:grpSpPr>
        <p:sp>
          <p:nvSpPr>
            <p:cNvPr id="222214" name="AutoShape 6"/>
            <p:cNvSpPr>
              <a:spLocks noChangeArrowheads="1"/>
            </p:cNvSpPr>
            <p:nvPr/>
          </p:nvSpPr>
          <p:spPr bwMode="auto">
            <a:xfrm>
              <a:off x="3341" y="3156"/>
              <a:ext cx="172" cy="115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5" name="Line 7"/>
            <p:cNvSpPr>
              <a:spLocks noChangeShapeType="1"/>
            </p:cNvSpPr>
            <p:nvPr/>
          </p:nvSpPr>
          <p:spPr bwMode="auto">
            <a:xfrm>
              <a:off x="3513" y="3214"/>
              <a:ext cx="5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2216" name="Rectangle 8"/>
          <p:cNvSpPr>
            <a:spLocks noChangeArrowheads="1"/>
          </p:cNvSpPr>
          <p:nvPr/>
        </p:nvSpPr>
        <p:spPr bwMode="auto">
          <a:xfrm>
            <a:off x="4388196" y="4632916"/>
            <a:ext cx="1096962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Book</a:t>
            </a:r>
          </a:p>
        </p:txBody>
      </p:sp>
      <p:grpSp>
        <p:nvGrpSpPr>
          <p:cNvPr id="222217" name="Group 9"/>
          <p:cNvGrpSpPr>
            <a:grpSpLocks/>
          </p:cNvGrpSpPr>
          <p:nvPr/>
        </p:nvGrpSpPr>
        <p:grpSpPr bwMode="auto">
          <a:xfrm>
            <a:off x="2743546" y="5507628"/>
            <a:ext cx="996950" cy="652463"/>
            <a:chOff x="1613" y="3715"/>
            <a:chExt cx="628" cy="411"/>
          </a:xfrm>
          <a:solidFill>
            <a:srgbClr val="FFFFC2"/>
          </a:solidFill>
        </p:grpSpPr>
        <p:sp>
          <p:nvSpPr>
            <p:cNvPr id="222218" name="Text Box 10"/>
            <p:cNvSpPr txBox="1">
              <a:spLocks noChangeArrowheads="1"/>
            </p:cNvSpPr>
            <p:nvPr/>
          </p:nvSpPr>
          <p:spPr bwMode="auto">
            <a:xfrm>
              <a:off x="1613" y="3945"/>
              <a:ext cx="628" cy="181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aggregation</a:t>
              </a:r>
            </a:p>
          </p:txBody>
        </p:sp>
        <p:sp>
          <p:nvSpPr>
            <p:cNvPr id="222219" name="Line 11"/>
            <p:cNvSpPr>
              <a:spLocks noChangeShapeType="1"/>
            </p:cNvSpPr>
            <p:nvPr/>
          </p:nvSpPr>
          <p:spPr bwMode="auto">
            <a:xfrm flipV="1">
              <a:off x="1931" y="3715"/>
              <a:ext cx="0" cy="230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2220" name="Group 12"/>
          <p:cNvGrpSpPr>
            <a:grpSpLocks/>
          </p:cNvGrpSpPr>
          <p:nvPr/>
        </p:nvGrpSpPr>
        <p:grpSpPr bwMode="auto">
          <a:xfrm>
            <a:off x="5107333" y="5053603"/>
            <a:ext cx="1006475" cy="652463"/>
            <a:chOff x="3102" y="3429"/>
            <a:chExt cx="634" cy="411"/>
          </a:xfrm>
          <a:solidFill>
            <a:srgbClr val="FFFFC2"/>
          </a:solidFill>
        </p:grpSpPr>
        <p:sp>
          <p:nvSpPr>
            <p:cNvPr id="222221" name="Text Box 13"/>
            <p:cNvSpPr txBox="1">
              <a:spLocks noChangeArrowheads="1"/>
            </p:cNvSpPr>
            <p:nvPr/>
          </p:nvSpPr>
          <p:spPr bwMode="auto">
            <a:xfrm>
              <a:off x="3102" y="3659"/>
              <a:ext cx="634" cy="181"/>
            </a:xfrm>
            <a:prstGeom prst="rect">
              <a:avLst/>
            </a:prstGeom>
            <a:grp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folHlink"/>
                  </a:solidFill>
                </a:rPr>
                <a:t>composition</a:t>
              </a:r>
            </a:p>
          </p:txBody>
        </p:sp>
        <p:sp>
          <p:nvSpPr>
            <p:cNvPr id="222222" name="Line 14"/>
            <p:cNvSpPr>
              <a:spLocks noChangeShapeType="1"/>
            </p:cNvSpPr>
            <p:nvPr/>
          </p:nvSpPr>
          <p:spPr bwMode="auto">
            <a:xfrm flipV="1">
              <a:off x="3428" y="3429"/>
              <a:ext cx="0" cy="230"/>
            </a:xfrm>
            <a:prstGeom prst="line">
              <a:avLst/>
            </a:prstGeom>
            <a:grp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2225" name="Rectangle 17"/>
          <p:cNvSpPr>
            <a:spLocks noChangeArrowheads="1"/>
          </p:cNvSpPr>
          <p:nvPr/>
        </p:nvSpPr>
        <p:spPr bwMode="auto">
          <a:xfrm>
            <a:off x="2011708" y="4175716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Student</a:t>
            </a:r>
          </a:p>
        </p:txBody>
      </p:sp>
      <p:sp>
        <p:nvSpPr>
          <p:cNvPr id="222230" name="Rectangle 22"/>
          <p:cNvSpPr>
            <a:spLocks noChangeArrowheads="1"/>
          </p:cNvSpPr>
          <p:nvPr/>
        </p:nvSpPr>
        <p:spPr bwMode="auto">
          <a:xfrm>
            <a:off x="2011708" y="5091703"/>
            <a:ext cx="1096963" cy="547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Shelf</a:t>
            </a:r>
          </a:p>
        </p:txBody>
      </p:sp>
      <p:grpSp>
        <p:nvGrpSpPr>
          <p:cNvPr id="222235" name="Group 27"/>
          <p:cNvGrpSpPr>
            <a:grpSpLocks/>
          </p:cNvGrpSpPr>
          <p:nvPr/>
        </p:nvGrpSpPr>
        <p:grpSpPr bwMode="auto">
          <a:xfrm>
            <a:off x="3108671" y="4358278"/>
            <a:ext cx="1281112" cy="1098550"/>
            <a:chOff x="1843" y="2868"/>
            <a:chExt cx="807" cy="692"/>
          </a:xfrm>
        </p:grpSpPr>
        <p:sp>
          <p:nvSpPr>
            <p:cNvPr id="222224" name="Line 16"/>
            <p:cNvSpPr>
              <a:spLocks noChangeShapeType="1"/>
            </p:cNvSpPr>
            <p:nvPr/>
          </p:nvSpPr>
          <p:spPr bwMode="auto">
            <a:xfrm>
              <a:off x="2304" y="3214"/>
              <a:ext cx="3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26" name="AutoShape 18"/>
            <p:cNvSpPr>
              <a:spLocks noChangeArrowheads="1"/>
            </p:cNvSpPr>
            <p:nvPr/>
          </p:nvSpPr>
          <p:spPr bwMode="auto">
            <a:xfrm>
              <a:off x="1843" y="2868"/>
              <a:ext cx="172" cy="115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27" name="Line 19"/>
            <p:cNvSpPr>
              <a:spLocks noChangeShapeType="1"/>
            </p:cNvSpPr>
            <p:nvPr/>
          </p:nvSpPr>
          <p:spPr bwMode="auto">
            <a:xfrm>
              <a:off x="2016" y="292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28" name="Line 20"/>
            <p:cNvSpPr>
              <a:spLocks noChangeShapeType="1"/>
            </p:cNvSpPr>
            <p:nvPr/>
          </p:nvSpPr>
          <p:spPr bwMode="auto">
            <a:xfrm>
              <a:off x="2304" y="292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1" name="AutoShape 23"/>
            <p:cNvSpPr>
              <a:spLocks noChangeArrowheads="1"/>
            </p:cNvSpPr>
            <p:nvPr/>
          </p:nvSpPr>
          <p:spPr bwMode="auto">
            <a:xfrm>
              <a:off x="1844" y="3445"/>
              <a:ext cx="172" cy="115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32" name="Line 24"/>
            <p:cNvSpPr>
              <a:spLocks noChangeShapeType="1"/>
            </p:cNvSpPr>
            <p:nvPr/>
          </p:nvSpPr>
          <p:spPr bwMode="auto">
            <a:xfrm>
              <a:off x="2016" y="350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3" name="Line 25"/>
            <p:cNvSpPr>
              <a:spLocks noChangeShapeType="1"/>
            </p:cNvSpPr>
            <p:nvPr/>
          </p:nvSpPr>
          <p:spPr bwMode="auto">
            <a:xfrm>
              <a:off x="2304" y="321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234" name="Line 26"/>
            <p:cNvSpPr>
              <a:spLocks noChangeShapeType="1"/>
            </p:cNvSpPr>
            <p:nvPr/>
          </p:nvSpPr>
          <p:spPr bwMode="auto">
            <a:xfrm>
              <a:off x="2304" y="3214"/>
              <a:ext cx="3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5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CEF0-61F5-4240-92D7-6C2FB04660E0}" type="slidenum">
              <a:rPr lang="en-US"/>
              <a:pPr/>
              <a:t>16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Generalization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Generalization </a:t>
            </a:r>
            <a:r>
              <a:rPr lang="en-US" dirty="0"/>
              <a:t>is a special association that consolidates </a:t>
            </a:r>
            <a:r>
              <a:rPr lang="en-US" dirty="0">
                <a:solidFill>
                  <a:srgbClr val="B23C00"/>
                </a:solidFill>
              </a:rPr>
              <a:t>common attributes or behavior </a:t>
            </a:r>
            <a:r>
              <a:rPr lang="en-US" dirty="0"/>
              <a:t>among classes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Subclasses </a:t>
            </a:r>
            <a:r>
              <a:rPr lang="en-US" dirty="0">
                <a:solidFill>
                  <a:srgbClr val="B23C00"/>
                </a:solidFill>
              </a:rPr>
              <a:t>inherit </a:t>
            </a:r>
            <a:r>
              <a:rPr lang="en-US" dirty="0"/>
              <a:t>attributes and behavior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their </a:t>
            </a:r>
            <a:r>
              <a:rPr lang="en-US" dirty="0" err="1"/>
              <a:t>superclasses</a:t>
            </a:r>
            <a:r>
              <a:rPr lang="en-US" dirty="0"/>
              <a:t>.</a:t>
            </a: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4115100" y="3886170"/>
            <a:ext cx="1096963" cy="547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Person</a:t>
            </a:r>
          </a:p>
        </p:txBody>
      </p:sp>
      <p:grpSp>
        <p:nvGrpSpPr>
          <p:cNvPr id="223237" name="Group 5"/>
          <p:cNvGrpSpPr>
            <a:grpSpLocks/>
          </p:cNvGrpSpPr>
          <p:nvPr/>
        </p:nvGrpSpPr>
        <p:grpSpPr bwMode="auto">
          <a:xfrm>
            <a:off x="3200700" y="4433857"/>
            <a:ext cx="1371600" cy="1462088"/>
            <a:chOff x="1958" y="2736"/>
            <a:chExt cx="864" cy="921"/>
          </a:xfrm>
        </p:grpSpPr>
        <p:sp>
          <p:nvSpPr>
            <p:cNvPr id="223238" name="Rectangle 6"/>
            <p:cNvSpPr>
              <a:spLocks noChangeArrowheads="1"/>
            </p:cNvSpPr>
            <p:nvPr/>
          </p:nvSpPr>
          <p:spPr bwMode="auto">
            <a:xfrm>
              <a:off x="1958" y="3312"/>
              <a:ext cx="691" cy="3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Instructor</a:t>
              </a:r>
            </a:p>
          </p:txBody>
        </p:sp>
        <p:sp>
          <p:nvSpPr>
            <p:cNvPr id="223239" name="Line 7"/>
            <p:cNvSpPr>
              <a:spLocks noChangeShapeType="1"/>
            </p:cNvSpPr>
            <p:nvPr/>
          </p:nvSpPr>
          <p:spPr bwMode="auto">
            <a:xfrm flipV="1">
              <a:off x="2304" y="308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0" name="Line 8"/>
            <p:cNvSpPr>
              <a:spLocks noChangeShapeType="1"/>
            </p:cNvSpPr>
            <p:nvPr/>
          </p:nvSpPr>
          <p:spPr bwMode="auto">
            <a:xfrm>
              <a:off x="2304" y="3082"/>
              <a:ext cx="4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1" name="AutoShape 9"/>
            <p:cNvSpPr>
              <a:spLocks noChangeArrowheads="1"/>
            </p:cNvSpPr>
            <p:nvPr/>
          </p:nvSpPr>
          <p:spPr bwMode="auto">
            <a:xfrm>
              <a:off x="2707" y="2736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242" name="Line 10"/>
            <p:cNvSpPr>
              <a:spLocks noChangeShapeType="1"/>
            </p:cNvSpPr>
            <p:nvPr/>
          </p:nvSpPr>
          <p:spPr bwMode="auto">
            <a:xfrm flipV="1">
              <a:off x="2765" y="2851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3243" name="Group 11"/>
          <p:cNvGrpSpPr>
            <a:grpSpLocks/>
          </p:cNvGrpSpPr>
          <p:nvPr/>
        </p:nvGrpSpPr>
        <p:grpSpPr bwMode="auto">
          <a:xfrm>
            <a:off x="4756450" y="4433857"/>
            <a:ext cx="1370013" cy="1462088"/>
            <a:chOff x="2938" y="2736"/>
            <a:chExt cx="863" cy="921"/>
          </a:xfrm>
        </p:grpSpPr>
        <p:sp>
          <p:nvSpPr>
            <p:cNvPr id="223244" name="Rectangle 12"/>
            <p:cNvSpPr>
              <a:spLocks noChangeArrowheads="1"/>
            </p:cNvSpPr>
            <p:nvPr/>
          </p:nvSpPr>
          <p:spPr bwMode="auto">
            <a:xfrm>
              <a:off x="3110" y="3312"/>
              <a:ext cx="691" cy="3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Student</a:t>
              </a:r>
            </a:p>
          </p:txBody>
        </p:sp>
        <p:sp>
          <p:nvSpPr>
            <p:cNvPr id="223245" name="AutoShape 13"/>
            <p:cNvSpPr>
              <a:spLocks noChangeArrowheads="1"/>
            </p:cNvSpPr>
            <p:nvPr/>
          </p:nvSpPr>
          <p:spPr bwMode="auto">
            <a:xfrm>
              <a:off x="2938" y="2736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246" name="Line 14"/>
            <p:cNvSpPr>
              <a:spLocks noChangeShapeType="1"/>
            </p:cNvSpPr>
            <p:nvPr/>
          </p:nvSpPr>
          <p:spPr bwMode="auto">
            <a:xfrm flipV="1">
              <a:off x="2995" y="2851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7" name="Line 15"/>
            <p:cNvSpPr>
              <a:spLocks noChangeShapeType="1"/>
            </p:cNvSpPr>
            <p:nvPr/>
          </p:nvSpPr>
          <p:spPr bwMode="auto">
            <a:xfrm>
              <a:off x="2995" y="3082"/>
              <a:ext cx="4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248" name="Line 16"/>
            <p:cNvSpPr>
              <a:spLocks noChangeShapeType="1"/>
            </p:cNvSpPr>
            <p:nvPr/>
          </p:nvSpPr>
          <p:spPr bwMode="auto">
            <a:xfrm flipV="1">
              <a:off x="3456" y="308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3249" name="Text Box 17"/>
          <p:cNvSpPr txBox="1">
            <a:spLocks noChangeArrowheads="1"/>
          </p:cNvSpPr>
          <p:nvPr/>
        </p:nvSpPr>
        <p:spPr bwMode="auto">
          <a:xfrm>
            <a:off x="4207175" y="5897532"/>
            <a:ext cx="9350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folHlink"/>
                </a:solidFill>
              </a:rPr>
              <a:t>subclasses</a:t>
            </a:r>
          </a:p>
        </p:txBody>
      </p:sp>
      <p:sp>
        <p:nvSpPr>
          <p:cNvPr id="223250" name="Text Box 18"/>
          <p:cNvSpPr txBox="1">
            <a:spLocks noChangeArrowheads="1"/>
          </p:cNvSpPr>
          <p:nvPr/>
        </p:nvSpPr>
        <p:spPr bwMode="auto">
          <a:xfrm>
            <a:off x="5213650" y="3976657"/>
            <a:ext cx="9096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folHlink"/>
                </a:solidFill>
              </a:rPr>
              <a:t>superclass</a:t>
            </a:r>
          </a:p>
        </p:txBody>
      </p:sp>
    </p:spTree>
    <p:extLst>
      <p:ext uri="{BB962C8B-B14F-4D97-AF65-F5344CB8AC3E}">
        <p14:creationId xmlns:p14="http://schemas.microsoft.com/office/powerpoint/2010/main" val="14162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9" grpId="0"/>
      <p:bldP spid="2232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2533E-3190-8643-B12A-7E7A23795EAA}" type="slidenum">
              <a:rPr lang="en-US"/>
              <a:pPr/>
              <a:t>17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Attributes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18132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attribute </a:t>
            </a:r>
            <a:r>
              <a:rPr lang="en-US" dirty="0"/>
              <a:t>is a property of an object.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association with another object is </a:t>
            </a:r>
            <a:r>
              <a:rPr lang="en-US" i="1" dirty="0"/>
              <a:t>not</a:t>
            </a:r>
            <a:r>
              <a:rPr lang="en-US" dirty="0"/>
              <a:t> an attribute.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Attributes are the </a:t>
            </a:r>
            <a:r>
              <a:rPr lang="en-US" dirty="0">
                <a:solidFill>
                  <a:srgbClr val="B23C00"/>
                </a:solidFill>
              </a:rPr>
              <a:t>least stable part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of an object model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Attributes </a:t>
            </a:r>
            <a:r>
              <a:rPr lang="en-US" dirty="0"/>
              <a:t>often change or are discovered late.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the beginning,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not necessary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attributes to describe fine details.</a:t>
            </a:r>
          </a:p>
        </p:txBody>
      </p:sp>
      <p:grpSp>
        <p:nvGrpSpPr>
          <p:cNvPr id="224260" name="Group 4"/>
          <p:cNvGrpSpPr>
            <a:grpSpLocks/>
          </p:cNvGrpSpPr>
          <p:nvPr/>
        </p:nvGrpSpPr>
        <p:grpSpPr bwMode="auto">
          <a:xfrm>
            <a:off x="3475038" y="4526268"/>
            <a:ext cx="2103437" cy="1463675"/>
            <a:chOff x="2189" y="2736"/>
            <a:chExt cx="1325" cy="922"/>
          </a:xfrm>
        </p:grpSpPr>
        <p:sp>
          <p:nvSpPr>
            <p:cNvPr id="224261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25" cy="92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200">
                <a:solidFill>
                  <a:schemeClr val="folHlink"/>
                </a:solidFill>
              </a:endParaRPr>
            </a:p>
          </p:txBody>
        </p:sp>
        <p:sp>
          <p:nvSpPr>
            <p:cNvPr id="224262" name="Text Box 6"/>
            <p:cNvSpPr txBox="1">
              <a:spLocks noChangeArrowheads="1"/>
            </p:cNvSpPr>
            <p:nvPr/>
          </p:nvSpPr>
          <p:spPr bwMode="auto">
            <a:xfrm>
              <a:off x="2593" y="2736"/>
              <a:ext cx="53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/>
                <a:t>Student</a:t>
              </a:r>
            </a:p>
          </p:txBody>
        </p:sp>
        <p:sp>
          <p:nvSpPr>
            <p:cNvPr id="224263" name="Line 7"/>
            <p:cNvSpPr>
              <a:spLocks noChangeShapeType="1"/>
            </p:cNvSpPr>
            <p:nvPr/>
          </p:nvSpPr>
          <p:spPr bwMode="auto">
            <a:xfrm>
              <a:off x="2189" y="2966"/>
              <a:ext cx="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64" name="Line 8"/>
            <p:cNvSpPr>
              <a:spLocks noChangeShapeType="1"/>
            </p:cNvSpPr>
            <p:nvPr/>
          </p:nvSpPr>
          <p:spPr bwMode="auto">
            <a:xfrm>
              <a:off x="2189" y="3485"/>
              <a:ext cx="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4265" name="Text Box 9"/>
          <p:cNvSpPr txBox="1">
            <a:spLocks noChangeArrowheads="1"/>
          </p:cNvSpPr>
          <p:nvPr/>
        </p:nvSpPr>
        <p:spPr bwMode="auto">
          <a:xfrm>
            <a:off x="3475038" y="4891393"/>
            <a:ext cx="2014537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gender : {male, female}</a:t>
            </a:r>
          </a:p>
          <a:p>
            <a:r>
              <a:rPr lang="en-US" sz="1400"/>
              <a:t>id : String</a:t>
            </a:r>
          </a:p>
          <a:p>
            <a:r>
              <a:rPr lang="en-US" sz="1400"/>
              <a:t>year : integer</a:t>
            </a:r>
          </a:p>
        </p:txBody>
      </p:sp>
      <p:grpSp>
        <p:nvGrpSpPr>
          <p:cNvPr id="224266" name="Group 10"/>
          <p:cNvGrpSpPr>
            <a:grpSpLocks/>
          </p:cNvGrpSpPr>
          <p:nvPr/>
        </p:nvGrpSpPr>
        <p:grpSpPr bwMode="auto">
          <a:xfrm>
            <a:off x="5564188" y="5653393"/>
            <a:ext cx="2525712" cy="346075"/>
            <a:chOff x="3505" y="3612"/>
            <a:chExt cx="1591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67" name="Text Box 11"/>
            <p:cNvSpPr txBox="1">
              <a:spLocks noChangeArrowheads="1"/>
            </p:cNvSpPr>
            <p:nvPr/>
          </p:nvSpPr>
          <p:spPr bwMode="auto">
            <a:xfrm>
              <a:off x="3801" y="3612"/>
              <a:ext cx="1295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Methods will go here</a:t>
              </a:r>
            </a:p>
          </p:txBody>
        </p:sp>
        <p:sp>
          <p:nvSpPr>
            <p:cNvPr id="224268" name="Line 12"/>
            <p:cNvSpPr>
              <a:spLocks noChangeShapeType="1"/>
            </p:cNvSpPr>
            <p:nvPr/>
          </p:nvSpPr>
          <p:spPr bwMode="auto">
            <a:xfrm flipH="1">
              <a:off x="3505" y="3708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269" name="Group 13"/>
          <p:cNvGrpSpPr>
            <a:grpSpLocks/>
          </p:cNvGrpSpPr>
          <p:nvPr/>
        </p:nvGrpSpPr>
        <p:grpSpPr bwMode="auto">
          <a:xfrm>
            <a:off x="5564188" y="5123168"/>
            <a:ext cx="1522412" cy="346075"/>
            <a:chOff x="3505" y="3298"/>
            <a:chExt cx="959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70" name="Text Box 14"/>
            <p:cNvSpPr txBox="1">
              <a:spLocks noChangeArrowheads="1"/>
            </p:cNvSpPr>
            <p:nvPr/>
          </p:nvSpPr>
          <p:spPr bwMode="auto">
            <a:xfrm>
              <a:off x="3801" y="3298"/>
              <a:ext cx="663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Attributes</a:t>
              </a:r>
            </a:p>
          </p:txBody>
        </p:sp>
        <p:sp>
          <p:nvSpPr>
            <p:cNvPr id="224271" name="Line 15"/>
            <p:cNvSpPr>
              <a:spLocks noChangeShapeType="1"/>
            </p:cNvSpPr>
            <p:nvPr/>
          </p:nvSpPr>
          <p:spPr bwMode="auto">
            <a:xfrm flipH="1">
              <a:off x="3505" y="3394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272" name="Group 16"/>
          <p:cNvGrpSpPr>
            <a:grpSpLocks/>
          </p:cNvGrpSpPr>
          <p:nvPr/>
        </p:nvGrpSpPr>
        <p:grpSpPr bwMode="auto">
          <a:xfrm>
            <a:off x="5564188" y="4578656"/>
            <a:ext cx="1735137" cy="346075"/>
            <a:chOff x="3505" y="2935"/>
            <a:chExt cx="1093" cy="21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4273" name="Text Box 17"/>
            <p:cNvSpPr txBox="1">
              <a:spLocks noChangeArrowheads="1"/>
            </p:cNvSpPr>
            <p:nvPr/>
          </p:nvSpPr>
          <p:spPr bwMode="auto">
            <a:xfrm>
              <a:off x="3801" y="2935"/>
              <a:ext cx="797" cy="21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folHlink"/>
                  </a:solidFill>
                </a:rPr>
                <a:t>Class name</a:t>
              </a:r>
            </a:p>
          </p:txBody>
        </p:sp>
        <p:sp>
          <p:nvSpPr>
            <p:cNvPr id="224274" name="Line 18"/>
            <p:cNvSpPr>
              <a:spLocks noChangeShapeType="1"/>
            </p:cNvSpPr>
            <p:nvPr/>
          </p:nvSpPr>
          <p:spPr bwMode="auto">
            <a:xfrm flipH="1">
              <a:off x="3505" y="3031"/>
              <a:ext cx="297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4687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29B5-C86D-5448-B35A-037AFC0B7328}" type="slidenum">
              <a:rPr lang="en-US"/>
              <a:pPr/>
              <a:t>18</a:t>
            </a:fld>
            <a:endParaRPr 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Model: UML Sequence Diagram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B23C00"/>
                </a:solidFill>
              </a:rPr>
              <a:t>UML sequence diagram </a:t>
            </a:r>
            <a:r>
              <a:rPr lang="en-US" sz="2400" dirty="0"/>
              <a:t>represents how the </a:t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behavior </a:t>
            </a:r>
            <a:r>
              <a:rPr lang="en-US" sz="2400" dirty="0"/>
              <a:t>of a use case is distributed among the </a:t>
            </a:r>
            <a:r>
              <a:rPr lang="en-US" sz="2400" dirty="0">
                <a:solidFill>
                  <a:srgbClr val="B23C00"/>
                </a:solidFill>
              </a:rPr>
              <a:t>participating objects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7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E5D5-5334-FE44-B071-C858A425B978}" type="slidenum">
              <a:rPr lang="en-US"/>
              <a:pPr/>
              <a:t>19</a:t>
            </a:fld>
            <a:endParaRPr lang="en-US"/>
          </a:p>
        </p:txBody>
      </p:sp>
      <p:sp>
        <p:nvSpPr>
          <p:cNvPr id="206850" name="Line 2"/>
          <p:cNvSpPr>
            <a:spLocks noChangeShapeType="1"/>
          </p:cNvSpPr>
          <p:nvPr/>
        </p:nvSpPr>
        <p:spPr bwMode="auto">
          <a:xfrm>
            <a:off x="2468563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1" name="Line 3"/>
          <p:cNvSpPr>
            <a:spLocks noChangeShapeType="1"/>
          </p:cNvSpPr>
          <p:nvPr/>
        </p:nvSpPr>
        <p:spPr bwMode="auto">
          <a:xfrm>
            <a:off x="4206875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2" name="Line 4"/>
          <p:cNvSpPr>
            <a:spLocks noChangeShapeType="1"/>
          </p:cNvSpPr>
          <p:nvPr/>
        </p:nvSpPr>
        <p:spPr bwMode="auto">
          <a:xfrm>
            <a:off x="5486400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3" name="Line 5"/>
          <p:cNvSpPr>
            <a:spLocks noChangeShapeType="1"/>
          </p:cNvSpPr>
          <p:nvPr/>
        </p:nvSpPr>
        <p:spPr bwMode="auto">
          <a:xfrm>
            <a:off x="6765925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8229600" y="1874838"/>
            <a:ext cx="0" cy="37480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914400" y="2422525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5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Example Dynamic Model: ATM Cash Withdrawal</a:t>
            </a:r>
          </a:p>
        </p:txBody>
      </p:sp>
      <p:grpSp>
        <p:nvGrpSpPr>
          <p:cNvPr id="206857" name="Group 9"/>
          <p:cNvGrpSpPr>
            <a:grpSpLocks/>
          </p:cNvGrpSpPr>
          <p:nvPr/>
        </p:nvGrpSpPr>
        <p:grpSpPr bwMode="auto">
          <a:xfrm>
            <a:off x="457200" y="1325563"/>
            <a:ext cx="952500" cy="1038225"/>
            <a:chOff x="288" y="1411"/>
            <a:chExt cx="600" cy="654"/>
          </a:xfrm>
        </p:grpSpPr>
        <p:grpSp>
          <p:nvGrpSpPr>
            <p:cNvPr id="206858" name="Group 10"/>
            <p:cNvGrpSpPr>
              <a:grpSpLocks/>
            </p:cNvGrpSpPr>
            <p:nvPr/>
          </p:nvGrpSpPr>
          <p:grpSpPr bwMode="auto">
            <a:xfrm>
              <a:off x="461" y="1411"/>
              <a:ext cx="230" cy="404"/>
              <a:chOff x="634" y="1238"/>
              <a:chExt cx="230" cy="404"/>
            </a:xfrm>
          </p:grpSpPr>
          <p:sp>
            <p:nvSpPr>
              <p:cNvPr id="206859" name="Oval 11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Line 12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1" name="Line 13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2" name="Line 14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3" name="Line 15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864" name="Text Box 16"/>
            <p:cNvSpPr txBox="1">
              <a:spLocks noChangeArrowheads="1"/>
            </p:cNvSpPr>
            <p:nvPr/>
          </p:nvSpPr>
          <p:spPr bwMode="auto">
            <a:xfrm>
              <a:off x="288" y="1873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</p:grpSp>
      <p:sp>
        <p:nvSpPr>
          <p:cNvPr id="206865" name="Text Box 17"/>
          <p:cNvSpPr txBox="1">
            <a:spLocks noChangeArrowheads="1"/>
          </p:cNvSpPr>
          <p:nvPr/>
        </p:nvSpPr>
        <p:spPr bwMode="auto">
          <a:xfrm>
            <a:off x="1828800" y="1600200"/>
            <a:ext cx="1295400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ja-JP" altLang="en-US" sz="1200">
                <a:latin typeface="Arial"/>
              </a:rPr>
              <a:t>“</a:t>
            </a:r>
            <a:r>
              <a:rPr lang="en-US" sz="1200"/>
              <a:t>Withdraw cash</a:t>
            </a:r>
            <a:r>
              <a:rPr lang="ja-JP" altLang="en-US" sz="1200">
                <a:latin typeface="Arial"/>
              </a:rPr>
              <a:t>”</a:t>
            </a:r>
            <a:endParaRPr lang="en-US" sz="1200"/>
          </a:p>
        </p:txBody>
      </p:sp>
      <p:sp>
        <p:nvSpPr>
          <p:cNvPr id="206866" name="Text Box 18"/>
          <p:cNvSpPr txBox="1">
            <a:spLocks noChangeArrowheads="1"/>
          </p:cNvSpPr>
          <p:nvPr/>
        </p:nvSpPr>
        <p:spPr bwMode="auto">
          <a:xfrm>
            <a:off x="5121275" y="1600200"/>
            <a:ext cx="711200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Keypad</a:t>
            </a:r>
          </a:p>
        </p:txBody>
      </p:sp>
      <p:sp>
        <p:nvSpPr>
          <p:cNvPr id="206867" name="Text Box 19"/>
          <p:cNvSpPr txBox="1">
            <a:spLocks noChangeArrowheads="1"/>
          </p:cNvSpPr>
          <p:nvPr/>
        </p:nvSpPr>
        <p:spPr bwMode="auto">
          <a:xfrm>
            <a:off x="6492875" y="1600200"/>
            <a:ext cx="542925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Bank</a:t>
            </a:r>
          </a:p>
        </p:txBody>
      </p:sp>
      <p:sp>
        <p:nvSpPr>
          <p:cNvPr id="206868" name="Text Box 20"/>
          <p:cNvSpPr txBox="1">
            <a:spLocks noChangeArrowheads="1"/>
          </p:cNvSpPr>
          <p:nvPr/>
        </p:nvSpPr>
        <p:spPr bwMode="auto">
          <a:xfrm>
            <a:off x="7826375" y="1587500"/>
            <a:ext cx="746125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Account</a:t>
            </a:r>
          </a:p>
        </p:txBody>
      </p:sp>
      <p:sp>
        <p:nvSpPr>
          <p:cNvPr id="206869" name="Rectangle 21"/>
          <p:cNvSpPr>
            <a:spLocks noChangeArrowheads="1"/>
          </p:cNvSpPr>
          <p:nvPr/>
        </p:nvSpPr>
        <p:spPr bwMode="auto">
          <a:xfrm>
            <a:off x="822325" y="2697163"/>
            <a:ext cx="184150" cy="2468562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0" name="Text Box 22"/>
          <p:cNvSpPr txBox="1">
            <a:spLocks noChangeArrowheads="1"/>
          </p:cNvSpPr>
          <p:nvPr/>
        </p:nvSpPr>
        <p:spPr bwMode="auto">
          <a:xfrm>
            <a:off x="3840163" y="1600200"/>
            <a:ext cx="693737" cy="287338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200"/>
              <a:t>Display</a:t>
            </a:r>
          </a:p>
        </p:txBody>
      </p:sp>
      <p:sp>
        <p:nvSpPr>
          <p:cNvPr id="206871" name="Rectangle 23"/>
          <p:cNvSpPr>
            <a:spLocks noChangeArrowheads="1"/>
          </p:cNvSpPr>
          <p:nvPr/>
        </p:nvSpPr>
        <p:spPr bwMode="auto">
          <a:xfrm>
            <a:off x="2378075" y="2697163"/>
            <a:ext cx="184150" cy="3651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2" name="Rectangle 24"/>
          <p:cNvSpPr>
            <a:spLocks noChangeArrowheads="1"/>
          </p:cNvSpPr>
          <p:nvPr/>
        </p:nvSpPr>
        <p:spPr bwMode="auto">
          <a:xfrm>
            <a:off x="4114800" y="2879725"/>
            <a:ext cx="184150" cy="6397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3" name="Rectangle 25"/>
          <p:cNvSpPr>
            <a:spLocks noChangeArrowheads="1"/>
          </p:cNvSpPr>
          <p:nvPr/>
        </p:nvSpPr>
        <p:spPr bwMode="auto">
          <a:xfrm>
            <a:off x="5394325" y="3794125"/>
            <a:ext cx="184150" cy="4572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4" name="Rectangle 26"/>
          <p:cNvSpPr>
            <a:spLocks noChangeArrowheads="1"/>
          </p:cNvSpPr>
          <p:nvPr/>
        </p:nvSpPr>
        <p:spPr bwMode="auto">
          <a:xfrm>
            <a:off x="6675438" y="4160838"/>
            <a:ext cx="184150" cy="8223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5" name="Rectangle 27"/>
          <p:cNvSpPr>
            <a:spLocks noChangeArrowheads="1"/>
          </p:cNvSpPr>
          <p:nvPr/>
        </p:nvSpPr>
        <p:spPr bwMode="auto">
          <a:xfrm>
            <a:off x="8137525" y="4343400"/>
            <a:ext cx="184150" cy="4572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76" name="Line 28"/>
          <p:cNvSpPr>
            <a:spLocks noChangeShapeType="1"/>
          </p:cNvSpPr>
          <p:nvPr/>
        </p:nvSpPr>
        <p:spPr bwMode="auto">
          <a:xfrm>
            <a:off x="1006475" y="2697163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7" name="Line 29"/>
          <p:cNvSpPr>
            <a:spLocks noChangeShapeType="1"/>
          </p:cNvSpPr>
          <p:nvPr/>
        </p:nvSpPr>
        <p:spPr bwMode="auto">
          <a:xfrm>
            <a:off x="2560638" y="2879725"/>
            <a:ext cx="1554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8" name="Line 30"/>
          <p:cNvSpPr>
            <a:spLocks noChangeShapeType="1"/>
          </p:cNvSpPr>
          <p:nvPr/>
        </p:nvSpPr>
        <p:spPr bwMode="auto">
          <a:xfrm>
            <a:off x="1006475" y="3794125"/>
            <a:ext cx="4387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79" name="Rectangle 31"/>
          <p:cNvSpPr>
            <a:spLocks noChangeArrowheads="1"/>
          </p:cNvSpPr>
          <p:nvPr/>
        </p:nvSpPr>
        <p:spPr bwMode="auto">
          <a:xfrm>
            <a:off x="4114800" y="4160838"/>
            <a:ext cx="184150" cy="27305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80" name="Line 32"/>
          <p:cNvSpPr>
            <a:spLocks noChangeShapeType="1"/>
          </p:cNvSpPr>
          <p:nvPr/>
        </p:nvSpPr>
        <p:spPr bwMode="auto">
          <a:xfrm flipH="1">
            <a:off x="4297363" y="4160838"/>
            <a:ext cx="10969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1" name="Line 33"/>
          <p:cNvSpPr>
            <a:spLocks noChangeShapeType="1"/>
          </p:cNvSpPr>
          <p:nvPr/>
        </p:nvSpPr>
        <p:spPr bwMode="auto">
          <a:xfrm>
            <a:off x="5578475" y="4160838"/>
            <a:ext cx="1096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2" name="Line 34"/>
          <p:cNvSpPr>
            <a:spLocks noChangeShapeType="1"/>
          </p:cNvSpPr>
          <p:nvPr/>
        </p:nvSpPr>
        <p:spPr bwMode="auto">
          <a:xfrm>
            <a:off x="6858000" y="4343400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3" name="Line 35"/>
          <p:cNvSpPr>
            <a:spLocks noChangeShapeType="1"/>
          </p:cNvSpPr>
          <p:nvPr/>
        </p:nvSpPr>
        <p:spPr bwMode="auto">
          <a:xfrm flipH="1">
            <a:off x="6858000" y="4708525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4" name="Line 36"/>
          <p:cNvSpPr>
            <a:spLocks noChangeShapeType="1"/>
          </p:cNvSpPr>
          <p:nvPr/>
        </p:nvSpPr>
        <p:spPr bwMode="auto">
          <a:xfrm flipH="1">
            <a:off x="2560638" y="4892675"/>
            <a:ext cx="4113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5" name="Rectangle 37"/>
          <p:cNvSpPr>
            <a:spLocks noChangeArrowheads="1"/>
          </p:cNvSpPr>
          <p:nvPr/>
        </p:nvSpPr>
        <p:spPr bwMode="auto">
          <a:xfrm>
            <a:off x="2378075" y="4892675"/>
            <a:ext cx="184150" cy="27305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 flipH="1">
            <a:off x="1006475" y="5075238"/>
            <a:ext cx="1370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Text Box 39"/>
          <p:cNvSpPr txBox="1">
            <a:spLocks noChangeArrowheads="1"/>
          </p:cNvSpPr>
          <p:nvPr/>
        </p:nvSpPr>
        <p:spPr bwMode="auto">
          <a:xfrm>
            <a:off x="1371600" y="2422525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select</a:t>
            </a:r>
          </a:p>
        </p:txBody>
      </p:sp>
      <p:sp>
        <p:nvSpPr>
          <p:cNvPr id="206888" name="Text Box 40"/>
          <p:cNvSpPr txBox="1">
            <a:spLocks noChangeArrowheads="1"/>
          </p:cNvSpPr>
          <p:nvPr/>
        </p:nvSpPr>
        <p:spPr bwMode="auto">
          <a:xfrm>
            <a:off x="3017838" y="2605088"/>
            <a:ext cx="5476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89" name="Text Box 41"/>
          <p:cNvSpPr txBox="1">
            <a:spLocks noChangeArrowheads="1"/>
          </p:cNvSpPr>
          <p:nvPr/>
        </p:nvSpPr>
        <p:spPr bwMode="auto">
          <a:xfrm>
            <a:off x="1828800" y="3154363"/>
            <a:ext cx="1525588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display confirmation</a:t>
            </a:r>
          </a:p>
        </p:txBody>
      </p:sp>
      <p:sp>
        <p:nvSpPr>
          <p:cNvPr id="206890" name="Text Box 42"/>
          <p:cNvSpPr txBox="1">
            <a:spLocks noChangeArrowheads="1"/>
          </p:cNvSpPr>
          <p:nvPr/>
        </p:nvSpPr>
        <p:spPr bwMode="auto">
          <a:xfrm>
            <a:off x="2578100" y="3519488"/>
            <a:ext cx="1079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amount</a:t>
            </a:r>
          </a:p>
        </p:txBody>
      </p:sp>
      <p:sp>
        <p:nvSpPr>
          <p:cNvPr id="206891" name="Text Box 43"/>
          <p:cNvSpPr txBox="1">
            <a:spLocks noChangeArrowheads="1"/>
          </p:cNvSpPr>
          <p:nvPr/>
        </p:nvSpPr>
        <p:spPr bwMode="auto">
          <a:xfrm>
            <a:off x="4572000" y="3886200"/>
            <a:ext cx="5476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92" name="Text Box 44"/>
          <p:cNvSpPr txBox="1">
            <a:spLocks noChangeArrowheads="1"/>
          </p:cNvSpPr>
          <p:nvPr/>
        </p:nvSpPr>
        <p:spPr bwMode="auto">
          <a:xfrm>
            <a:off x="7223125" y="4068763"/>
            <a:ext cx="547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verify</a:t>
            </a:r>
          </a:p>
        </p:txBody>
      </p:sp>
      <p:sp>
        <p:nvSpPr>
          <p:cNvPr id="206893" name="Text Box 45"/>
          <p:cNvSpPr txBox="1">
            <a:spLocks noChangeArrowheads="1"/>
          </p:cNvSpPr>
          <p:nvPr/>
        </p:nvSpPr>
        <p:spPr bwMode="auto">
          <a:xfrm>
            <a:off x="7223125" y="4433888"/>
            <a:ext cx="631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accept</a:t>
            </a:r>
          </a:p>
        </p:txBody>
      </p:sp>
      <p:sp>
        <p:nvSpPr>
          <p:cNvPr id="206894" name="Text Box 46"/>
          <p:cNvSpPr txBox="1">
            <a:spLocks noChangeArrowheads="1"/>
          </p:cNvSpPr>
          <p:nvPr/>
        </p:nvSpPr>
        <p:spPr bwMode="auto">
          <a:xfrm>
            <a:off x="4206875" y="4618038"/>
            <a:ext cx="547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895" name="Text Box 47"/>
          <p:cNvSpPr txBox="1">
            <a:spLocks noChangeArrowheads="1"/>
          </p:cNvSpPr>
          <p:nvPr/>
        </p:nvSpPr>
        <p:spPr bwMode="auto">
          <a:xfrm>
            <a:off x="1885950" y="4068763"/>
            <a:ext cx="131445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display bank ads</a:t>
            </a:r>
          </a:p>
        </p:txBody>
      </p:sp>
      <p:sp>
        <p:nvSpPr>
          <p:cNvPr id="206904" name="Line 56"/>
          <p:cNvSpPr>
            <a:spLocks noChangeShapeType="1"/>
          </p:cNvSpPr>
          <p:nvPr/>
        </p:nvSpPr>
        <p:spPr bwMode="auto">
          <a:xfrm flipH="1">
            <a:off x="1006475" y="3429000"/>
            <a:ext cx="3108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05" name="Line 57"/>
          <p:cNvSpPr>
            <a:spLocks noChangeShapeType="1"/>
          </p:cNvSpPr>
          <p:nvPr/>
        </p:nvSpPr>
        <p:spPr bwMode="auto">
          <a:xfrm flipH="1">
            <a:off x="1006475" y="4343400"/>
            <a:ext cx="3108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06" name="Text Box 58"/>
          <p:cNvSpPr txBox="1">
            <a:spLocks noChangeArrowheads="1"/>
          </p:cNvSpPr>
          <p:nvPr/>
        </p:nvSpPr>
        <p:spPr bwMode="auto">
          <a:xfrm>
            <a:off x="5761038" y="3886200"/>
            <a:ext cx="5476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notify</a:t>
            </a:r>
          </a:p>
        </p:txBody>
      </p:sp>
      <p:sp>
        <p:nvSpPr>
          <p:cNvPr id="206907" name="Text Box 59"/>
          <p:cNvSpPr txBox="1">
            <a:spLocks noChangeArrowheads="1"/>
          </p:cNvSpPr>
          <p:nvPr/>
        </p:nvSpPr>
        <p:spPr bwMode="auto">
          <a:xfrm>
            <a:off x="1189038" y="4800600"/>
            <a:ext cx="11541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dispense cash</a:t>
            </a:r>
          </a:p>
        </p:txBody>
      </p:sp>
      <p:grpSp>
        <p:nvGrpSpPr>
          <p:cNvPr id="206908" name="Group 60"/>
          <p:cNvGrpSpPr>
            <a:grpSpLocks/>
          </p:cNvGrpSpPr>
          <p:nvPr/>
        </p:nvGrpSpPr>
        <p:grpSpPr bwMode="auto">
          <a:xfrm>
            <a:off x="277813" y="3028950"/>
            <a:ext cx="311150" cy="1738313"/>
            <a:chOff x="175" y="1908"/>
            <a:chExt cx="196" cy="1095"/>
          </a:xfrm>
        </p:grpSpPr>
        <p:sp>
          <p:nvSpPr>
            <p:cNvPr id="206909" name="Line 61"/>
            <p:cNvSpPr>
              <a:spLocks noChangeShapeType="1"/>
            </p:cNvSpPr>
            <p:nvPr/>
          </p:nvSpPr>
          <p:spPr bwMode="auto">
            <a:xfrm>
              <a:off x="270" y="1908"/>
              <a:ext cx="0" cy="1095"/>
            </a:xfrm>
            <a:prstGeom prst="line">
              <a:avLst/>
            </a:prstGeom>
            <a:noFill/>
            <a:ln w="76200">
              <a:solidFill>
                <a:srgbClr val="CCCC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910" name="Text Box 62"/>
            <p:cNvSpPr txBox="1">
              <a:spLocks noChangeArrowheads="1"/>
            </p:cNvSpPr>
            <p:nvPr/>
          </p:nvSpPr>
          <p:spPr bwMode="auto">
            <a:xfrm>
              <a:off x="175" y="2131"/>
              <a:ext cx="196" cy="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T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I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M</a:t>
              </a:r>
            </a:p>
            <a:p>
              <a:pPr algn="ctr"/>
              <a:r>
                <a:rPr lang="en-US" sz="1200" b="1">
                  <a:solidFill>
                    <a:srgbClr val="0033CC"/>
                  </a:solidFill>
                </a:rPr>
                <a:t>E</a:t>
              </a:r>
            </a:p>
          </p:txBody>
        </p:sp>
      </p:grpSp>
      <p:sp>
        <p:nvSpPr>
          <p:cNvPr id="206911" name="Text Box 63"/>
          <p:cNvSpPr txBox="1">
            <a:spLocks noChangeArrowheads="1"/>
          </p:cNvSpPr>
          <p:nvPr/>
        </p:nvSpPr>
        <p:spPr bwMode="auto">
          <a:xfrm>
            <a:off x="3166918" y="5775325"/>
            <a:ext cx="30509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 dirty="0" smtClean="0">
                <a:solidFill>
                  <a:srgbClr val="0033CC"/>
                </a:solidFill>
              </a:rPr>
              <a:t>UML Sequence </a:t>
            </a:r>
            <a:r>
              <a:rPr lang="en-US" sz="2000" i="1" dirty="0">
                <a:solidFill>
                  <a:srgbClr val="0033CC"/>
                </a:solidFill>
              </a:rPr>
              <a:t>Diagram</a:t>
            </a:r>
          </a:p>
        </p:txBody>
      </p:sp>
    </p:spTree>
    <p:extLst>
      <p:ext uri="{BB962C8B-B14F-4D97-AF65-F5344CB8AC3E}">
        <p14:creationId xmlns:p14="http://schemas.microsoft.com/office/powerpoint/2010/main" val="97350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 animBg="1"/>
      <p:bldP spid="206851" grpId="0" animBg="1"/>
      <p:bldP spid="206852" grpId="0" animBg="1"/>
      <p:bldP spid="206853" grpId="0" animBg="1"/>
      <p:bldP spid="206854" grpId="0" animBg="1"/>
      <p:bldP spid="206855" grpId="0" animBg="1"/>
      <p:bldP spid="206865" grpId="0" animBg="1"/>
      <p:bldP spid="206866" grpId="0" animBg="1"/>
      <p:bldP spid="206867" grpId="0" animBg="1"/>
      <p:bldP spid="206868" grpId="0" animBg="1"/>
      <p:bldP spid="206869" grpId="0" animBg="1"/>
      <p:bldP spid="206870" grpId="0" animBg="1"/>
      <p:bldP spid="206871" grpId="0" animBg="1"/>
      <p:bldP spid="206872" grpId="0" animBg="1"/>
      <p:bldP spid="206873" grpId="0" animBg="1"/>
      <p:bldP spid="206874" grpId="0" animBg="1"/>
      <p:bldP spid="206875" grpId="0" animBg="1"/>
      <p:bldP spid="206876" grpId="0" animBg="1"/>
      <p:bldP spid="206877" grpId="0" animBg="1"/>
      <p:bldP spid="206878" grpId="0" animBg="1"/>
      <p:bldP spid="206879" grpId="0" animBg="1"/>
      <p:bldP spid="206880" grpId="0" animBg="1"/>
      <p:bldP spid="206881" grpId="0" animBg="1"/>
      <p:bldP spid="206882" grpId="0" animBg="1"/>
      <p:bldP spid="206883" grpId="0" animBg="1"/>
      <p:bldP spid="206884" grpId="0" animBg="1"/>
      <p:bldP spid="206885" grpId="0" animBg="1"/>
      <p:bldP spid="206886" grpId="0" animBg="1"/>
      <p:bldP spid="206887" grpId="0"/>
      <p:bldP spid="206888" grpId="0"/>
      <p:bldP spid="206889" grpId="0" animBg="1"/>
      <p:bldP spid="206890" grpId="0"/>
      <p:bldP spid="206891" grpId="0"/>
      <p:bldP spid="206892" grpId="0"/>
      <p:bldP spid="206893" grpId="0"/>
      <p:bldP spid="206894" grpId="0"/>
      <p:bldP spid="206895" grpId="0" animBg="1"/>
      <p:bldP spid="206904" grpId="0" animBg="1"/>
      <p:bldP spid="206905" grpId="0" animBg="1"/>
      <p:bldP spid="206906" grpId="0"/>
      <p:bldP spid="20690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is </a:t>
            </a:r>
            <a:r>
              <a:rPr lang="en-US" dirty="0" smtClean="0">
                <a:solidFill>
                  <a:srgbClr val="B23C00"/>
                </a:solidFill>
              </a:rPr>
              <a:t>reasoning about the architecture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the application being developed.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Ingredients for doing analysis</a:t>
            </a:r>
            <a:endParaRPr lang="en-US" dirty="0"/>
          </a:p>
          <a:p>
            <a:pPr lvl="1"/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use cases</a:t>
            </a:r>
          </a:p>
          <a:p>
            <a:pPr lvl="1"/>
            <a:r>
              <a:rPr lang="en-US" dirty="0" smtClean="0"/>
              <a:t>conceptual design</a:t>
            </a:r>
          </a:p>
          <a:p>
            <a:pPr lvl="1"/>
            <a:r>
              <a:rPr lang="en-US" dirty="0" smtClean="0"/>
              <a:t>prototypes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29B5-C86D-5448-B35A-037AFC0B7328}" type="slidenum">
              <a:rPr lang="en-US"/>
              <a:pPr/>
              <a:t>20</a:t>
            </a:fld>
            <a:endParaRPr 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143999" cy="655637"/>
          </a:xfrm>
        </p:spPr>
        <p:txBody>
          <a:bodyPr/>
          <a:lstStyle/>
          <a:p>
            <a:r>
              <a:rPr lang="en-US" dirty="0"/>
              <a:t>Dynamic Model: UML Sequence </a:t>
            </a:r>
            <a:r>
              <a:rPr lang="en-US" dirty="0" smtClean="0"/>
              <a:t>Diagram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Columns </a:t>
            </a:r>
            <a:r>
              <a:rPr lang="en-US" dirty="0"/>
              <a:t>of the diagram represent the objects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Horizontal arrows from one column to another represent </a:t>
            </a:r>
            <a:r>
              <a:rPr lang="en-US" dirty="0">
                <a:solidFill>
                  <a:srgbClr val="B23C00"/>
                </a:solidFill>
              </a:rPr>
              <a:t>messages or stimuli </a:t>
            </a:r>
            <a:r>
              <a:rPr lang="en-US" dirty="0"/>
              <a:t>sent from one object to another </a:t>
            </a:r>
            <a:r>
              <a:rPr lang="en-US" dirty="0" smtClean="0"/>
              <a:t>(</a:t>
            </a:r>
            <a:r>
              <a:rPr lang="en-US" dirty="0"/>
              <a:t>method invocations)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Time proceeds from top to bottom.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Receiving a message by an object triggers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object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B23C00"/>
                </a:solidFill>
              </a:rPr>
              <a:t>activate </a:t>
            </a:r>
            <a:r>
              <a:rPr lang="en-US" dirty="0">
                <a:solidFill>
                  <a:srgbClr val="B23C00"/>
                </a:solidFill>
              </a:rPr>
              <a:t>an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Vertical rectangles represent the </a:t>
            </a:r>
            <a:r>
              <a:rPr lang="en-US" dirty="0">
                <a:solidFill>
                  <a:srgbClr val="B23C00"/>
                </a:solidFill>
              </a:rPr>
              <a:t>duration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of </a:t>
            </a:r>
            <a:r>
              <a:rPr lang="en-US" dirty="0"/>
              <a:t>an </a:t>
            </a:r>
            <a:r>
              <a:rPr lang="en-US" dirty="0" smtClean="0"/>
              <a:t>operation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activation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43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C811-3FE8-BC4D-9C0C-6DDDF8C44163}" type="slidenum">
              <a:rPr lang="en-US"/>
              <a:pPr/>
              <a:t>21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Model: UML Statechart Diagram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A UML </a:t>
            </a:r>
            <a:r>
              <a:rPr lang="en-US" dirty="0" err="1">
                <a:solidFill>
                  <a:srgbClr val="B23C00"/>
                </a:solidFill>
              </a:rPr>
              <a:t>statechart</a:t>
            </a:r>
            <a:r>
              <a:rPr lang="en-US" dirty="0">
                <a:solidFill>
                  <a:srgbClr val="B23C00"/>
                </a:solidFill>
              </a:rPr>
              <a:t> diagram </a:t>
            </a:r>
            <a:r>
              <a:rPr lang="en-US" dirty="0"/>
              <a:t>represents the </a:t>
            </a:r>
            <a:r>
              <a:rPr lang="en-US" dirty="0">
                <a:solidFill>
                  <a:srgbClr val="B23C00"/>
                </a:solidFill>
              </a:rPr>
              <a:t>behavior </a:t>
            </a:r>
            <a:r>
              <a:rPr lang="en-US" dirty="0"/>
              <a:t>of the system from the perspective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single object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Create </a:t>
            </a:r>
            <a:r>
              <a:rPr lang="en-US" dirty="0" err="1"/>
              <a:t>statechart</a:t>
            </a:r>
            <a:r>
              <a:rPr lang="en-US" dirty="0"/>
              <a:t> diagrams only for objects </a:t>
            </a:r>
            <a:br>
              <a:rPr lang="en-US" dirty="0"/>
            </a:br>
            <a:r>
              <a:rPr lang="en-US" dirty="0"/>
              <a:t>with </a:t>
            </a:r>
            <a:r>
              <a:rPr lang="en-US" dirty="0">
                <a:solidFill>
                  <a:srgbClr val="B23C00"/>
                </a:solidFill>
              </a:rPr>
              <a:t>extended lifetimes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state-dependent </a:t>
            </a:r>
            <a:r>
              <a:rPr lang="en-US" dirty="0" smtClean="0"/>
              <a:t>behavior.</a:t>
            </a:r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 smtClean="0"/>
              <a:t>Always </a:t>
            </a:r>
            <a:r>
              <a:rPr lang="en-US" dirty="0"/>
              <a:t>for controller objects</a:t>
            </a:r>
          </a:p>
          <a:p>
            <a:pPr lvl="1"/>
            <a:r>
              <a:rPr lang="en-US" dirty="0" smtClean="0"/>
              <a:t>Sometimes </a:t>
            </a:r>
            <a:r>
              <a:rPr lang="en-US" dirty="0"/>
              <a:t>for model objects</a:t>
            </a:r>
          </a:p>
          <a:p>
            <a:pPr lvl="1"/>
            <a:r>
              <a:rPr lang="en-US" dirty="0" smtClean="0"/>
              <a:t>Almost </a:t>
            </a:r>
            <a:r>
              <a:rPr lang="en-US" dirty="0"/>
              <a:t>never for view </a:t>
            </a:r>
            <a:r>
              <a:rPr lang="en-US" dirty="0" smtClean="0"/>
              <a:t>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2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B185E-0B30-F342-9400-03429EDBCF16}" type="slidenum">
              <a:rPr lang="en-US"/>
              <a:pPr/>
              <a:t>22</a:t>
            </a:fld>
            <a:endParaRPr 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Example: Customer Withdraws Cash from ATM</a:t>
            </a:r>
          </a:p>
        </p:txBody>
      </p:sp>
      <p:sp>
        <p:nvSpPr>
          <p:cNvPr id="218115" name="AutoShape 3"/>
          <p:cNvSpPr>
            <a:spLocks noChangeArrowheads="1"/>
          </p:cNvSpPr>
          <p:nvPr/>
        </p:nvSpPr>
        <p:spPr bwMode="auto">
          <a:xfrm>
            <a:off x="914400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Logged in</a:t>
            </a:r>
          </a:p>
        </p:txBody>
      </p:sp>
      <p:sp>
        <p:nvSpPr>
          <p:cNvPr id="218116" name="AutoShape 4"/>
          <p:cNvSpPr>
            <a:spLocks noChangeArrowheads="1"/>
          </p:cNvSpPr>
          <p:nvPr/>
        </p:nvSpPr>
        <p:spPr bwMode="auto">
          <a:xfrm>
            <a:off x="914400" y="22399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Card</a:t>
            </a:r>
            <a:br>
              <a:rPr lang="en-US" sz="1200">
                <a:solidFill>
                  <a:schemeClr val="folHlink"/>
                </a:solidFill>
              </a:rPr>
            </a:br>
            <a:r>
              <a:rPr lang="en-US" sz="1200">
                <a:solidFill>
                  <a:schemeClr val="folHlink"/>
                </a:solidFill>
              </a:rPr>
              <a:t>accepted</a:t>
            </a:r>
          </a:p>
        </p:txBody>
      </p:sp>
      <p:sp>
        <p:nvSpPr>
          <p:cNvPr id="218117" name="AutoShape 5"/>
          <p:cNvSpPr>
            <a:spLocks noChangeArrowheads="1"/>
          </p:cNvSpPr>
          <p:nvPr/>
        </p:nvSpPr>
        <p:spPr bwMode="auto">
          <a:xfrm>
            <a:off x="4206875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Reading</a:t>
            </a:r>
          </a:p>
          <a:p>
            <a:pPr algn="ctr"/>
            <a:r>
              <a:rPr lang="en-US" sz="1200">
                <a:solidFill>
                  <a:schemeClr val="folHlink"/>
                </a:solidFill>
              </a:rPr>
              <a:t>bank ads</a:t>
            </a:r>
          </a:p>
        </p:txBody>
      </p:sp>
      <p:sp>
        <p:nvSpPr>
          <p:cNvPr id="218118" name="AutoShape 6"/>
          <p:cNvSpPr>
            <a:spLocks noChangeArrowheads="1"/>
          </p:cNvSpPr>
          <p:nvPr/>
        </p:nvSpPr>
        <p:spPr bwMode="auto">
          <a:xfrm>
            <a:off x="6858000" y="3611563"/>
            <a:ext cx="1006475" cy="549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folHlink"/>
                </a:solidFill>
              </a:rPr>
              <a:t>Has cash</a:t>
            </a:r>
          </a:p>
        </p:txBody>
      </p:sp>
      <p:sp>
        <p:nvSpPr>
          <p:cNvPr id="218119" name="Text Box 7"/>
          <p:cNvSpPr txBox="1">
            <a:spLocks noChangeArrowheads="1"/>
          </p:cNvSpPr>
          <p:nvPr/>
        </p:nvSpPr>
        <p:spPr bwMode="auto">
          <a:xfrm>
            <a:off x="1371600" y="1782763"/>
            <a:ext cx="12811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swipe bank card</a:t>
            </a:r>
          </a:p>
        </p:txBody>
      </p:sp>
      <p:sp>
        <p:nvSpPr>
          <p:cNvPr id="218120" name="Oval 8"/>
          <p:cNvSpPr>
            <a:spLocks noChangeArrowheads="1"/>
          </p:cNvSpPr>
          <p:nvPr/>
        </p:nvSpPr>
        <p:spPr bwMode="auto">
          <a:xfrm>
            <a:off x="1279525" y="15081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8121" name="Group 9"/>
          <p:cNvGrpSpPr>
            <a:grpSpLocks/>
          </p:cNvGrpSpPr>
          <p:nvPr/>
        </p:nvGrpSpPr>
        <p:grpSpPr bwMode="auto">
          <a:xfrm>
            <a:off x="7223125" y="5075238"/>
            <a:ext cx="366713" cy="365125"/>
            <a:chOff x="2534" y="3024"/>
            <a:chExt cx="231" cy="230"/>
          </a:xfrm>
        </p:grpSpPr>
        <p:sp>
          <p:nvSpPr>
            <p:cNvPr id="218122" name="Oval 10"/>
            <p:cNvSpPr>
              <a:spLocks noChangeArrowheads="1"/>
            </p:cNvSpPr>
            <p:nvPr/>
          </p:nvSpPr>
          <p:spPr bwMode="auto">
            <a:xfrm>
              <a:off x="2592" y="3082"/>
              <a:ext cx="115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3" name="Oval 11"/>
            <p:cNvSpPr>
              <a:spLocks noChangeArrowheads="1"/>
            </p:cNvSpPr>
            <p:nvPr/>
          </p:nvSpPr>
          <p:spPr bwMode="auto">
            <a:xfrm>
              <a:off x="2534" y="3024"/>
              <a:ext cx="231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124" name="Line 12"/>
          <p:cNvSpPr>
            <a:spLocks noChangeShapeType="1"/>
          </p:cNvSpPr>
          <p:nvPr/>
        </p:nvSpPr>
        <p:spPr bwMode="auto">
          <a:xfrm>
            <a:off x="1371600" y="1692275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5" name="Line 13"/>
          <p:cNvSpPr>
            <a:spLocks noChangeShapeType="1"/>
          </p:cNvSpPr>
          <p:nvPr/>
        </p:nvSpPr>
        <p:spPr bwMode="auto">
          <a:xfrm>
            <a:off x="1371600" y="2789238"/>
            <a:ext cx="0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6" name="Text Box 14"/>
          <p:cNvSpPr txBox="1">
            <a:spLocks noChangeArrowheads="1"/>
          </p:cNvSpPr>
          <p:nvPr/>
        </p:nvSpPr>
        <p:spPr bwMode="auto">
          <a:xfrm>
            <a:off x="1371600" y="2971800"/>
            <a:ext cx="8270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PIN</a:t>
            </a:r>
          </a:p>
        </p:txBody>
      </p:sp>
      <p:sp>
        <p:nvSpPr>
          <p:cNvPr id="218127" name="Line 15"/>
          <p:cNvSpPr>
            <a:spLocks noChangeShapeType="1"/>
          </p:cNvSpPr>
          <p:nvPr/>
        </p:nvSpPr>
        <p:spPr bwMode="auto">
          <a:xfrm>
            <a:off x="1920875" y="3886200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2103438" y="3611563"/>
            <a:ext cx="18383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enter withdrawal amount</a:t>
            </a:r>
          </a:p>
        </p:txBody>
      </p:sp>
      <p:sp>
        <p:nvSpPr>
          <p:cNvPr id="218129" name="Line 17"/>
          <p:cNvSpPr>
            <a:spLocks noChangeShapeType="1"/>
          </p:cNvSpPr>
          <p:nvPr/>
        </p:nvSpPr>
        <p:spPr bwMode="auto">
          <a:xfrm>
            <a:off x="5211763" y="3886200"/>
            <a:ext cx="1646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5549900" y="3611563"/>
            <a:ext cx="758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get cash</a:t>
            </a: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7407275" y="4160838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32" name="Text Box 20"/>
          <p:cNvSpPr txBox="1">
            <a:spLocks noChangeArrowheads="1"/>
          </p:cNvSpPr>
          <p:nvPr/>
        </p:nvSpPr>
        <p:spPr bwMode="auto">
          <a:xfrm>
            <a:off x="7407275" y="4435475"/>
            <a:ext cx="546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CC"/>
                </a:solidFill>
              </a:rPr>
              <a:t>leave</a:t>
            </a:r>
          </a:p>
        </p:txBody>
      </p:sp>
      <p:sp>
        <p:nvSpPr>
          <p:cNvPr id="218133" name="Text Box 21"/>
          <p:cNvSpPr txBox="1">
            <a:spLocks noChangeArrowheads="1"/>
          </p:cNvSpPr>
          <p:nvPr/>
        </p:nvSpPr>
        <p:spPr bwMode="auto">
          <a:xfrm>
            <a:off x="1462088" y="4781550"/>
            <a:ext cx="30648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33CC"/>
                </a:solidFill>
              </a:rPr>
              <a:t>UML </a:t>
            </a:r>
            <a:r>
              <a:rPr lang="en-US" sz="2000" i="1" dirty="0" err="1" smtClean="0">
                <a:solidFill>
                  <a:srgbClr val="0033CC"/>
                </a:solidFill>
              </a:rPr>
              <a:t>Statechart</a:t>
            </a:r>
            <a:r>
              <a:rPr lang="en-US" sz="2000" i="1" dirty="0" smtClean="0">
                <a:solidFill>
                  <a:srgbClr val="0033CC"/>
                </a:solidFill>
              </a:rPr>
              <a:t> Diagram</a:t>
            </a:r>
            <a:br>
              <a:rPr lang="en-US" sz="2000" i="1" dirty="0" smtClean="0">
                <a:solidFill>
                  <a:srgbClr val="0033CC"/>
                </a:solidFill>
              </a:rPr>
            </a:br>
            <a:r>
              <a:rPr lang="en-US" sz="1600" dirty="0" smtClean="0">
                <a:solidFill>
                  <a:srgbClr val="0033CC"/>
                </a:solidFill>
              </a:rPr>
              <a:t>Customer’s Perspective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76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animBg="1"/>
      <p:bldP spid="218116" grpId="0" animBg="1"/>
      <p:bldP spid="218117" grpId="0" animBg="1"/>
      <p:bldP spid="218118" grpId="0" animBg="1"/>
      <p:bldP spid="218119" grpId="0"/>
      <p:bldP spid="218120" grpId="0" animBg="1"/>
      <p:bldP spid="218124" grpId="0" animBg="1"/>
      <p:bldP spid="218125" grpId="0" animBg="1"/>
      <p:bldP spid="218126" grpId="0"/>
      <p:bldP spid="218127" grpId="0" animBg="1"/>
      <p:bldP spid="218128" grpId="0"/>
      <p:bldP spid="218129" grpId="0" animBg="1"/>
      <p:bldP spid="218130" grpId="0"/>
      <p:bldP spid="218131" grpId="0" animBg="1"/>
      <p:bldP spid="2181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50D0-5FE2-DD47-A436-299810DB2493}" type="slidenum">
              <a:rPr lang="en-US"/>
              <a:pPr/>
              <a:t>23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Design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System design </a:t>
            </a:r>
            <a:r>
              <a:rPr lang="en-US" dirty="0"/>
              <a:t>is the transformation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your analysis </a:t>
            </a:r>
            <a:r>
              <a:rPr lang="en-US" dirty="0" smtClean="0"/>
              <a:t>models </a:t>
            </a:r>
            <a:r>
              <a:rPr lang="en-US" dirty="0"/>
              <a:t>into </a:t>
            </a:r>
            <a:r>
              <a:rPr lang="en-US" dirty="0" smtClean="0"/>
              <a:t>an overall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system </a:t>
            </a:r>
            <a:r>
              <a:rPr lang="en-US" dirty="0">
                <a:solidFill>
                  <a:srgbClr val="B23C00"/>
                </a:solidFill>
              </a:rPr>
              <a:t>design model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system = application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system design model </a:t>
            </a:r>
            <a:r>
              <a:rPr lang="en-US" dirty="0" smtClean="0"/>
              <a:t>describes</a:t>
            </a:r>
            <a:endParaRPr lang="en-US" dirty="0"/>
          </a:p>
          <a:p>
            <a:pPr lvl="1"/>
            <a:r>
              <a:rPr lang="en-US" dirty="0"/>
              <a:t>system decomposition</a:t>
            </a:r>
          </a:p>
          <a:p>
            <a:pPr lvl="1"/>
            <a:r>
              <a:rPr lang="en-US" dirty="0"/>
              <a:t>global control flow</a:t>
            </a:r>
          </a:p>
          <a:p>
            <a:pPr lvl="1"/>
            <a:r>
              <a:rPr lang="en-US" dirty="0"/>
              <a:t>boundary condition handling</a:t>
            </a:r>
          </a:p>
          <a:p>
            <a:pPr lvl="1"/>
            <a:r>
              <a:rPr lang="en-US" dirty="0"/>
              <a:t>inter-subsystem communication </a:t>
            </a:r>
            <a:r>
              <a:rPr lang="en-US" dirty="0" smtClean="0"/>
              <a:t>protocols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design model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B23C00"/>
                </a:solidFill>
              </a:rPr>
              <a:t>software architecture</a:t>
            </a:r>
            <a:endParaRPr lang="en-US" dirty="0"/>
          </a:p>
          <a:p>
            <a:pPr lvl="1"/>
            <a:endParaRPr lang="en-US" dirty="0" smtClean="0"/>
          </a:p>
          <a:p>
            <a:pPr lvl="6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5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5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63" y="2240293"/>
            <a:ext cx="8687106" cy="4027487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DEA73-AD57-C041-BBEB-381B339E348B}" type="slidenum">
              <a:rPr lang="en-US"/>
              <a:pPr/>
              <a:t>24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Design</a:t>
            </a:r>
            <a:r>
              <a:rPr lang="en-US" i="1" dirty="0" smtClean="0"/>
              <a:t>, cont</a:t>
            </a:r>
            <a:r>
              <a:rPr lang="en-US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91439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system design model is a key part of your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Design Specification </a:t>
            </a:r>
            <a:r>
              <a:rPr lang="en-US" dirty="0"/>
              <a:t>document.</a:t>
            </a:r>
          </a:p>
        </p:txBody>
      </p:sp>
      <p:sp>
        <p:nvSpPr>
          <p:cNvPr id="256005" name="Text Box 5"/>
          <p:cNvSpPr txBox="1">
            <a:spLocks noChangeArrowheads="1"/>
          </p:cNvSpPr>
          <p:nvPr/>
        </p:nvSpPr>
        <p:spPr bwMode="auto">
          <a:xfrm>
            <a:off x="1736725" y="196532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6" name="Text Box 6"/>
          <p:cNvSpPr txBox="1">
            <a:spLocks noChangeArrowheads="1"/>
          </p:cNvSpPr>
          <p:nvPr/>
        </p:nvSpPr>
        <p:spPr bwMode="auto">
          <a:xfrm>
            <a:off x="1736725" y="3154363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7" name="Text Box 7"/>
          <p:cNvSpPr txBox="1">
            <a:spLocks noChangeArrowheads="1"/>
          </p:cNvSpPr>
          <p:nvPr/>
        </p:nvSpPr>
        <p:spPr bwMode="auto">
          <a:xfrm>
            <a:off x="1736725" y="397827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sp>
        <p:nvSpPr>
          <p:cNvPr id="256008" name="Text Box 8"/>
          <p:cNvSpPr txBox="1">
            <a:spLocks noChangeArrowheads="1"/>
          </p:cNvSpPr>
          <p:nvPr/>
        </p:nvSpPr>
        <p:spPr bwMode="auto">
          <a:xfrm>
            <a:off x="3565525" y="2332038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√</a:t>
            </a:r>
          </a:p>
        </p:txBody>
      </p:sp>
      <p:grpSp>
        <p:nvGrpSpPr>
          <p:cNvPr id="256011" name="Group 11"/>
          <p:cNvGrpSpPr>
            <a:grpSpLocks/>
          </p:cNvGrpSpPr>
          <p:nvPr/>
        </p:nvGrpSpPr>
        <p:grpSpPr bwMode="auto">
          <a:xfrm>
            <a:off x="2922588" y="3429000"/>
            <a:ext cx="762000" cy="762000"/>
            <a:chOff x="1841" y="2160"/>
            <a:chExt cx="480" cy="480"/>
          </a:xfrm>
        </p:grpSpPr>
        <p:sp>
          <p:nvSpPr>
            <p:cNvPr id="256009" name="AutoShape 9"/>
            <p:cNvSpPr>
              <a:spLocks noChangeArrowheads="1"/>
            </p:cNvSpPr>
            <p:nvPr/>
          </p:nvSpPr>
          <p:spPr bwMode="auto">
            <a:xfrm>
              <a:off x="1958" y="2160"/>
              <a:ext cx="230" cy="23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10" name="Text Box 10"/>
            <p:cNvSpPr txBox="1">
              <a:spLocks noChangeArrowheads="1"/>
            </p:cNvSpPr>
            <p:nvPr/>
          </p:nvSpPr>
          <p:spPr bwMode="auto">
            <a:xfrm>
              <a:off x="1841" y="239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CC3300"/>
                  </a:solidFill>
                </a:rPr>
                <a:t>YOU ARE</a:t>
              </a:r>
              <a:br>
                <a:rPr lang="en-US" sz="1000" b="1">
                  <a:solidFill>
                    <a:srgbClr val="CC3300"/>
                  </a:solidFill>
                </a:rPr>
              </a:br>
              <a:r>
                <a:rPr lang="en-US" sz="1000" b="1">
                  <a:solidFill>
                    <a:srgbClr val="CC3300"/>
                  </a:solidFill>
                </a:rPr>
                <a:t>HERE!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982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6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5" grpId="0"/>
      <p:bldP spid="256006" grpId="0"/>
      <p:bldP spid="256007" grpId="0"/>
      <p:bldP spid="25600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6755-301B-2C47-904D-0ACDF8F9EE39}" type="slidenum">
              <a:rPr lang="en-US"/>
              <a:pPr/>
              <a:t>25</a:t>
            </a:fld>
            <a:endParaRPr lang="en-US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Designing a Compiler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9634" y="1965976"/>
            <a:ext cx="7369926" cy="1077218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0033CC"/>
                </a:solidFill>
              </a:rPr>
              <a:t>A compiler for a programming language </a:t>
            </a:r>
            <a:endParaRPr lang="en-US" sz="3200" dirty="0" smtClean="0">
              <a:solidFill>
                <a:srgbClr val="0033CC"/>
              </a:solidFill>
            </a:endParaRPr>
          </a:p>
          <a:p>
            <a:pPr algn="ctr"/>
            <a:r>
              <a:rPr lang="en-US" sz="3200" dirty="0" smtClean="0">
                <a:solidFill>
                  <a:srgbClr val="0033CC"/>
                </a:solidFill>
              </a:rPr>
              <a:t>is </a:t>
            </a:r>
            <a:r>
              <a:rPr lang="en-US" sz="3200" dirty="0">
                <a:solidFill>
                  <a:srgbClr val="0033CC"/>
                </a:solidFill>
              </a:rPr>
              <a:t>a </a:t>
            </a:r>
            <a:r>
              <a:rPr lang="en-US" sz="3200" dirty="0">
                <a:solidFill>
                  <a:srgbClr val="B23C00"/>
                </a:solidFill>
              </a:rPr>
              <a:t>complex program</a:t>
            </a:r>
            <a:r>
              <a:rPr lang="en-US" sz="3200" dirty="0" smtClean="0">
                <a:solidFill>
                  <a:srgbClr val="B23C00"/>
                </a:solidFill>
              </a:rPr>
              <a:t>!</a:t>
            </a:r>
            <a:endParaRPr lang="en-US" sz="32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91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E50B-3340-6F4D-8C01-99CDCCCC89FC}" type="slidenum">
              <a:rPr lang="en-US"/>
              <a:pPr/>
              <a:t>26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Requirements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595266" cy="4835525"/>
          </a:xfrm>
        </p:spPr>
        <p:txBody>
          <a:bodyPr/>
          <a:lstStyle/>
          <a:p>
            <a:r>
              <a:rPr lang="en-US" dirty="0"/>
              <a:t>Functional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translate</a:t>
            </a:r>
            <a:r>
              <a:rPr lang="en-US" dirty="0" smtClean="0"/>
              <a:t> a </a:t>
            </a:r>
            <a:r>
              <a:rPr lang="en-US" dirty="0"/>
              <a:t>source program written in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high</a:t>
            </a:r>
            <a:r>
              <a:rPr lang="en-US" dirty="0"/>
              <a:t>-level programming language.</a:t>
            </a:r>
          </a:p>
          <a:p>
            <a:pPr lvl="1"/>
            <a:r>
              <a:rPr lang="en-US" dirty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interpret </a:t>
            </a:r>
            <a:r>
              <a:rPr lang="en-US" dirty="0"/>
              <a:t>the source program by executing it.</a:t>
            </a:r>
          </a:p>
          <a:p>
            <a:pPr lvl="1"/>
            <a:r>
              <a:rPr lang="en-US" dirty="0"/>
              <a:t>It must </a:t>
            </a:r>
            <a:r>
              <a:rPr lang="en-US" dirty="0" smtClean="0">
                <a:solidFill>
                  <a:srgbClr val="B23C00"/>
                </a:solidFill>
              </a:rPr>
              <a:t>compile </a:t>
            </a:r>
            <a:r>
              <a:rPr lang="en-US" dirty="0"/>
              <a:t>the source program into machine code.</a:t>
            </a:r>
          </a:p>
          <a:p>
            <a:pPr lvl="3"/>
            <a:endParaRPr lang="en-US" dirty="0"/>
          </a:p>
          <a:p>
            <a:r>
              <a:rPr lang="en-US" dirty="0"/>
              <a:t>Nonfunctional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Both the interpreter and the compiled code shall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run on any Java platform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translator framework shall support translating </a:t>
            </a:r>
            <a:r>
              <a:rPr lang="en-US" dirty="0">
                <a:solidFill>
                  <a:srgbClr val="B23C00"/>
                </a:solidFill>
              </a:rPr>
              <a:t>multiple programming languages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05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6CDA2-3BE5-B249-AE88-D162F28AA68D}" type="slidenum">
              <a:rPr lang="en-US"/>
              <a:pPr/>
              <a:t>27</a:t>
            </a:fld>
            <a:endParaRPr 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Partition </a:t>
            </a:r>
            <a:r>
              <a:rPr lang="en-US" dirty="0"/>
              <a:t>a system into </a:t>
            </a:r>
            <a:r>
              <a:rPr lang="en-US" dirty="0" smtClean="0"/>
              <a:t>subsystems.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Partitioning is way to decompose a system </a:t>
            </a:r>
            <a:br>
              <a:rPr lang="en-US" dirty="0"/>
            </a:br>
            <a:r>
              <a:rPr lang="en-US" dirty="0"/>
              <a:t>in order to </a:t>
            </a:r>
            <a:r>
              <a:rPr lang="en-US" dirty="0">
                <a:solidFill>
                  <a:srgbClr val="B23C00"/>
                </a:solidFill>
              </a:rPr>
              <a:t>deal with complexity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Each subsystem is responsible for a </a:t>
            </a:r>
            <a:br>
              <a:rPr lang="en-US" dirty="0"/>
            </a:br>
            <a:r>
              <a:rPr lang="en-US" dirty="0"/>
              <a:t>different set of services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0C8B-72BD-9945-9183-46DBA11C212C}" type="slidenum">
              <a:rPr lang="en-US"/>
              <a:pPr/>
              <a:t>28</a:t>
            </a:fld>
            <a:endParaRPr 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Partitions</a:t>
            </a:r>
          </a:p>
        </p:txBody>
      </p:sp>
      <p:grpSp>
        <p:nvGrpSpPr>
          <p:cNvPr id="230403" name="Group 3"/>
          <p:cNvGrpSpPr>
            <a:grpSpLocks/>
          </p:cNvGrpSpPr>
          <p:nvPr/>
        </p:nvGrpSpPr>
        <p:grpSpPr bwMode="auto">
          <a:xfrm>
            <a:off x="914400" y="1325563"/>
            <a:ext cx="1828800" cy="1189037"/>
            <a:chOff x="576" y="835"/>
            <a:chExt cx="1152" cy="749"/>
          </a:xfrm>
        </p:grpSpPr>
        <p:sp>
          <p:nvSpPr>
            <p:cNvPr id="230404" name="Rectangle 4"/>
            <p:cNvSpPr>
              <a:spLocks noChangeArrowheads="1"/>
            </p:cNvSpPr>
            <p:nvPr/>
          </p:nvSpPr>
          <p:spPr bwMode="auto">
            <a:xfrm>
              <a:off x="576" y="1008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5" name="Rectangle 5"/>
            <p:cNvSpPr>
              <a:spLocks noChangeArrowheads="1"/>
            </p:cNvSpPr>
            <p:nvPr/>
          </p:nvSpPr>
          <p:spPr bwMode="auto">
            <a:xfrm>
              <a:off x="576" y="835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</p:grpSp>
      <p:grpSp>
        <p:nvGrpSpPr>
          <p:cNvPr id="230406" name="Group 6"/>
          <p:cNvGrpSpPr>
            <a:grpSpLocks/>
          </p:cNvGrpSpPr>
          <p:nvPr/>
        </p:nvGrpSpPr>
        <p:grpSpPr bwMode="auto">
          <a:xfrm>
            <a:off x="2743200" y="1325563"/>
            <a:ext cx="2743200" cy="1189037"/>
            <a:chOff x="1728" y="835"/>
            <a:chExt cx="1728" cy="749"/>
          </a:xfrm>
        </p:grpSpPr>
        <p:sp>
          <p:nvSpPr>
            <p:cNvPr id="230407" name="Rectangle 7"/>
            <p:cNvSpPr>
              <a:spLocks noChangeArrowheads="1"/>
            </p:cNvSpPr>
            <p:nvPr/>
          </p:nvSpPr>
          <p:spPr bwMode="auto">
            <a:xfrm>
              <a:off x="2304" y="1008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8" name="Rectangle 8"/>
            <p:cNvSpPr>
              <a:spLocks noChangeArrowheads="1"/>
            </p:cNvSpPr>
            <p:nvPr/>
          </p:nvSpPr>
          <p:spPr bwMode="auto">
            <a:xfrm>
              <a:off x="2304" y="835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0409" name="Line 9"/>
            <p:cNvSpPr>
              <a:spLocks noChangeShapeType="1"/>
            </p:cNvSpPr>
            <p:nvPr/>
          </p:nvSpPr>
          <p:spPr bwMode="auto">
            <a:xfrm>
              <a:off x="1728" y="1296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0410" name="Group 10"/>
          <p:cNvGrpSpPr>
            <a:grpSpLocks/>
          </p:cNvGrpSpPr>
          <p:nvPr/>
        </p:nvGrpSpPr>
        <p:grpSpPr bwMode="auto">
          <a:xfrm>
            <a:off x="5486400" y="1325563"/>
            <a:ext cx="2743200" cy="1189037"/>
            <a:chOff x="3456" y="835"/>
            <a:chExt cx="1728" cy="749"/>
          </a:xfrm>
        </p:grpSpPr>
        <p:sp>
          <p:nvSpPr>
            <p:cNvPr id="230411" name="Rectangle 11"/>
            <p:cNvSpPr>
              <a:spLocks noChangeArrowheads="1"/>
            </p:cNvSpPr>
            <p:nvPr/>
          </p:nvSpPr>
          <p:spPr bwMode="auto">
            <a:xfrm>
              <a:off x="4032" y="1008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2" name="Rectangle 12"/>
            <p:cNvSpPr>
              <a:spLocks noChangeArrowheads="1"/>
            </p:cNvSpPr>
            <p:nvPr/>
          </p:nvSpPr>
          <p:spPr bwMode="auto">
            <a:xfrm>
              <a:off x="4032" y="835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0413" name="Line 13"/>
            <p:cNvSpPr>
              <a:spLocks noChangeShapeType="1"/>
            </p:cNvSpPr>
            <p:nvPr/>
          </p:nvSpPr>
          <p:spPr bwMode="auto">
            <a:xfrm>
              <a:off x="3456" y="1296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041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5"/>
            <a:ext cx="8229600" cy="329180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Front end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parsing and scanning services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Intermediate tier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symbol table and parse tree services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Back end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execution (interpreter) services and </a:t>
            </a:r>
            <a:br>
              <a:rPr lang="en-US" dirty="0"/>
            </a:br>
            <a:r>
              <a:rPr lang="en-US" dirty="0"/>
              <a:t>code generation (compiler) services</a:t>
            </a:r>
          </a:p>
        </p:txBody>
      </p:sp>
      <p:sp>
        <p:nvSpPr>
          <p:cNvPr id="230415" name="Text Box 15"/>
          <p:cNvSpPr txBox="1">
            <a:spLocks noChangeArrowheads="1"/>
          </p:cNvSpPr>
          <p:nvPr/>
        </p:nvSpPr>
        <p:spPr bwMode="auto">
          <a:xfrm>
            <a:off x="3291854" y="2696532"/>
            <a:ext cx="2883722" cy="400110"/>
          </a:xfrm>
          <a:prstGeom prst="rect">
            <a:avLst/>
          </a:prstGeom>
          <a:solidFill>
            <a:srgbClr val="0033CC"/>
          </a:solidFill>
          <a:ln w="9525">
            <a:solidFill>
              <a:srgbClr val="FFFF47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UML package diagrams</a:t>
            </a:r>
          </a:p>
        </p:txBody>
      </p:sp>
    </p:spTree>
    <p:extLst>
      <p:ext uri="{BB962C8B-B14F-4D97-AF65-F5344CB8AC3E}">
        <p14:creationId xmlns:p14="http://schemas.microsoft.com/office/powerpoint/2010/main" val="206649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0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0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0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0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0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0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8E87-6CE6-9447-B98E-3AB332F11724}" type="slidenum">
              <a:rPr lang="en-US"/>
              <a:pPr/>
              <a:t>29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Coupling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5"/>
            <a:ext cx="8229600" cy="3291804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Coupling </a:t>
            </a:r>
            <a:r>
              <a:rPr lang="en-US" dirty="0"/>
              <a:t>refers to the </a:t>
            </a:r>
            <a:r>
              <a:rPr lang="en-US" dirty="0">
                <a:solidFill>
                  <a:srgbClr val="B23C00"/>
                </a:solidFill>
              </a:rPr>
              <a:t>number of associations </a:t>
            </a:r>
            <a:r>
              <a:rPr lang="en-US" dirty="0"/>
              <a:t>(dependencies) </a:t>
            </a:r>
            <a:r>
              <a:rPr lang="en-US" u="sng" dirty="0">
                <a:solidFill>
                  <a:srgbClr val="B23C00"/>
                </a:solidFill>
              </a:rPr>
              <a:t>between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two subsystems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b="1" dirty="0"/>
              <a:t>Goal: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Loose coupling.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Loosely-coupled subsystems are </a:t>
            </a:r>
            <a:br>
              <a:rPr lang="en-US" dirty="0"/>
            </a:br>
            <a:r>
              <a:rPr lang="en-US" dirty="0"/>
              <a:t>relatively independent of each other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231436" name="Group 12"/>
          <p:cNvGrpSpPr>
            <a:grpSpLocks/>
          </p:cNvGrpSpPr>
          <p:nvPr/>
        </p:nvGrpSpPr>
        <p:grpSpPr bwMode="auto">
          <a:xfrm>
            <a:off x="914400" y="1417012"/>
            <a:ext cx="7315200" cy="1189037"/>
            <a:chOff x="576" y="3081"/>
            <a:chExt cx="4608" cy="749"/>
          </a:xfrm>
        </p:grpSpPr>
        <p:sp>
          <p:nvSpPr>
            <p:cNvPr id="231428" name="Rectangle 4"/>
            <p:cNvSpPr>
              <a:spLocks noChangeArrowheads="1"/>
            </p:cNvSpPr>
            <p:nvPr/>
          </p:nvSpPr>
          <p:spPr bwMode="auto">
            <a:xfrm>
              <a:off x="576" y="3254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29" name="Rectangle 5"/>
            <p:cNvSpPr>
              <a:spLocks noChangeArrowheads="1"/>
            </p:cNvSpPr>
            <p:nvPr/>
          </p:nvSpPr>
          <p:spPr bwMode="auto">
            <a:xfrm>
              <a:off x="2304" y="3254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0" name="Rectangle 6"/>
            <p:cNvSpPr>
              <a:spLocks noChangeArrowheads="1"/>
            </p:cNvSpPr>
            <p:nvPr/>
          </p:nvSpPr>
          <p:spPr bwMode="auto">
            <a:xfrm>
              <a:off x="4032" y="3254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1" name="Rectangle 7"/>
            <p:cNvSpPr>
              <a:spLocks noChangeArrowheads="1"/>
            </p:cNvSpPr>
            <p:nvPr/>
          </p:nvSpPr>
          <p:spPr bwMode="auto">
            <a:xfrm>
              <a:off x="576" y="308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1432" name="Rectangle 8"/>
            <p:cNvSpPr>
              <a:spLocks noChangeArrowheads="1"/>
            </p:cNvSpPr>
            <p:nvPr/>
          </p:nvSpPr>
          <p:spPr bwMode="auto">
            <a:xfrm>
              <a:off x="2304" y="308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1433" name="Rectangle 9"/>
            <p:cNvSpPr>
              <a:spLocks noChangeArrowheads="1"/>
            </p:cNvSpPr>
            <p:nvPr/>
          </p:nvSpPr>
          <p:spPr bwMode="auto">
            <a:xfrm>
              <a:off x="4032" y="308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1434" name="Line 10"/>
            <p:cNvSpPr>
              <a:spLocks noChangeShapeType="1"/>
            </p:cNvSpPr>
            <p:nvPr/>
          </p:nvSpPr>
          <p:spPr bwMode="auto">
            <a:xfrm>
              <a:off x="1728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435" name="Line 11"/>
            <p:cNvSpPr>
              <a:spLocks noChangeShapeType="1"/>
            </p:cNvSpPr>
            <p:nvPr/>
          </p:nvSpPr>
          <p:spPr bwMode="auto">
            <a:xfrm>
              <a:off x="3456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34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238A-F8C7-1B4C-B4DD-71BDB0856BEB}" type="slidenum">
              <a:rPr lang="en-US"/>
              <a:pPr/>
              <a:t>3</a:t>
            </a:fld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 of Analysis</a:t>
            </a:r>
            <a:endParaRPr lang="en-US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3961"/>
            <a:ext cx="8229555" cy="4876770"/>
          </a:xfrm>
        </p:spPr>
        <p:txBody>
          <a:bodyPr/>
          <a:lstStyle/>
          <a:p>
            <a:r>
              <a:rPr lang="en-US" dirty="0" smtClean="0"/>
              <a:t>The goal of analysis is to </a:t>
            </a:r>
            <a:br>
              <a:rPr lang="en-US" dirty="0" smtClean="0"/>
            </a:br>
            <a:r>
              <a:rPr lang="en-US" dirty="0" smtClean="0"/>
              <a:t>build </a:t>
            </a:r>
            <a:r>
              <a:rPr lang="en-US" dirty="0" smtClean="0">
                <a:solidFill>
                  <a:srgbClr val="B23C00"/>
                </a:solidFill>
              </a:rPr>
              <a:t>models</a:t>
            </a:r>
            <a:r>
              <a:rPr lang="en-US" dirty="0" smtClean="0"/>
              <a:t> of the application.</a:t>
            </a:r>
          </a:p>
          <a:p>
            <a:pPr lvl="1"/>
            <a:r>
              <a:rPr lang="en-US" dirty="0" smtClean="0"/>
              <a:t>A model is an abstract, implementation-independent representation of the application.</a:t>
            </a:r>
          </a:p>
          <a:p>
            <a:pPr lvl="1"/>
            <a:r>
              <a:rPr lang="en-US" dirty="0" smtClean="0"/>
              <a:t>Models should be correct</a:t>
            </a:r>
            <a:r>
              <a:rPr lang="en-US" dirty="0"/>
              <a:t>, complete, consistent,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unambiguous.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/>
              <a:t>building is a </a:t>
            </a:r>
            <a:r>
              <a:rPr lang="en-US" dirty="0">
                <a:solidFill>
                  <a:srgbClr val="B23C00"/>
                </a:solidFill>
              </a:rPr>
              <a:t>highly </a:t>
            </a:r>
            <a:r>
              <a:rPr lang="en-US" dirty="0" smtClean="0">
                <a:solidFill>
                  <a:srgbClr val="B23C00"/>
                </a:solidFill>
              </a:rPr>
              <a:t>iterative, incremental, and collaborative </a:t>
            </a:r>
            <a:r>
              <a:rPr lang="en-US" dirty="0"/>
              <a:t>activity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Developers work with their customers to </a:t>
            </a:r>
            <a:br>
              <a:rPr lang="en-US" dirty="0"/>
            </a:br>
            <a:r>
              <a:rPr lang="en-US" dirty="0"/>
              <a:t>update the </a:t>
            </a:r>
            <a:r>
              <a:rPr lang="en-US" dirty="0" smtClean="0"/>
              <a:t>Functional Specification </a:t>
            </a:r>
            <a:r>
              <a:rPr lang="en-US" dirty="0"/>
              <a:t>as they </a:t>
            </a:r>
            <a:br>
              <a:rPr lang="en-US" dirty="0"/>
            </a:br>
            <a:r>
              <a:rPr lang="en-US" dirty="0"/>
              <a:t>discover new requirements.</a:t>
            </a:r>
          </a:p>
        </p:txBody>
      </p:sp>
    </p:spTree>
    <p:extLst>
      <p:ext uri="{BB962C8B-B14F-4D97-AF65-F5344CB8AC3E}">
        <p14:creationId xmlns:p14="http://schemas.microsoft.com/office/powerpoint/2010/main" val="74417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08E87-6CE6-9447-B98E-3AB332F11724}" type="slidenum">
              <a:rPr lang="en-US"/>
              <a:pPr/>
              <a:t>30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Loose Coupling</a:t>
            </a:r>
            <a:endParaRPr lang="en-US" i="1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80366"/>
            <a:ext cx="8229600" cy="3291804"/>
          </a:xfrm>
        </p:spPr>
        <p:txBody>
          <a:bodyPr/>
          <a:lstStyle/>
          <a:p>
            <a:r>
              <a:rPr lang="en-US" dirty="0" smtClean="0"/>
              <a:t>Another </a:t>
            </a:r>
            <a:r>
              <a:rPr lang="en-US" dirty="0"/>
              <a:t>way to deal with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Changes to one subsystem have little impact </a:t>
            </a:r>
            <a:br>
              <a:rPr lang="en-US" dirty="0"/>
            </a:br>
            <a:r>
              <a:rPr lang="en-US" dirty="0"/>
              <a:t>on the other subsystems.</a:t>
            </a:r>
          </a:p>
        </p:txBody>
      </p:sp>
      <p:grpSp>
        <p:nvGrpSpPr>
          <p:cNvPr id="231436" name="Group 12"/>
          <p:cNvGrpSpPr>
            <a:grpSpLocks/>
          </p:cNvGrpSpPr>
          <p:nvPr/>
        </p:nvGrpSpPr>
        <p:grpSpPr bwMode="auto">
          <a:xfrm>
            <a:off x="914400" y="1325903"/>
            <a:ext cx="7315200" cy="1189037"/>
            <a:chOff x="576" y="3081"/>
            <a:chExt cx="4608" cy="749"/>
          </a:xfrm>
        </p:grpSpPr>
        <p:sp>
          <p:nvSpPr>
            <p:cNvPr id="231428" name="Rectangle 4"/>
            <p:cNvSpPr>
              <a:spLocks noChangeArrowheads="1"/>
            </p:cNvSpPr>
            <p:nvPr/>
          </p:nvSpPr>
          <p:spPr bwMode="auto">
            <a:xfrm>
              <a:off x="576" y="3254"/>
              <a:ext cx="1152" cy="57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29" name="Rectangle 5"/>
            <p:cNvSpPr>
              <a:spLocks noChangeArrowheads="1"/>
            </p:cNvSpPr>
            <p:nvPr/>
          </p:nvSpPr>
          <p:spPr bwMode="auto">
            <a:xfrm>
              <a:off x="2304" y="3254"/>
              <a:ext cx="1152" cy="5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0" name="Rectangle 6"/>
            <p:cNvSpPr>
              <a:spLocks noChangeArrowheads="1"/>
            </p:cNvSpPr>
            <p:nvPr/>
          </p:nvSpPr>
          <p:spPr bwMode="auto">
            <a:xfrm>
              <a:off x="4032" y="3254"/>
              <a:ext cx="1152" cy="576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1" name="Rectangle 7"/>
            <p:cNvSpPr>
              <a:spLocks noChangeArrowheads="1"/>
            </p:cNvSpPr>
            <p:nvPr/>
          </p:nvSpPr>
          <p:spPr bwMode="auto">
            <a:xfrm>
              <a:off x="576" y="308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1432" name="Rectangle 8"/>
            <p:cNvSpPr>
              <a:spLocks noChangeArrowheads="1"/>
            </p:cNvSpPr>
            <p:nvPr/>
          </p:nvSpPr>
          <p:spPr bwMode="auto">
            <a:xfrm>
              <a:off x="2304" y="308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1433" name="Rectangle 9"/>
            <p:cNvSpPr>
              <a:spLocks noChangeArrowheads="1"/>
            </p:cNvSpPr>
            <p:nvPr/>
          </p:nvSpPr>
          <p:spPr bwMode="auto">
            <a:xfrm>
              <a:off x="4032" y="308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1434" name="Line 10"/>
            <p:cNvSpPr>
              <a:spLocks noChangeShapeType="1"/>
            </p:cNvSpPr>
            <p:nvPr/>
          </p:nvSpPr>
          <p:spPr bwMode="auto">
            <a:xfrm>
              <a:off x="1728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435" name="Line 11"/>
            <p:cNvSpPr>
              <a:spLocks noChangeShapeType="1"/>
            </p:cNvSpPr>
            <p:nvPr/>
          </p:nvSpPr>
          <p:spPr bwMode="auto">
            <a:xfrm>
              <a:off x="3456" y="3542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511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C9F6-6010-7D4F-B550-9333B81890F5}" type="slidenum">
              <a:rPr lang="en-US"/>
              <a:pPr/>
              <a:t>31</a:t>
            </a:fld>
            <a:endParaRPr lang="en-US"/>
          </a:p>
        </p:txBody>
      </p:sp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1411"/>
            <a:chExt cx="5184" cy="1210"/>
          </a:xfrm>
        </p:grpSpPr>
        <p:sp>
          <p:nvSpPr>
            <p:cNvPr id="232451" name="Rectangle 3"/>
            <p:cNvSpPr>
              <a:spLocks noChangeArrowheads="1"/>
            </p:cNvSpPr>
            <p:nvPr/>
          </p:nvSpPr>
          <p:spPr bwMode="auto">
            <a:xfrm>
              <a:off x="288" y="1584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2" name="Rectangle 4"/>
            <p:cNvSpPr>
              <a:spLocks noChangeArrowheads="1"/>
            </p:cNvSpPr>
            <p:nvPr/>
          </p:nvSpPr>
          <p:spPr bwMode="auto">
            <a:xfrm>
              <a:off x="2189" y="1584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3" name="Rectangle 5"/>
            <p:cNvSpPr>
              <a:spLocks noChangeArrowheads="1"/>
            </p:cNvSpPr>
            <p:nvPr/>
          </p:nvSpPr>
          <p:spPr bwMode="auto">
            <a:xfrm>
              <a:off x="4090" y="1584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4" name="Rectangle 6"/>
            <p:cNvSpPr>
              <a:spLocks noChangeArrowheads="1"/>
            </p:cNvSpPr>
            <p:nvPr/>
          </p:nvSpPr>
          <p:spPr bwMode="auto">
            <a:xfrm>
              <a:off x="288" y="141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2189" y="141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4090" y="141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670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58" name="Line 10"/>
            <p:cNvSpPr>
              <a:spLocks noChangeShapeType="1"/>
            </p:cNvSpPr>
            <p:nvPr/>
          </p:nvSpPr>
          <p:spPr bwMode="auto">
            <a:xfrm>
              <a:off x="3571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5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Framework Classes</a:t>
            </a:r>
          </a:p>
        </p:txBody>
      </p:sp>
      <p:grpSp>
        <p:nvGrpSpPr>
          <p:cNvPr id="232460" name="Group 12"/>
          <p:cNvGrpSpPr>
            <a:grpSpLocks/>
          </p:cNvGrpSpPr>
          <p:nvPr/>
        </p:nvGrpSpPr>
        <p:grpSpPr bwMode="auto">
          <a:xfrm>
            <a:off x="6583363" y="1782763"/>
            <a:ext cx="2011362" cy="1189037"/>
            <a:chOff x="2131" y="2563"/>
            <a:chExt cx="1267" cy="749"/>
          </a:xfrm>
        </p:grpSpPr>
        <p:sp>
          <p:nvSpPr>
            <p:cNvPr id="232461" name="Rectangle 13"/>
            <p:cNvSpPr>
              <a:spLocks noChangeArrowheads="1"/>
            </p:cNvSpPr>
            <p:nvPr/>
          </p:nvSpPr>
          <p:spPr bwMode="auto">
            <a:xfrm>
              <a:off x="2477" y="2563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Processor</a:t>
              </a:r>
            </a:p>
          </p:txBody>
        </p:sp>
        <p:sp>
          <p:nvSpPr>
            <p:cNvPr id="232462" name="Rectangle 14"/>
            <p:cNvSpPr>
              <a:spLocks noChangeArrowheads="1"/>
            </p:cNvSpPr>
            <p:nvPr/>
          </p:nvSpPr>
          <p:spPr bwMode="auto">
            <a:xfrm>
              <a:off x="2822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Code</a:t>
              </a:r>
            </a:p>
            <a:p>
              <a:pPr algn="ctr"/>
              <a:r>
                <a:rPr lang="en-US" sz="1200"/>
                <a:t>Generator</a:t>
              </a:r>
            </a:p>
          </p:txBody>
        </p:sp>
        <p:sp>
          <p:nvSpPr>
            <p:cNvPr id="232463" name="Rectangle 15"/>
            <p:cNvSpPr>
              <a:spLocks noChangeArrowheads="1"/>
            </p:cNvSpPr>
            <p:nvPr/>
          </p:nvSpPr>
          <p:spPr bwMode="auto">
            <a:xfrm>
              <a:off x="2131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Executor</a:t>
              </a:r>
            </a:p>
          </p:txBody>
        </p:sp>
        <p:sp>
          <p:nvSpPr>
            <p:cNvPr id="232464" name="AutoShape 16"/>
            <p:cNvSpPr>
              <a:spLocks noChangeArrowheads="1"/>
            </p:cNvSpPr>
            <p:nvPr/>
          </p:nvSpPr>
          <p:spPr bwMode="auto">
            <a:xfrm>
              <a:off x="259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5" name="AutoShape 17"/>
            <p:cNvSpPr>
              <a:spLocks noChangeArrowheads="1"/>
            </p:cNvSpPr>
            <p:nvPr/>
          </p:nvSpPr>
          <p:spPr bwMode="auto">
            <a:xfrm>
              <a:off x="282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6" name="Line 18"/>
            <p:cNvSpPr>
              <a:spLocks noChangeShapeType="1"/>
            </p:cNvSpPr>
            <p:nvPr/>
          </p:nvSpPr>
          <p:spPr bwMode="auto">
            <a:xfrm>
              <a:off x="265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>
              <a:off x="288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2419" y="296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2419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0" name="Line 22"/>
            <p:cNvSpPr>
              <a:spLocks noChangeShapeType="1"/>
            </p:cNvSpPr>
            <p:nvPr/>
          </p:nvSpPr>
          <p:spPr bwMode="auto">
            <a:xfrm>
              <a:off x="2880" y="2966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1" name="Line 23"/>
            <p:cNvSpPr>
              <a:spLocks noChangeShapeType="1"/>
            </p:cNvSpPr>
            <p:nvPr/>
          </p:nvSpPr>
          <p:spPr bwMode="auto">
            <a:xfrm>
              <a:off x="3110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72" name="Group 24"/>
          <p:cNvGrpSpPr>
            <a:grpSpLocks/>
          </p:cNvGrpSpPr>
          <p:nvPr/>
        </p:nvGrpSpPr>
        <p:grpSpPr bwMode="auto">
          <a:xfrm>
            <a:off x="549275" y="1692275"/>
            <a:ext cx="2011363" cy="1462088"/>
            <a:chOff x="634" y="1066"/>
            <a:chExt cx="1267" cy="921"/>
          </a:xfrm>
        </p:grpSpPr>
        <p:sp>
          <p:nvSpPr>
            <p:cNvPr id="232473" name="Rectangle 25"/>
            <p:cNvSpPr>
              <a:spLocks noChangeArrowheads="1"/>
            </p:cNvSpPr>
            <p:nvPr/>
          </p:nvSpPr>
          <p:spPr bwMode="auto">
            <a:xfrm>
              <a:off x="634" y="1066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Parser</a:t>
              </a:r>
            </a:p>
          </p:txBody>
        </p:sp>
        <p:sp>
          <p:nvSpPr>
            <p:cNvPr id="232474" name="Rectangle 26"/>
            <p:cNvSpPr>
              <a:spLocks noChangeArrowheads="1"/>
            </p:cNvSpPr>
            <p:nvPr/>
          </p:nvSpPr>
          <p:spPr bwMode="auto">
            <a:xfrm>
              <a:off x="979" y="1411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Scanner</a:t>
              </a:r>
            </a:p>
          </p:txBody>
        </p:sp>
        <p:sp>
          <p:nvSpPr>
            <p:cNvPr id="232475" name="Rectangle 27"/>
            <p:cNvSpPr>
              <a:spLocks noChangeArrowheads="1"/>
            </p:cNvSpPr>
            <p:nvPr/>
          </p:nvSpPr>
          <p:spPr bwMode="auto">
            <a:xfrm>
              <a:off x="1325" y="1757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Token</a:t>
              </a:r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>
              <a:off x="1555" y="152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>
              <a:off x="1786" y="1526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8" name="AutoShape 30"/>
            <p:cNvSpPr>
              <a:spLocks noChangeArrowheads="1"/>
            </p:cNvSpPr>
            <p:nvPr/>
          </p:nvSpPr>
          <p:spPr bwMode="auto">
            <a:xfrm>
              <a:off x="1210" y="1153"/>
              <a:ext cx="116" cy="57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>
              <a:off x="1325" y="1181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>
              <a:off x="1440" y="1181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81" name="Group 33"/>
          <p:cNvGrpSpPr>
            <a:grpSpLocks/>
          </p:cNvGrpSpPr>
          <p:nvPr/>
        </p:nvGrpSpPr>
        <p:grpSpPr bwMode="auto">
          <a:xfrm>
            <a:off x="4114800" y="1876425"/>
            <a:ext cx="914400" cy="1004888"/>
            <a:chOff x="2592" y="1758"/>
            <a:chExt cx="576" cy="633"/>
          </a:xfrm>
        </p:grpSpPr>
        <p:grpSp>
          <p:nvGrpSpPr>
            <p:cNvPr id="232482" name="Group 34"/>
            <p:cNvGrpSpPr>
              <a:grpSpLocks/>
            </p:cNvGrpSpPr>
            <p:nvPr/>
          </p:nvGrpSpPr>
          <p:grpSpPr bwMode="auto">
            <a:xfrm>
              <a:off x="2592" y="1758"/>
              <a:ext cx="576" cy="633"/>
              <a:chOff x="2592" y="1758"/>
              <a:chExt cx="576" cy="633"/>
            </a:xfrm>
          </p:grpSpPr>
          <p:sp>
            <p:nvSpPr>
              <p:cNvPr id="232483" name="Rectangle 35"/>
              <p:cNvSpPr>
                <a:spLocks noChangeArrowheads="1"/>
              </p:cNvSpPr>
              <p:nvPr/>
            </p:nvSpPr>
            <p:spPr bwMode="auto">
              <a:xfrm>
                <a:off x="2592" y="175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2484" name="Rectangle 36"/>
              <p:cNvSpPr>
                <a:spLocks noChangeArrowheads="1"/>
              </p:cNvSpPr>
              <p:nvPr/>
            </p:nvSpPr>
            <p:spPr bwMode="auto">
              <a:xfrm>
                <a:off x="2592" y="216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</p:grpSp>
        <p:sp>
          <p:nvSpPr>
            <p:cNvPr id="232485" name="Line 37"/>
            <p:cNvSpPr>
              <a:spLocks noChangeShapeType="1"/>
            </p:cNvSpPr>
            <p:nvPr/>
          </p:nvSpPr>
          <p:spPr bwMode="auto">
            <a:xfrm>
              <a:off x="2880" y="1987"/>
              <a:ext cx="0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8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57200" y="3521075"/>
            <a:ext cx="8229600" cy="2609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Build the framework classes first.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These classes will hold your application together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Building them first will ensure that your architecture is sound and that the major components will work together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Rails scaffolding.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5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C9F6-6010-7D4F-B550-9333B81890F5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1411"/>
            <a:chExt cx="5184" cy="1210"/>
          </a:xfrm>
        </p:grpSpPr>
        <p:sp>
          <p:nvSpPr>
            <p:cNvPr id="232451" name="Rectangle 3"/>
            <p:cNvSpPr>
              <a:spLocks noChangeArrowheads="1"/>
            </p:cNvSpPr>
            <p:nvPr/>
          </p:nvSpPr>
          <p:spPr bwMode="auto">
            <a:xfrm>
              <a:off x="288" y="1584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2" name="Rectangle 4"/>
            <p:cNvSpPr>
              <a:spLocks noChangeArrowheads="1"/>
            </p:cNvSpPr>
            <p:nvPr/>
          </p:nvSpPr>
          <p:spPr bwMode="auto">
            <a:xfrm>
              <a:off x="2189" y="1584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3" name="Rectangle 5"/>
            <p:cNvSpPr>
              <a:spLocks noChangeArrowheads="1"/>
            </p:cNvSpPr>
            <p:nvPr/>
          </p:nvSpPr>
          <p:spPr bwMode="auto">
            <a:xfrm>
              <a:off x="4090" y="1584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54" name="Rectangle 6"/>
            <p:cNvSpPr>
              <a:spLocks noChangeArrowheads="1"/>
            </p:cNvSpPr>
            <p:nvPr/>
          </p:nvSpPr>
          <p:spPr bwMode="auto">
            <a:xfrm>
              <a:off x="288" y="1411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2189" y="1411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4090" y="1411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670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58" name="Line 10"/>
            <p:cNvSpPr>
              <a:spLocks noChangeShapeType="1"/>
            </p:cNvSpPr>
            <p:nvPr/>
          </p:nvSpPr>
          <p:spPr bwMode="auto">
            <a:xfrm>
              <a:off x="3571" y="2102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5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Translator Framework </a:t>
            </a:r>
            <a:r>
              <a:rPr lang="en-US" dirty="0" smtClean="0"/>
              <a:t>Classes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pSp>
        <p:nvGrpSpPr>
          <p:cNvPr id="232460" name="Group 12"/>
          <p:cNvGrpSpPr>
            <a:grpSpLocks/>
          </p:cNvGrpSpPr>
          <p:nvPr/>
        </p:nvGrpSpPr>
        <p:grpSpPr bwMode="auto">
          <a:xfrm>
            <a:off x="6583363" y="1782763"/>
            <a:ext cx="2011362" cy="1189037"/>
            <a:chOff x="2131" y="2563"/>
            <a:chExt cx="1267" cy="749"/>
          </a:xfrm>
        </p:grpSpPr>
        <p:sp>
          <p:nvSpPr>
            <p:cNvPr id="232461" name="Rectangle 13"/>
            <p:cNvSpPr>
              <a:spLocks noChangeArrowheads="1"/>
            </p:cNvSpPr>
            <p:nvPr/>
          </p:nvSpPr>
          <p:spPr bwMode="auto">
            <a:xfrm>
              <a:off x="2477" y="2563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Processor</a:t>
              </a:r>
            </a:p>
          </p:txBody>
        </p:sp>
        <p:sp>
          <p:nvSpPr>
            <p:cNvPr id="232462" name="Rectangle 14"/>
            <p:cNvSpPr>
              <a:spLocks noChangeArrowheads="1"/>
            </p:cNvSpPr>
            <p:nvPr/>
          </p:nvSpPr>
          <p:spPr bwMode="auto">
            <a:xfrm>
              <a:off x="2822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Code</a:t>
              </a:r>
            </a:p>
            <a:p>
              <a:pPr algn="ctr"/>
              <a:r>
                <a:rPr lang="en-US" sz="1200"/>
                <a:t>Generator</a:t>
              </a:r>
            </a:p>
          </p:txBody>
        </p:sp>
        <p:sp>
          <p:nvSpPr>
            <p:cNvPr id="232463" name="Rectangle 15"/>
            <p:cNvSpPr>
              <a:spLocks noChangeArrowheads="1"/>
            </p:cNvSpPr>
            <p:nvPr/>
          </p:nvSpPr>
          <p:spPr bwMode="auto">
            <a:xfrm>
              <a:off x="2131" y="3082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Executor</a:t>
              </a:r>
            </a:p>
          </p:txBody>
        </p:sp>
        <p:sp>
          <p:nvSpPr>
            <p:cNvPr id="232464" name="AutoShape 16"/>
            <p:cNvSpPr>
              <a:spLocks noChangeArrowheads="1"/>
            </p:cNvSpPr>
            <p:nvPr/>
          </p:nvSpPr>
          <p:spPr bwMode="auto">
            <a:xfrm>
              <a:off x="259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5" name="AutoShape 17"/>
            <p:cNvSpPr>
              <a:spLocks noChangeArrowheads="1"/>
            </p:cNvSpPr>
            <p:nvPr/>
          </p:nvSpPr>
          <p:spPr bwMode="auto">
            <a:xfrm>
              <a:off x="2822" y="2794"/>
              <a:ext cx="115" cy="115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66" name="Line 18"/>
            <p:cNvSpPr>
              <a:spLocks noChangeShapeType="1"/>
            </p:cNvSpPr>
            <p:nvPr/>
          </p:nvSpPr>
          <p:spPr bwMode="auto">
            <a:xfrm>
              <a:off x="265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>
              <a:off x="2880" y="2909"/>
              <a:ext cx="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2419" y="296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2419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0" name="Line 22"/>
            <p:cNvSpPr>
              <a:spLocks noChangeShapeType="1"/>
            </p:cNvSpPr>
            <p:nvPr/>
          </p:nvSpPr>
          <p:spPr bwMode="auto">
            <a:xfrm>
              <a:off x="2880" y="2966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1" name="Line 23"/>
            <p:cNvSpPr>
              <a:spLocks noChangeShapeType="1"/>
            </p:cNvSpPr>
            <p:nvPr/>
          </p:nvSpPr>
          <p:spPr bwMode="auto">
            <a:xfrm>
              <a:off x="3110" y="2966"/>
              <a:ext cx="0" cy="1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72" name="Group 24"/>
          <p:cNvGrpSpPr>
            <a:grpSpLocks/>
          </p:cNvGrpSpPr>
          <p:nvPr/>
        </p:nvGrpSpPr>
        <p:grpSpPr bwMode="auto">
          <a:xfrm>
            <a:off x="549275" y="1692275"/>
            <a:ext cx="2011363" cy="1462088"/>
            <a:chOff x="634" y="1066"/>
            <a:chExt cx="1267" cy="921"/>
          </a:xfrm>
        </p:grpSpPr>
        <p:sp>
          <p:nvSpPr>
            <p:cNvPr id="232473" name="Rectangle 25"/>
            <p:cNvSpPr>
              <a:spLocks noChangeArrowheads="1"/>
            </p:cNvSpPr>
            <p:nvPr/>
          </p:nvSpPr>
          <p:spPr bwMode="auto">
            <a:xfrm>
              <a:off x="634" y="1066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Parser</a:t>
              </a:r>
            </a:p>
          </p:txBody>
        </p:sp>
        <p:sp>
          <p:nvSpPr>
            <p:cNvPr id="232474" name="Rectangle 26"/>
            <p:cNvSpPr>
              <a:spLocks noChangeArrowheads="1"/>
            </p:cNvSpPr>
            <p:nvPr/>
          </p:nvSpPr>
          <p:spPr bwMode="auto">
            <a:xfrm>
              <a:off x="979" y="1411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Scanner</a:t>
              </a:r>
            </a:p>
          </p:txBody>
        </p:sp>
        <p:sp>
          <p:nvSpPr>
            <p:cNvPr id="232475" name="Rectangle 27"/>
            <p:cNvSpPr>
              <a:spLocks noChangeArrowheads="1"/>
            </p:cNvSpPr>
            <p:nvPr/>
          </p:nvSpPr>
          <p:spPr bwMode="auto">
            <a:xfrm>
              <a:off x="1325" y="1757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Token</a:t>
              </a:r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>
              <a:off x="1555" y="1526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>
              <a:off x="1786" y="1526"/>
              <a:ext cx="0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8" name="AutoShape 30"/>
            <p:cNvSpPr>
              <a:spLocks noChangeArrowheads="1"/>
            </p:cNvSpPr>
            <p:nvPr/>
          </p:nvSpPr>
          <p:spPr bwMode="auto">
            <a:xfrm>
              <a:off x="1210" y="1153"/>
              <a:ext cx="116" cy="57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>
              <a:off x="1325" y="1181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>
              <a:off x="1440" y="1181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81" name="Group 33"/>
          <p:cNvGrpSpPr>
            <a:grpSpLocks/>
          </p:cNvGrpSpPr>
          <p:nvPr/>
        </p:nvGrpSpPr>
        <p:grpSpPr bwMode="auto">
          <a:xfrm>
            <a:off x="4114800" y="1876425"/>
            <a:ext cx="914400" cy="1004888"/>
            <a:chOff x="2592" y="1758"/>
            <a:chExt cx="576" cy="633"/>
          </a:xfrm>
        </p:grpSpPr>
        <p:grpSp>
          <p:nvGrpSpPr>
            <p:cNvPr id="232482" name="Group 34"/>
            <p:cNvGrpSpPr>
              <a:grpSpLocks/>
            </p:cNvGrpSpPr>
            <p:nvPr/>
          </p:nvGrpSpPr>
          <p:grpSpPr bwMode="auto">
            <a:xfrm>
              <a:off x="2592" y="1758"/>
              <a:ext cx="576" cy="633"/>
              <a:chOff x="2592" y="1758"/>
              <a:chExt cx="576" cy="633"/>
            </a:xfrm>
          </p:grpSpPr>
          <p:sp>
            <p:nvSpPr>
              <p:cNvPr id="232483" name="Rectangle 35"/>
              <p:cNvSpPr>
                <a:spLocks noChangeArrowheads="1"/>
              </p:cNvSpPr>
              <p:nvPr/>
            </p:nvSpPr>
            <p:spPr bwMode="auto">
              <a:xfrm>
                <a:off x="2592" y="175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2484" name="Rectangle 36"/>
              <p:cNvSpPr>
                <a:spLocks noChangeArrowheads="1"/>
              </p:cNvSpPr>
              <p:nvPr/>
            </p:nvSpPr>
            <p:spPr bwMode="auto">
              <a:xfrm>
                <a:off x="2592" y="216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</p:grpSp>
        <p:sp>
          <p:nvSpPr>
            <p:cNvPr id="232485" name="Line 37"/>
            <p:cNvSpPr>
              <a:spLocks noChangeShapeType="1"/>
            </p:cNvSpPr>
            <p:nvPr/>
          </p:nvSpPr>
          <p:spPr bwMode="auto">
            <a:xfrm>
              <a:off x="2880" y="1987"/>
              <a:ext cx="0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86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701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As </a:t>
            </a:r>
            <a:r>
              <a:rPr lang="en-US" dirty="0"/>
              <a:t>soon as possible, establish the </a:t>
            </a:r>
            <a:r>
              <a:rPr lang="en-US" dirty="0">
                <a:solidFill>
                  <a:srgbClr val="B23C00"/>
                </a:solidFill>
              </a:rPr>
              <a:t>initial thread of control </a:t>
            </a:r>
            <a:r>
              <a:rPr lang="en-US" dirty="0"/>
              <a:t>through the framework classes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The initial </a:t>
            </a:r>
            <a:r>
              <a:rPr lang="en-US" dirty="0" smtClean="0"/>
              <a:t>implementations (prototypes) </a:t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simple skeletons that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do </a:t>
            </a:r>
            <a:r>
              <a:rPr lang="en-US" dirty="0" smtClean="0"/>
              <a:t>much</a:t>
            </a:r>
            <a:r>
              <a:rPr lang="en-US" dirty="0"/>
              <a:t>.</a:t>
            </a:r>
            <a:endParaRPr lang="en-US" dirty="0" smtClean="0"/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From then on, you will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always </a:t>
            </a:r>
            <a:r>
              <a:rPr lang="en-US" dirty="0">
                <a:solidFill>
                  <a:srgbClr val="B23C00"/>
                </a:solidFill>
              </a:rPr>
              <a:t>build on code that already works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416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2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3D22-D25A-4C41-803F-E5088588F521}" type="slidenum">
              <a:rPr lang="en-US"/>
              <a:pPr/>
              <a:t>33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Cohesion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20438"/>
            <a:ext cx="8229600" cy="2468853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Cohesion </a:t>
            </a:r>
            <a:r>
              <a:rPr lang="en-US" dirty="0"/>
              <a:t>is the number of associations (dependencies) </a:t>
            </a:r>
            <a:r>
              <a:rPr lang="en-US" u="sng" dirty="0">
                <a:solidFill>
                  <a:srgbClr val="B23C00"/>
                </a:solidFill>
              </a:rPr>
              <a:t>within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 subsystem. </a:t>
            </a:r>
            <a:endParaRPr lang="en-US" dirty="0" smtClean="0"/>
          </a:p>
          <a:p>
            <a:pPr lvl="4"/>
            <a:endParaRPr lang="en-US" dirty="0" smtClean="0"/>
          </a:p>
          <a:p>
            <a:r>
              <a:rPr lang="en-US" b="1" dirty="0"/>
              <a:t>Goal: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High </a:t>
            </a:r>
            <a:r>
              <a:rPr lang="en-US" dirty="0" smtClean="0">
                <a:solidFill>
                  <a:srgbClr val="B23C00"/>
                </a:solidFill>
              </a:rPr>
              <a:t>cohesion</a:t>
            </a:r>
            <a:endParaRPr lang="en-US" dirty="0"/>
          </a:p>
          <a:p>
            <a:pPr lvl="4"/>
            <a:endParaRPr lang="en-US" sz="1050" dirty="0"/>
          </a:p>
        </p:txBody>
      </p:sp>
      <p:grpSp>
        <p:nvGrpSpPr>
          <p:cNvPr id="233509" name="Group 37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2563"/>
            <a:chExt cx="5184" cy="1210"/>
          </a:xfrm>
        </p:grpSpPr>
        <p:sp>
          <p:nvSpPr>
            <p:cNvPr id="233476" name="Rectangle 4"/>
            <p:cNvSpPr>
              <a:spLocks noChangeArrowheads="1"/>
            </p:cNvSpPr>
            <p:nvPr/>
          </p:nvSpPr>
          <p:spPr bwMode="auto">
            <a:xfrm>
              <a:off x="288" y="2736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7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8" name="Rectangle 6"/>
            <p:cNvSpPr>
              <a:spLocks noChangeArrowheads="1"/>
            </p:cNvSpPr>
            <p:nvPr/>
          </p:nvSpPr>
          <p:spPr bwMode="auto">
            <a:xfrm>
              <a:off x="4090" y="2736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Rectangle 7"/>
            <p:cNvSpPr>
              <a:spLocks noChangeArrowheads="1"/>
            </p:cNvSpPr>
            <p:nvPr/>
          </p:nvSpPr>
          <p:spPr bwMode="auto">
            <a:xfrm>
              <a:off x="288" y="2563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3480" name="Rectangle 8"/>
            <p:cNvSpPr>
              <a:spLocks noChangeArrowheads="1"/>
            </p:cNvSpPr>
            <p:nvPr/>
          </p:nvSpPr>
          <p:spPr bwMode="auto">
            <a:xfrm>
              <a:off x="2189" y="2563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3481" name="Rectangle 9"/>
            <p:cNvSpPr>
              <a:spLocks noChangeArrowheads="1"/>
            </p:cNvSpPr>
            <p:nvPr/>
          </p:nvSpPr>
          <p:spPr bwMode="auto">
            <a:xfrm>
              <a:off x="4090" y="2563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3482" name="Line 10"/>
            <p:cNvSpPr>
              <a:spLocks noChangeShapeType="1"/>
            </p:cNvSpPr>
            <p:nvPr/>
          </p:nvSpPr>
          <p:spPr bwMode="auto">
            <a:xfrm>
              <a:off x="1670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483" name="Group 11"/>
            <p:cNvGrpSpPr>
              <a:grpSpLocks/>
            </p:cNvGrpSpPr>
            <p:nvPr/>
          </p:nvGrpSpPr>
          <p:grpSpPr bwMode="auto">
            <a:xfrm>
              <a:off x="4147" y="2851"/>
              <a:ext cx="1267" cy="749"/>
              <a:chOff x="2131" y="2563"/>
              <a:chExt cx="1267" cy="749"/>
            </a:xfrm>
          </p:grpSpPr>
          <p:sp>
            <p:nvSpPr>
              <p:cNvPr id="233484" name="Rectangle 12"/>
              <p:cNvSpPr>
                <a:spLocks noChangeArrowheads="1"/>
              </p:cNvSpPr>
              <p:nvPr/>
            </p:nvSpPr>
            <p:spPr bwMode="auto">
              <a:xfrm>
                <a:off x="2477" y="2563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Processor</a:t>
                </a:r>
              </a:p>
            </p:txBody>
          </p:sp>
          <p:sp>
            <p:nvSpPr>
              <p:cNvPr id="233485" name="Rectangle 13"/>
              <p:cNvSpPr>
                <a:spLocks noChangeArrowheads="1"/>
              </p:cNvSpPr>
              <p:nvPr/>
            </p:nvSpPr>
            <p:spPr bwMode="auto">
              <a:xfrm>
                <a:off x="2822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Code</a:t>
                </a:r>
              </a:p>
              <a:p>
                <a:pPr algn="ctr"/>
                <a:r>
                  <a:rPr lang="en-US" sz="1200"/>
                  <a:t>Generator</a:t>
                </a:r>
              </a:p>
            </p:txBody>
          </p:sp>
          <p:sp>
            <p:nvSpPr>
              <p:cNvPr id="233486" name="Rectangle 14"/>
              <p:cNvSpPr>
                <a:spLocks noChangeArrowheads="1"/>
              </p:cNvSpPr>
              <p:nvPr/>
            </p:nvSpPr>
            <p:spPr bwMode="auto">
              <a:xfrm>
                <a:off x="2131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Executor</a:t>
                </a:r>
              </a:p>
            </p:txBody>
          </p:sp>
          <p:sp>
            <p:nvSpPr>
              <p:cNvPr id="233487" name="AutoShape 15"/>
              <p:cNvSpPr>
                <a:spLocks noChangeArrowheads="1"/>
              </p:cNvSpPr>
              <p:nvPr/>
            </p:nvSpPr>
            <p:spPr bwMode="auto">
              <a:xfrm>
                <a:off x="259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8" name="AutoShape 16"/>
              <p:cNvSpPr>
                <a:spLocks noChangeArrowheads="1"/>
              </p:cNvSpPr>
              <p:nvPr/>
            </p:nvSpPr>
            <p:spPr bwMode="auto">
              <a:xfrm>
                <a:off x="282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9" name="Line 17"/>
              <p:cNvSpPr>
                <a:spLocks noChangeShapeType="1"/>
              </p:cNvSpPr>
              <p:nvPr/>
            </p:nvSpPr>
            <p:spPr bwMode="auto">
              <a:xfrm>
                <a:off x="265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0" name="Line 18"/>
              <p:cNvSpPr>
                <a:spLocks noChangeShapeType="1"/>
              </p:cNvSpPr>
              <p:nvPr/>
            </p:nvSpPr>
            <p:spPr bwMode="auto">
              <a:xfrm>
                <a:off x="288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 flipH="1">
                <a:off x="2419" y="296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2" name="Line 20"/>
              <p:cNvSpPr>
                <a:spLocks noChangeShapeType="1"/>
              </p:cNvSpPr>
              <p:nvPr/>
            </p:nvSpPr>
            <p:spPr bwMode="auto">
              <a:xfrm>
                <a:off x="2419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>
                <a:off x="2880" y="2966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4" name="Line 22"/>
              <p:cNvSpPr>
                <a:spLocks noChangeShapeType="1"/>
              </p:cNvSpPr>
              <p:nvPr/>
            </p:nvSpPr>
            <p:spPr bwMode="auto">
              <a:xfrm>
                <a:off x="3110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3495" name="Group 23"/>
            <p:cNvGrpSpPr>
              <a:grpSpLocks/>
            </p:cNvGrpSpPr>
            <p:nvPr/>
          </p:nvGrpSpPr>
          <p:grpSpPr bwMode="auto">
            <a:xfrm>
              <a:off x="346" y="2794"/>
              <a:ext cx="1267" cy="921"/>
              <a:chOff x="634" y="1066"/>
              <a:chExt cx="1267" cy="921"/>
            </a:xfrm>
          </p:grpSpPr>
          <p:sp>
            <p:nvSpPr>
              <p:cNvPr id="233496" name="Rectangle 24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Parser</a:t>
                </a:r>
              </a:p>
            </p:txBody>
          </p:sp>
          <p:sp>
            <p:nvSpPr>
              <p:cNvPr id="233497" name="Rectangle 25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Scanner</a:t>
                </a:r>
              </a:p>
            </p:txBody>
          </p:sp>
          <p:sp>
            <p:nvSpPr>
              <p:cNvPr id="233498" name="Rectangle 26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Token</a:t>
                </a:r>
              </a:p>
            </p:txBody>
          </p:sp>
          <p:sp>
            <p:nvSpPr>
              <p:cNvPr id="233499" name="Line 27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0" name="Line 28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1" name="AutoShape 29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2" name="Line 30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3" name="Line 31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3504" name="Line 32"/>
            <p:cNvSpPr>
              <a:spLocks noChangeShapeType="1"/>
            </p:cNvSpPr>
            <p:nvPr/>
          </p:nvSpPr>
          <p:spPr bwMode="auto">
            <a:xfrm>
              <a:off x="3571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505" name="Group 33"/>
            <p:cNvGrpSpPr>
              <a:grpSpLocks/>
            </p:cNvGrpSpPr>
            <p:nvPr/>
          </p:nvGrpSpPr>
          <p:grpSpPr bwMode="auto">
            <a:xfrm>
              <a:off x="2592" y="2910"/>
              <a:ext cx="576" cy="633"/>
              <a:chOff x="2592" y="3025"/>
              <a:chExt cx="576" cy="633"/>
            </a:xfrm>
          </p:grpSpPr>
          <p:sp>
            <p:nvSpPr>
              <p:cNvPr id="233506" name="Rectangle 34"/>
              <p:cNvSpPr>
                <a:spLocks noChangeArrowheads="1"/>
              </p:cNvSpPr>
              <p:nvPr/>
            </p:nvSpPr>
            <p:spPr bwMode="auto">
              <a:xfrm>
                <a:off x="2592" y="3025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3507" name="Rectangle 35"/>
              <p:cNvSpPr>
                <a:spLocks noChangeArrowheads="1"/>
              </p:cNvSpPr>
              <p:nvPr/>
            </p:nvSpPr>
            <p:spPr bwMode="auto">
              <a:xfrm>
                <a:off x="2592" y="342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  <p:sp>
            <p:nvSpPr>
              <p:cNvPr id="233508" name="Line 36"/>
              <p:cNvSpPr>
                <a:spLocks noChangeShapeType="1"/>
              </p:cNvSpPr>
              <p:nvPr/>
            </p:nvSpPr>
            <p:spPr bwMode="auto">
              <a:xfrm>
                <a:off x="2880" y="3254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19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33D22-D25A-4C41-803F-E5088588F521}" type="slidenum">
              <a:rPr lang="en-US"/>
              <a:pPr/>
              <a:t>34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Cohesion</a:t>
            </a:r>
            <a:endParaRPr lang="en-US" i="1" dirty="0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21076"/>
            <a:ext cx="8229600" cy="2651094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subsystem with high cohesion contains objects that are </a:t>
            </a:r>
            <a:r>
              <a:rPr lang="en-US" dirty="0">
                <a:solidFill>
                  <a:srgbClr val="B23C00"/>
                </a:solidFill>
              </a:rPr>
              <a:t>related to each other and perform similar tasks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subsystem with low cohesion contains unrelated objects.</a:t>
            </a:r>
          </a:p>
        </p:txBody>
      </p:sp>
      <p:grpSp>
        <p:nvGrpSpPr>
          <p:cNvPr id="233509" name="Group 37"/>
          <p:cNvGrpSpPr>
            <a:grpSpLocks/>
          </p:cNvGrpSpPr>
          <p:nvPr/>
        </p:nvGrpSpPr>
        <p:grpSpPr bwMode="auto">
          <a:xfrm>
            <a:off x="457200" y="1325563"/>
            <a:ext cx="8229600" cy="1920875"/>
            <a:chOff x="288" y="2563"/>
            <a:chExt cx="5184" cy="1210"/>
          </a:xfrm>
        </p:grpSpPr>
        <p:sp>
          <p:nvSpPr>
            <p:cNvPr id="233476" name="Rectangle 4"/>
            <p:cNvSpPr>
              <a:spLocks noChangeArrowheads="1"/>
            </p:cNvSpPr>
            <p:nvPr/>
          </p:nvSpPr>
          <p:spPr bwMode="auto">
            <a:xfrm>
              <a:off x="288" y="2736"/>
              <a:ext cx="1382" cy="103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7" name="Rectangle 5"/>
            <p:cNvSpPr>
              <a:spLocks noChangeArrowheads="1"/>
            </p:cNvSpPr>
            <p:nvPr/>
          </p:nvSpPr>
          <p:spPr bwMode="auto">
            <a:xfrm>
              <a:off x="2189" y="2736"/>
              <a:ext cx="1383" cy="1037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8" name="Rectangle 6"/>
            <p:cNvSpPr>
              <a:spLocks noChangeArrowheads="1"/>
            </p:cNvSpPr>
            <p:nvPr/>
          </p:nvSpPr>
          <p:spPr bwMode="auto">
            <a:xfrm>
              <a:off x="4090" y="2736"/>
              <a:ext cx="1382" cy="1037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Rectangle 7"/>
            <p:cNvSpPr>
              <a:spLocks noChangeArrowheads="1"/>
            </p:cNvSpPr>
            <p:nvPr/>
          </p:nvSpPr>
          <p:spPr bwMode="auto">
            <a:xfrm>
              <a:off x="288" y="2563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  <p:sp>
          <p:nvSpPr>
            <p:cNvPr id="233480" name="Rectangle 8"/>
            <p:cNvSpPr>
              <a:spLocks noChangeArrowheads="1"/>
            </p:cNvSpPr>
            <p:nvPr/>
          </p:nvSpPr>
          <p:spPr bwMode="auto">
            <a:xfrm>
              <a:off x="2189" y="2563"/>
              <a:ext cx="806" cy="17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intermediate tier</a:t>
              </a:r>
            </a:p>
          </p:txBody>
        </p:sp>
        <p:sp>
          <p:nvSpPr>
            <p:cNvPr id="233481" name="Rectangle 9"/>
            <p:cNvSpPr>
              <a:spLocks noChangeArrowheads="1"/>
            </p:cNvSpPr>
            <p:nvPr/>
          </p:nvSpPr>
          <p:spPr bwMode="auto">
            <a:xfrm>
              <a:off x="4090" y="2563"/>
              <a:ext cx="576" cy="173"/>
            </a:xfrm>
            <a:prstGeom prst="rect">
              <a:avLst/>
            </a:prstGeom>
            <a:solidFill>
              <a:srgbClr val="CC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back end</a:t>
              </a:r>
            </a:p>
          </p:txBody>
        </p:sp>
        <p:sp>
          <p:nvSpPr>
            <p:cNvPr id="233482" name="Line 10"/>
            <p:cNvSpPr>
              <a:spLocks noChangeShapeType="1"/>
            </p:cNvSpPr>
            <p:nvPr/>
          </p:nvSpPr>
          <p:spPr bwMode="auto">
            <a:xfrm>
              <a:off x="1670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483" name="Group 11"/>
            <p:cNvGrpSpPr>
              <a:grpSpLocks/>
            </p:cNvGrpSpPr>
            <p:nvPr/>
          </p:nvGrpSpPr>
          <p:grpSpPr bwMode="auto">
            <a:xfrm>
              <a:off x="4147" y="2851"/>
              <a:ext cx="1267" cy="749"/>
              <a:chOff x="2131" y="2563"/>
              <a:chExt cx="1267" cy="749"/>
            </a:xfrm>
          </p:grpSpPr>
          <p:sp>
            <p:nvSpPr>
              <p:cNvPr id="233484" name="Rectangle 12"/>
              <p:cNvSpPr>
                <a:spLocks noChangeArrowheads="1"/>
              </p:cNvSpPr>
              <p:nvPr/>
            </p:nvSpPr>
            <p:spPr bwMode="auto">
              <a:xfrm>
                <a:off x="2477" y="2563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Processor</a:t>
                </a:r>
              </a:p>
            </p:txBody>
          </p:sp>
          <p:sp>
            <p:nvSpPr>
              <p:cNvPr id="233485" name="Rectangle 13"/>
              <p:cNvSpPr>
                <a:spLocks noChangeArrowheads="1"/>
              </p:cNvSpPr>
              <p:nvPr/>
            </p:nvSpPr>
            <p:spPr bwMode="auto">
              <a:xfrm>
                <a:off x="2822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Code</a:t>
                </a:r>
              </a:p>
              <a:p>
                <a:pPr algn="ctr"/>
                <a:r>
                  <a:rPr lang="en-US" sz="1200"/>
                  <a:t>Generator</a:t>
                </a:r>
              </a:p>
            </p:txBody>
          </p:sp>
          <p:sp>
            <p:nvSpPr>
              <p:cNvPr id="233486" name="Rectangle 14"/>
              <p:cNvSpPr>
                <a:spLocks noChangeArrowheads="1"/>
              </p:cNvSpPr>
              <p:nvPr/>
            </p:nvSpPr>
            <p:spPr bwMode="auto">
              <a:xfrm>
                <a:off x="2131" y="3082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Executor</a:t>
                </a:r>
              </a:p>
            </p:txBody>
          </p:sp>
          <p:sp>
            <p:nvSpPr>
              <p:cNvPr id="233487" name="AutoShape 15"/>
              <p:cNvSpPr>
                <a:spLocks noChangeArrowheads="1"/>
              </p:cNvSpPr>
              <p:nvPr/>
            </p:nvSpPr>
            <p:spPr bwMode="auto">
              <a:xfrm>
                <a:off x="259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8" name="AutoShape 16"/>
              <p:cNvSpPr>
                <a:spLocks noChangeArrowheads="1"/>
              </p:cNvSpPr>
              <p:nvPr/>
            </p:nvSpPr>
            <p:spPr bwMode="auto">
              <a:xfrm>
                <a:off x="2822" y="2794"/>
                <a:ext cx="115" cy="115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9" name="Line 17"/>
              <p:cNvSpPr>
                <a:spLocks noChangeShapeType="1"/>
              </p:cNvSpPr>
              <p:nvPr/>
            </p:nvSpPr>
            <p:spPr bwMode="auto">
              <a:xfrm>
                <a:off x="265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0" name="Line 18"/>
              <p:cNvSpPr>
                <a:spLocks noChangeShapeType="1"/>
              </p:cNvSpPr>
              <p:nvPr/>
            </p:nvSpPr>
            <p:spPr bwMode="auto">
              <a:xfrm>
                <a:off x="2880" y="2909"/>
                <a:ext cx="0" cy="5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 flipH="1">
                <a:off x="2419" y="296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2" name="Line 20"/>
              <p:cNvSpPr>
                <a:spLocks noChangeShapeType="1"/>
              </p:cNvSpPr>
              <p:nvPr/>
            </p:nvSpPr>
            <p:spPr bwMode="auto">
              <a:xfrm>
                <a:off x="2419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>
                <a:off x="2880" y="2966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494" name="Line 22"/>
              <p:cNvSpPr>
                <a:spLocks noChangeShapeType="1"/>
              </p:cNvSpPr>
              <p:nvPr/>
            </p:nvSpPr>
            <p:spPr bwMode="auto">
              <a:xfrm>
                <a:off x="3110" y="2966"/>
                <a:ext cx="0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3495" name="Group 23"/>
            <p:cNvGrpSpPr>
              <a:grpSpLocks/>
            </p:cNvGrpSpPr>
            <p:nvPr/>
          </p:nvGrpSpPr>
          <p:grpSpPr bwMode="auto">
            <a:xfrm>
              <a:off x="346" y="2794"/>
              <a:ext cx="1267" cy="921"/>
              <a:chOff x="634" y="1066"/>
              <a:chExt cx="1267" cy="921"/>
            </a:xfrm>
          </p:grpSpPr>
          <p:sp>
            <p:nvSpPr>
              <p:cNvPr id="233496" name="Rectangle 24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Parser</a:t>
                </a:r>
              </a:p>
            </p:txBody>
          </p:sp>
          <p:sp>
            <p:nvSpPr>
              <p:cNvPr id="233497" name="Rectangle 25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Scanner</a:t>
                </a:r>
              </a:p>
            </p:txBody>
          </p:sp>
          <p:sp>
            <p:nvSpPr>
              <p:cNvPr id="233498" name="Rectangle 26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Token</a:t>
                </a:r>
              </a:p>
            </p:txBody>
          </p:sp>
          <p:sp>
            <p:nvSpPr>
              <p:cNvPr id="233499" name="Line 27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0" name="Line 28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1" name="AutoShape 29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2" name="Line 30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03" name="Line 31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3504" name="Line 32"/>
            <p:cNvSpPr>
              <a:spLocks noChangeShapeType="1"/>
            </p:cNvSpPr>
            <p:nvPr/>
          </p:nvSpPr>
          <p:spPr bwMode="auto">
            <a:xfrm>
              <a:off x="3571" y="3254"/>
              <a:ext cx="5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505" name="Group 33"/>
            <p:cNvGrpSpPr>
              <a:grpSpLocks/>
            </p:cNvGrpSpPr>
            <p:nvPr/>
          </p:nvGrpSpPr>
          <p:grpSpPr bwMode="auto">
            <a:xfrm>
              <a:off x="2592" y="2910"/>
              <a:ext cx="576" cy="633"/>
              <a:chOff x="2592" y="3025"/>
              <a:chExt cx="576" cy="633"/>
            </a:xfrm>
          </p:grpSpPr>
          <p:sp>
            <p:nvSpPr>
              <p:cNvPr id="233506" name="Rectangle 34"/>
              <p:cNvSpPr>
                <a:spLocks noChangeArrowheads="1"/>
              </p:cNvSpPr>
              <p:nvPr/>
            </p:nvSpPr>
            <p:spPr bwMode="auto">
              <a:xfrm>
                <a:off x="2592" y="3025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Symbol </a:t>
                </a:r>
              </a:p>
              <a:p>
                <a:pPr algn="ctr"/>
                <a:r>
                  <a:rPr lang="en-US" sz="1200"/>
                  <a:t>Table</a:t>
                </a:r>
              </a:p>
            </p:txBody>
          </p:sp>
          <p:sp>
            <p:nvSpPr>
              <p:cNvPr id="233507" name="Rectangle 35"/>
              <p:cNvSpPr>
                <a:spLocks noChangeArrowheads="1"/>
              </p:cNvSpPr>
              <p:nvPr/>
            </p:nvSpPr>
            <p:spPr bwMode="auto">
              <a:xfrm>
                <a:off x="2592" y="3428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Parse</a:t>
                </a:r>
              </a:p>
              <a:p>
                <a:pPr algn="ctr"/>
                <a:r>
                  <a:rPr lang="en-US" sz="1200"/>
                  <a:t>Tree</a:t>
                </a:r>
              </a:p>
            </p:txBody>
          </p:sp>
          <p:sp>
            <p:nvSpPr>
              <p:cNvPr id="233508" name="Line 36"/>
              <p:cNvSpPr>
                <a:spLocks noChangeShapeType="1"/>
              </p:cNvSpPr>
              <p:nvPr/>
            </p:nvSpPr>
            <p:spPr bwMode="auto">
              <a:xfrm>
                <a:off x="2880" y="3254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167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35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Services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service </a:t>
            </a:r>
            <a:r>
              <a:rPr lang="en-US" dirty="0"/>
              <a:t>is a set of </a:t>
            </a:r>
            <a:r>
              <a:rPr lang="en-US" dirty="0">
                <a:solidFill>
                  <a:srgbClr val="B23C00"/>
                </a:solidFill>
              </a:rPr>
              <a:t>related operations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share a common purpose.</a:t>
            </a:r>
          </a:p>
          <a:p>
            <a:pPr lvl="4"/>
            <a:endParaRPr lang="en-US" dirty="0"/>
          </a:p>
          <a:p>
            <a:r>
              <a:rPr lang="en-US" dirty="0"/>
              <a:t>A subsystem is characterized by the services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/>
              <a:t>provides to the other subsystems.</a:t>
            </a:r>
          </a:p>
          <a:p>
            <a:pPr lvl="3"/>
            <a:endParaRPr lang="en-US" dirty="0"/>
          </a:p>
          <a:p>
            <a:r>
              <a:rPr lang="en-US" dirty="0"/>
              <a:t>The provided services form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subsystem </a:t>
            </a:r>
            <a:r>
              <a:rPr lang="en-US" dirty="0">
                <a:solidFill>
                  <a:srgbClr val="B23C00"/>
                </a:solidFill>
              </a:rPr>
              <a:t>interface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4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36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Interface</a:t>
            </a:r>
            <a:endParaRPr lang="en-US" i="1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Later</a:t>
            </a:r>
            <a:r>
              <a:rPr lang="en-US" dirty="0"/>
              <a:t>, during object design,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subsystem interface is the basis for the </a:t>
            </a:r>
            <a:r>
              <a:rPr lang="en-US" dirty="0">
                <a:solidFill>
                  <a:srgbClr val="B23C00"/>
                </a:solidFill>
              </a:rPr>
              <a:t>application programmer interface </a:t>
            </a:r>
            <a:r>
              <a:rPr lang="en-US" dirty="0"/>
              <a:t>(API).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Façade Design Pattern </a:t>
            </a:r>
            <a:r>
              <a:rPr lang="en-US" dirty="0"/>
              <a:t>can encapsulate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subsystem with a simple, unified interface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5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0916E-1164-1149-927F-34C07730C63D}" type="slidenum">
              <a:rPr lang="en-US"/>
              <a:pPr/>
              <a:t>37</a:t>
            </a:fld>
            <a:endParaRPr 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Front End Services</a:t>
            </a:r>
          </a:p>
        </p:txBody>
      </p:sp>
      <p:grpSp>
        <p:nvGrpSpPr>
          <p:cNvPr id="235523" name="Group 3"/>
          <p:cNvGrpSpPr>
            <a:grpSpLocks/>
          </p:cNvGrpSpPr>
          <p:nvPr/>
        </p:nvGrpSpPr>
        <p:grpSpPr bwMode="auto">
          <a:xfrm>
            <a:off x="2286000" y="1325563"/>
            <a:ext cx="4572000" cy="4572000"/>
            <a:chOff x="1440" y="835"/>
            <a:chExt cx="2880" cy="2880"/>
          </a:xfrm>
        </p:grpSpPr>
        <p:sp>
          <p:nvSpPr>
            <p:cNvPr id="235524" name="Rectangle 4"/>
            <p:cNvSpPr>
              <a:spLocks noChangeArrowheads="1"/>
            </p:cNvSpPr>
            <p:nvPr/>
          </p:nvSpPr>
          <p:spPr bwMode="auto">
            <a:xfrm>
              <a:off x="1440" y="1008"/>
              <a:ext cx="2880" cy="270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25" name="Rectangle 5"/>
            <p:cNvSpPr>
              <a:spLocks noChangeArrowheads="1"/>
            </p:cNvSpPr>
            <p:nvPr/>
          </p:nvSpPr>
          <p:spPr bwMode="auto">
            <a:xfrm>
              <a:off x="1440" y="835"/>
              <a:ext cx="864" cy="17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front end</a:t>
              </a:r>
            </a:p>
          </p:txBody>
        </p:sp>
        <p:grpSp>
          <p:nvGrpSpPr>
            <p:cNvPr id="235526" name="Group 6"/>
            <p:cNvGrpSpPr>
              <a:grpSpLocks/>
            </p:cNvGrpSpPr>
            <p:nvPr/>
          </p:nvGrpSpPr>
          <p:grpSpPr bwMode="auto">
            <a:xfrm>
              <a:off x="2477" y="2390"/>
              <a:ext cx="1728" cy="1210"/>
              <a:chOff x="634" y="1066"/>
              <a:chExt cx="1267" cy="921"/>
            </a:xfrm>
          </p:grpSpPr>
          <p:sp>
            <p:nvSpPr>
              <p:cNvPr id="235527" name="Rectangle 7"/>
              <p:cNvSpPr>
                <a:spLocks noChangeArrowheads="1"/>
              </p:cNvSpPr>
              <p:nvPr/>
            </p:nvSpPr>
            <p:spPr bwMode="auto">
              <a:xfrm>
                <a:off x="634" y="1066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Parser</a:t>
                </a:r>
              </a:p>
            </p:txBody>
          </p:sp>
          <p:sp>
            <p:nvSpPr>
              <p:cNvPr id="235528" name="Rectangle 8"/>
              <p:cNvSpPr>
                <a:spLocks noChangeArrowheads="1"/>
              </p:cNvSpPr>
              <p:nvPr/>
            </p:nvSpPr>
            <p:spPr bwMode="auto">
              <a:xfrm>
                <a:off x="979" y="1411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Scanner</a:t>
                </a:r>
              </a:p>
            </p:txBody>
          </p:sp>
          <p:sp>
            <p:nvSpPr>
              <p:cNvPr id="235529" name="Rectangle 9"/>
              <p:cNvSpPr>
                <a:spLocks noChangeArrowheads="1"/>
              </p:cNvSpPr>
              <p:nvPr/>
            </p:nvSpPr>
            <p:spPr bwMode="auto">
              <a:xfrm>
                <a:off x="1325" y="1757"/>
                <a:ext cx="576" cy="23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Token</a:t>
                </a:r>
              </a:p>
            </p:txBody>
          </p:sp>
          <p:sp>
            <p:nvSpPr>
              <p:cNvPr id="235530" name="Line 10"/>
              <p:cNvSpPr>
                <a:spLocks noChangeShapeType="1"/>
              </p:cNvSpPr>
              <p:nvPr/>
            </p:nvSpPr>
            <p:spPr bwMode="auto">
              <a:xfrm>
                <a:off x="1555" y="1526"/>
                <a:ext cx="2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1" name="Line 11"/>
              <p:cNvSpPr>
                <a:spLocks noChangeShapeType="1"/>
              </p:cNvSpPr>
              <p:nvPr/>
            </p:nvSpPr>
            <p:spPr bwMode="auto">
              <a:xfrm>
                <a:off x="1786" y="1526"/>
                <a:ext cx="0" cy="2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2" name="AutoShape 12"/>
              <p:cNvSpPr>
                <a:spLocks noChangeArrowheads="1"/>
              </p:cNvSpPr>
              <p:nvPr/>
            </p:nvSpPr>
            <p:spPr bwMode="auto">
              <a:xfrm>
                <a:off x="1210" y="1153"/>
                <a:ext cx="116" cy="57"/>
              </a:xfrm>
              <a:prstGeom prst="diamond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3" name="Line 13"/>
              <p:cNvSpPr>
                <a:spLocks noChangeShapeType="1"/>
              </p:cNvSpPr>
              <p:nvPr/>
            </p:nvSpPr>
            <p:spPr bwMode="auto">
              <a:xfrm>
                <a:off x="1325" y="118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534" name="Line 14"/>
              <p:cNvSpPr>
                <a:spLocks noChangeShapeType="1"/>
              </p:cNvSpPr>
              <p:nvPr/>
            </p:nvSpPr>
            <p:spPr bwMode="auto">
              <a:xfrm>
                <a:off x="1440" y="1181"/>
                <a:ext cx="0" cy="2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5535" name="Group 15"/>
          <p:cNvGrpSpPr>
            <a:grpSpLocks/>
          </p:cNvGrpSpPr>
          <p:nvPr/>
        </p:nvGrpSpPr>
        <p:grpSpPr bwMode="auto">
          <a:xfrm>
            <a:off x="2743200" y="1874838"/>
            <a:ext cx="3108325" cy="3565525"/>
            <a:chOff x="1728" y="1181"/>
            <a:chExt cx="1958" cy="2246"/>
          </a:xfrm>
        </p:grpSpPr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1728" y="1181"/>
              <a:ext cx="1958" cy="10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200"/>
            </a:p>
          </p:txBody>
        </p:sp>
        <p:sp>
          <p:nvSpPr>
            <p:cNvPr id="235537" name="Text Box 17"/>
            <p:cNvSpPr txBox="1">
              <a:spLocks noChangeArrowheads="1"/>
            </p:cNvSpPr>
            <p:nvPr/>
          </p:nvSpPr>
          <p:spPr bwMode="auto">
            <a:xfrm>
              <a:off x="2279" y="1211"/>
              <a:ext cx="7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FrontEnd</a:t>
              </a:r>
            </a:p>
          </p:txBody>
        </p:sp>
        <p:sp>
          <p:nvSpPr>
            <p:cNvPr id="235538" name="Line 18"/>
            <p:cNvSpPr>
              <a:spLocks noChangeShapeType="1"/>
            </p:cNvSpPr>
            <p:nvPr/>
          </p:nvSpPr>
          <p:spPr bwMode="auto">
            <a:xfrm>
              <a:off x="1728" y="1469"/>
              <a:ext cx="19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39" name="Line 19"/>
            <p:cNvSpPr>
              <a:spLocks noChangeShapeType="1"/>
            </p:cNvSpPr>
            <p:nvPr/>
          </p:nvSpPr>
          <p:spPr bwMode="auto">
            <a:xfrm>
              <a:off x="1728" y="1584"/>
              <a:ext cx="19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0" name="Text Box 20"/>
            <p:cNvSpPr txBox="1">
              <a:spLocks noChangeArrowheads="1"/>
            </p:cNvSpPr>
            <p:nvPr/>
          </p:nvSpPr>
          <p:spPr bwMode="auto">
            <a:xfrm>
              <a:off x="1728" y="1584"/>
              <a:ext cx="195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readSourceLine() : String</a:t>
              </a:r>
            </a:p>
            <a:p>
              <a:r>
                <a:rPr lang="en-US"/>
                <a:t>generateParseTree() : Node</a:t>
              </a:r>
            </a:p>
            <a:p>
              <a:r>
                <a:rPr lang="en-US"/>
                <a:t>handleSyntaxError()</a:t>
              </a:r>
              <a:endParaRPr lang="en-US" sz="1400"/>
            </a:p>
          </p:txBody>
        </p:sp>
        <p:sp>
          <p:nvSpPr>
            <p:cNvPr id="235541" name="Line 21"/>
            <p:cNvSpPr>
              <a:spLocks noChangeShapeType="1"/>
            </p:cNvSpPr>
            <p:nvPr/>
          </p:nvSpPr>
          <p:spPr bwMode="auto">
            <a:xfrm>
              <a:off x="2246" y="2217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2" name="Line 22"/>
            <p:cNvSpPr>
              <a:spLocks noChangeShapeType="1"/>
            </p:cNvSpPr>
            <p:nvPr/>
          </p:nvSpPr>
          <p:spPr bwMode="auto">
            <a:xfrm>
              <a:off x="2246" y="2505"/>
              <a:ext cx="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3" name="Line 23"/>
            <p:cNvSpPr>
              <a:spLocks noChangeShapeType="1"/>
            </p:cNvSpPr>
            <p:nvPr/>
          </p:nvSpPr>
          <p:spPr bwMode="auto">
            <a:xfrm>
              <a:off x="2074" y="2217"/>
              <a:ext cx="0" cy="7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4" name="Line 24"/>
            <p:cNvSpPr>
              <a:spLocks noChangeShapeType="1"/>
            </p:cNvSpPr>
            <p:nvPr/>
          </p:nvSpPr>
          <p:spPr bwMode="auto">
            <a:xfrm>
              <a:off x="2074" y="2966"/>
              <a:ext cx="8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5" name="Line 25"/>
            <p:cNvSpPr>
              <a:spLocks noChangeShapeType="1"/>
            </p:cNvSpPr>
            <p:nvPr/>
          </p:nvSpPr>
          <p:spPr bwMode="auto">
            <a:xfrm>
              <a:off x="1901" y="2217"/>
              <a:ext cx="0" cy="1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6" name="Line 26"/>
            <p:cNvSpPr>
              <a:spLocks noChangeShapeType="1"/>
            </p:cNvSpPr>
            <p:nvPr/>
          </p:nvSpPr>
          <p:spPr bwMode="auto">
            <a:xfrm>
              <a:off x="1901" y="3427"/>
              <a:ext cx="14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40123" y="2697488"/>
            <a:ext cx="2093387" cy="400110"/>
            <a:chOff x="640123" y="2697488"/>
            <a:chExt cx="2093387" cy="400110"/>
          </a:xfrm>
        </p:grpSpPr>
        <p:sp>
          <p:nvSpPr>
            <p:cNvPr id="235548" name="Text Box 28"/>
            <p:cNvSpPr txBox="1">
              <a:spLocks noChangeArrowheads="1"/>
            </p:cNvSpPr>
            <p:nvPr/>
          </p:nvSpPr>
          <p:spPr bwMode="auto">
            <a:xfrm>
              <a:off x="640123" y="2697488"/>
              <a:ext cx="1040144" cy="400110"/>
            </a:xfrm>
            <a:prstGeom prst="rect">
              <a:avLst/>
            </a:prstGeom>
            <a:solidFill>
              <a:srgbClr val="FFFFC2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chemeClr val="folHlink"/>
                  </a:solidFill>
                </a:rPr>
                <a:t>Façade</a:t>
              </a:r>
            </a:p>
          </p:txBody>
        </p:sp>
        <p:sp>
          <p:nvSpPr>
            <p:cNvPr id="235549" name="Line 29"/>
            <p:cNvSpPr>
              <a:spLocks noChangeShapeType="1"/>
            </p:cNvSpPr>
            <p:nvPr/>
          </p:nvSpPr>
          <p:spPr bwMode="auto">
            <a:xfrm>
              <a:off x="1693697" y="2899462"/>
              <a:ext cx="1039813" cy="0"/>
            </a:xfrm>
            <a:prstGeom prst="line">
              <a:avLst/>
            </a:prstGeom>
            <a:noFill/>
            <a:ln w="28575" cmpd="sng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023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6EE34-876C-C74B-A44F-A8FA35BEE89A}" type="slidenum">
              <a:rPr lang="en-US"/>
              <a:pPr/>
              <a:t>38</a:t>
            </a:fld>
            <a:endParaRPr 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Tradeoff between Coupling and </a:t>
            </a:r>
            <a:r>
              <a:rPr lang="en-US" dirty="0"/>
              <a:t>Cohesion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/>
              <a:t>cohesion by decomposing the system into smaller subsystems. (Good</a:t>
            </a:r>
            <a:r>
              <a:rPr lang="en-US" dirty="0" smtClean="0"/>
              <a:t>)</a:t>
            </a:r>
          </a:p>
          <a:p>
            <a:pPr lvl="5"/>
            <a:endParaRPr lang="en-US" dirty="0"/>
          </a:p>
          <a:p>
            <a:r>
              <a:rPr lang="en-US" dirty="0"/>
              <a:t>More subsystems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more interfaces which increases coupling. (Bad)</a:t>
            </a:r>
          </a:p>
          <a:p>
            <a:pPr lvl="5"/>
            <a:endParaRPr lang="en-US" dirty="0"/>
          </a:p>
          <a:p>
            <a:r>
              <a:rPr lang="en-US" dirty="0"/>
              <a:t>Use the </a:t>
            </a:r>
            <a:r>
              <a:rPr lang="en-US" dirty="0">
                <a:solidFill>
                  <a:srgbClr val="B23C00"/>
                </a:solidFill>
              </a:rPr>
              <a:t>7 </a:t>
            </a:r>
            <a:r>
              <a:rPr lang="en-US" dirty="0">
                <a:solidFill>
                  <a:srgbClr val="B23C00"/>
                </a:solidFill>
                <a:cs typeface="Arial" charset="0"/>
              </a:rPr>
              <a:t>± 2 heuristic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5"/>
            <a:endParaRPr lang="en-US" dirty="0">
              <a:cs typeface="Arial" charset="0"/>
            </a:endParaRPr>
          </a:p>
          <a:p>
            <a:pPr lvl="1"/>
            <a:r>
              <a:rPr lang="en-US" dirty="0">
                <a:cs typeface="Arial" charset="0"/>
              </a:rPr>
              <a:t>No more than </a:t>
            </a:r>
            <a:r>
              <a:rPr lang="en-US" dirty="0"/>
              <a:t>7 </a:t>
            </a:r>
            <a:r>
              <a:rPr lang="en-US" dirty="0">
                <a:cs typeface="Arial" charset="0"/>
              </a:rPr>
              <a:t>± 2 subsystems 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at </a:t>
            </a:r>
            <a:r>
              <a:rPr lang="en-US" dirty="0">
                <a:cs typeface="Arial" charset="0"/>
              </a:rPr>
              <a:t>any one level of abstraction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6"/>
            <a:endParaRPr lang="en-US" dirty="0">
              <a:cs typeface="Arial" charset="0"/>
            </a:endParaRPr>
          </a:p>
          <a:p>
            <a:pPr lvl="1"/>
            <a:r>
              <a:rPr lang="en-US" dirty="0">
                <a:cs typeface="Arial" charset="0"/>
              </a:rPr>
              <a:t>No more than </a:t>
            </a:r>
            <a:r>
              <a:rPr lang="en-US" dirty="0"/>
              <a:t>7 </a:t>
            </a:r>
            <a:r>
              <a:rPr lang="en-US" dirty="0">
                <a:cs typeface="Arial" charset="0"/>
              </a:rPr>
              <a:t>± 2 services 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in </a:t>
            </a:r>
            <a:r>
              <a:rPr lang="en-US" dirty="0">
                <a:cs typeface="Arial" charset="0"/>
              </a:rPr>
              <a:t>any one subsystem</a:t>
            </a:r>
            <a:r>
              <a:rPr lang="en-US" dirty="0" smtClean="0">
                <a:cs typeface="Arial" charset="0"/>
              </a:rPr>
              <a:t>.</a:t>
            </a:r>
            <a:endParaRPr lang="en-US" dirty="0">
              <a:cs typeface="Arial" charset="0"/>
            </a:endParaRPr>
          </a:p>
          <a:p>
            <a:pPr lvl="1"/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19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C4E2-E88F-1047-B445-D50854507ABE}" type="slidenum">
              <a:rPr lang="en-US"/>
              <a:pPr/>
              <a:t>4</a:t>
            </a:fld>
            <a:endParaRPr 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</a:t>
            </a:r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Functional model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What the application can do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UML use case diagrams </a:t>
            </a:r>
            <a:r>
              <a:rPr lang="en-US" dirty="0"/>
              <a:t>and descriptions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Object model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What the application will be made of</a:t>
            </a:r>
            <a:endParaRPr lang="en-US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UML </a:t>
            </a:r>
            <a:r>
              <a:rPr lang="en-US" dirty="0">
                <a:solidFill>
                  <a:srgbClr val="B23C00"/>
                </a:solidFill>
              </a:rPr>
              <a:t>class and object diagrams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 marL="490538" indent="-457200">
              <a:lnSpc>
                <a:spcPct val="90000"/>
              </a:lnSpc>
              <a:buFont typeface="Wingdings" charset="0"/>
              <a:buAutoNum type="arabicPeriod"/>
            </a:pPr>
            <a:r>
              <a:rPr lang="en-US" dirty="0"/>
              <a:t>Dynamic model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How the application will behave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UML sequence diagrams and </a:t>
            </a:r>
            <a:r>
              <a:rPr lang="en-US" dirty="0" err="1">
                <a:solidFill>
                  <a:srgbClr val="B23C00"/>
                </a:solidFill>
              </a:rPr>
              <a:t>statecharts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1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238A-F8C7-1B4C-B4DD-71BDB0856BEB}" type="slidenum">
              <a:rPr lang="en-US"/>
              <a:pPr/>
              <a:t>5</a:t>
            </a:fld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Model: MVC</a:t>
            </a:r>
            <a:endParaRPr lang="en-US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407766"/>
          </a:xfrm>
        </p:spPr>
        <p:txBody>
          <a:bodyPr/>
          <a:lstStyle/>
          <a:p>
            <a:r>
              <a:rPr lang="en-US" dirty="0" smtClean="0"/>
              <a:t>In an MVC architecture, part of analysis is to identify which objects are model, view, </a:t>
            </a:r>
            <a:r>
              <a:rPr lang="en-US" smtClean="0"/>
              <a:t>or controller.</a:t>
            </a:r>
            <a:endParaRPr lang="en-US" dirty="0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42" y="2697488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13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5516-4B89-ED4A-BDDC-713B43E2BBAC}" type="slidenum">
              <a:rPr lang="en-US"/>
              <a:pPr/>
              <a:t>6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</a:t>
            </a:r>
            <a:r>
              <a:rPr lang="en-US" dirty="0" smtClean="0"/>
              <a:t>Implementation: Loose Coupling</a:t>
            </a:r>
            <a:endParaRPr lang="en-US" i="1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Keep </a:t>
            </a:r>
            <a:r>
              <a:rPr lang="en-US" dirty="0"/>
              <a:t>the implementations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three </a:t>
            </a:r>
            <a:r>
              <a:rPr lang="en-US" dirty="0"/>
              <a:t>objects types separate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type of objects does not depend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how the other types are implemented</a:t>
            </a:r>
            <a:r>
              <a:rPr lang="en-US" dirty="0" smtClean="0"/>
              <a:t>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Your application is more </a:t>
            </a:r>
            <a:r>
              <a:rPr lang="en-US" dirty="0">
                <a:solidFill>
                  <a:srgbClr val="B23C00"/>
                </a:solidFill>
              </a:rPr>
              <a:t>robust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resilient to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8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7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Model Objects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Represent the </a:t>
            </a:r>
            <a:r>
              <a:rPr lang="en-US" dirty="0">
                <a:solidFill>
                  <a:srgbClr val="B23C00"/>
                </a:solidFill>
              </a:rPr>
              <a:t>persistent information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maintained </a:t>
            </a:r>
            <a:r>
              <a:rPr lang="en-US" dirty="0"/>
              <a:t>by your application.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entity </a:t>
            </a:r>
            <a:r>
              <a:rPr lang="en-US" dirty="0" smtClean="0">
                <a:solidFill>
                  <a:srgbClr val="B23C00"/>
                </a:solidFill>
              </a:rPr>
              <a:t>objects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Examine the participating 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your use case descriptions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Map parts of speech </a:t>
            </a:r>
            <a:r>
              <a:rPr lang="en-US" dirty="0"/>
              <a:t>(nouns,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doing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‘having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</a:t>
            </a:r>
            <a:r>
              <a:rPr lang="ja-JP" altLang="en-US" dirty="0">
                <a:latin typeface="Arial"/>
              </a:rPr>
              <a:t>‘</a:t>
            </a:r>
            <a:r>
              <a:rPr lang="en-US" dirty="0"/>
              <a:t>being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verbs, adjectives, etc.)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model components (classes, objects, operations, attributes, relationships, etc.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2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8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Model </a:t>
            </a:r>
            <a:r>
              <a:rPr lang="en-US" dirty="0" smtClean="0"/>
              <a:t>Objects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pSp>
        <p:nvGrpSpPr>
          <p:cNvPr id="227370" name="Group 42"/>
          <p:cNvGrpSpPr>
            <a:grpSpLocks/>
          </p:cNvGrpSpPr>
          <p:nvPr/>
        </p:nvGrpSpPr>
        <p:grpSpPr bwMode="auto">
          <a:xfrm>
            <a:off x="1189038" y="1508781"/>
            <a:ext cx="6673850" cy="2679700"/>
            <a:chOff x="749" y="2200"/>
            <a:chExt cx="4204" cy="1688"/>
          </a:xfrm>
        </p:grpSpPr>
        <p:sp>
          <p:nvSpPr>
            <p:cNvPr id="227333" name="Rectangle 5"/>
            <p:cNvSpPr>
              <a:spLocks noChangeArrowheads="1"/>
            </p:cNvSpPr>
            <p:nvPr/>
          </p:nvSpPr>
          <p:spPr bwMode="auto">
            <a:xfrm>
              <a:off x="3225" y="3677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Color, size, position</a:t>
              </a:r>
            </a:p>
          </p:txBody>
        </p:sp>
        <p:sp>
          <p:nvSpPr>
            <p:cNvPr id="227334" name="Rectangle 6"/>
            <p:cNvSpPr>
              <a:spLocks noChangeArrowheads="1"/>
            </p:cNvSpPr>
            <p:nvPr/>
          </p:nvSpPr>
          <p:spPr bwMode="auto">
            <a:xfrm>
              <a:off x="1901" y="3677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Attribute</a:t>
              </a:r>
            </a:p>
          </p:txBody>
        </p:sp>
        <p:sp>
          <p:nvSpPr>
            <p:cNvPr id="227335" name="Rectangle 7"/>
            <p:cNvSpPr>
              <a:spLocks noChangeArrowheads="1"/>
            </p:cNvSpPr>
            <p:nvPr/>
          </p:nvSpPr>
          <p:spPr bwMode="auto">
            <a:xfrm>
              <a:off x="749" y="3677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Adjective</a:t>
              </a:r>
            </a:p>
          </p:txBody>
        </p:sp>
        <p:sp>
          <p:nvSpPr>
            <p:cNvPr id="227336" name="Rectangle 8"/>
            <p:cNvSpPr>
              <a:spLocks noChangeArrowheads="1"/>
            </p:cNvSpPr>
            <p:nvPr/>
          </p:nvSpPr>
          <p:spPr bwMode="auto">
            <a:xfrm>
              <a:off x="3225" y="3466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Must be, shall be</a:t>
              </a:r>
            </a:p>
          </p:txBody>
        </p:sp>
        <p:sp>
          <p:nvSpPr>
            <p:cNvPr id="227337" name="Rectangle 9"/>
            <p:cNvSpPr>
              <a:spLocks noChangeArrowheads="1"/>
            </p:cNvSpPr>
            <p:nvPr/>
          </p:nvSpPr>
          <p:spPr bwMode="auto">
            <a:xfrm>
              <a:off x="1901" y="3466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Constraints</a:t>
              </a:r>
            </a:p>
          </p:txBody>
        </p:sp>
        <p:sp>
          <p:nvSpPr>
            <p:cNvPr id="227338" name="Rectangle 10"/>
            <p:cNvSpPr>
              <a:spLocks noChangeArrowheads="1"/>
            </p:cNvSpPr>
            <p:nvPr/>
          </p:nvSpPr>
          <p:spPr bwMode="auto">
            <a:xfrm>
              <a:off x="749" y="3466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Modal verb</a:t>
              </a:r>
            </a:p>
          </p:txBody>
        </p:sp>
        <p:sp>
          <p:nvSpPr>
            <p:cNvPr id="227339" name="Rectangle 11"/>
            <p:cNvSpPr>
              <a:spLocks noChangeArrowheads="1"/>
            </p:cNvSpPr>
            <p:nvPr/>
          </p:nvSpPr>
          <p:spPr bwMode="auto">
            <a:xfrm>
              <a:off x="3225" y="3255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Has a, consists of, includes</a:t>
              </a:r>
            </a:p>
          </p:txBody>
        </p:sp>
        <p:sp>
          <p:nvSpPr>
            <p:cNvPr id="227340" name="Rectangle 12"/>
            <p:cNvSpPr>
              <a:spLocks noChangeArrowheads="1"/>
            </p:cNvSpPr>
            <p:nvPr/>
          </p:nvSpPr>
          <p:spPr bwMode="auto">
            <a:xfrm>
              <a:off x="1901" y="3255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Aggregation</a:t>
              </a:r>
            </a:p>
          </p:txBody>
        </p:sp>
        <p:sp>
          <p:nvSpPr>
            <p:cNvPr id="227341" name="Rectangle 13"/>
            <p:cNvSpPr>
              <a:spLocks noChangeArrowheads="1"/>
            </p:cNvSpPr>
            <p:nvPr/>
          </p:nvSpPr>
          <p:spPr bwMode="auto">
            <a:xfrm>
              <a:off x="749" y="3255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Having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2" name="Rectangle 14"/>
            <p:cNvSpPr>
              <a:spLocks noChangeArrowheads="1"/>
            </p:cNvSpPr>
            <p:nvPr/>
          </p:nvSpPr>
          <p:spPr bwMode="auto">
            <a:xfrm>
              <a:off x="3225" y="3044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Is a kind of, is one of either</a:t>
              </a:r>
            </a:p>
          </p:txBody>
        </p:sp>
        <p:sp>
          <p:nvSpPr>
            <p:cNvPr id="227343" name="Rectangle 15"/>
            <p:cNvSpPr>
              <a:spLocks noChangeArrowheads="1"/>
            </p:cNvSpPr>
            <p:nvPr/>
          </p:nvSpPr>
          <p:spPr bwMode="auto">
            <a:xfrm>
              <a:off x="1901" y="3044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Inheritance</a:t>
              </a:r>
            </a:p>
          </p:txBody>
        </p:sp>
        <p:sp>
          <p:nvSpPr>
            <p:cNvPr id="227344" name="Rectangle 16"/>
            <p:cNvSpPr>
              <a:spLocks noChangeArrowheads="1"/>
            </p:cNvSpPr>
            <p:nvPr/>
          </p:nvSpPr>
          <p:spPr bwMode="auto">
            <a:xfrm>
              <a:off x="749" y="3044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Being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5" name="Rectangle 17"/>
            <p:cNvSpPr>
              <a:spLocks noChangeArrowheads="1"/>
            </p:cNvSpPr>
            <p:nvPr/>
          </p:nvSpPr>
          <p:spPr bwMode="auto">
            <a:xfrm>
              <a:off x="3225" y="2833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Creates, submits, selects</a:t>
              </a:r>
            </a:p>
          </p:txBody>
        </p:sp>
        <p:sp>
          <p:nvSpPr>
            <p:cNvPr id="227346" name="Rectangle 18"/>
            <p:cNvSpPr>
              <a:spLocks noChangeArrowheads="1"/>
            </p:cNvSpPr>
            <p:nvPr/>
          </p:nvSpPr>
          <p:spPr bwMode="auto">
            <a:xfrm>
              <a:off x="1901" y="2833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Operation</a:t>
              </a:r>
            </a:p>
          </p:txBody>
        </p:sp>
        <p:sp>
          <p:nvSpPr>
            <p:cNvPr id="227347" name="Rectangle 19"/>
            <p:cNvSpPr>
              <a:spLocks noChangeArrowheads="1"/>
            </p:cNvSpPr>
            <p:nvPr/>
          </p:nvSpPr>
          <p:spPr bwMode="auto">
            <a:xfrm>
              <a:off x="749" y="2833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ja-JP" altLang="en-US" sz="1600">
                  <a:latin typeface="Arial"/>
                </a:rPr>
                <a:t>‘</a:t>
              </a:r>
              <a:r>
                <a:rPr lang="en-US" sz="1600"/>
                <a:t>Doing</a:t>
              </a:r>
              <a:r>
                <a:rPr lang="ja-JP" altLang="en-US" sz="1600">
                  <a:latin typeface="Arial"/>
                </a:rPr>
                <a:t>’</a:t>
              </a:r>
              <a:r>
                <a:rPr lang="en-US" sz="1600"/>
                <a:t> verb</a:t>
              </a:r>
            </a:p>
          </p:txBody>
        </p:sp>
        <p:sp>
          <p:nvSpPr>
            <p:cNvPr id="227348" name="Rectangle 20"/>
            <p:cNvSpPr>
              <a:spLocks noChangeArrowheads="1"/>
            </p:cNvSpPr>
            <p:nvPr/>
          </p:nvSpPr>
          <p:spPr bwMode="auto">
            <a:xfrm>
              <a:off x="3225" y="2622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Policeman</a:t>
              </a:r>
            </a:p>
          </p:txBody>
        </p:sp>
        <p:sp>
          <p:nvSpPr>
            <p:cNvPr id="227349" name="Rectangle 21"/>
            <p:cNvSpPr>
              <a:spLocks noChangeArrowheads="1"/>
            </p:cNvSpPr>
            <p:nvPr/>
          </p:nvSpPr>
          <p:spPr bwMode="auto">
            <a:xfrm>
              <a:off x="1901" y="2622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Class</a:t>
              </a:r>
            </a:p>
          </p:txBody>
        </p:sp>
        <p:sp>
          <p:nvSpPr>
            <p:cNvPr id="227350" name="Rectangle 22"/>
            <p:cNvSpPr>
              <a:spLocks noChangeArrowheads="1"/>
            </p:cNvSpPr>
            <p:nvPr/>
          </p:nvSpPr>
          <p:spPr bwMode="auto">
            <a:xfrm>
              <a:off x="749" y="2622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Common noun</a:t>
              </a:r>
            </a:p>
          </p:txBody>
        </p:sp>
        <p:sp>
          <p:nvSpPr>
            <p:cNvPr id="227351" name="Rectangle 23"/>
            <p:cNvSpPr>
              <a:spLocks noChangeArrowheads="1"/>
            </p:cNvSpPr>
            <p:nvPr/>
          </p:nvSpPr>
          <p:spPr bwMode="auto">
            <a:xfrm>
              <a:off x="3225" y="2411"/>
              <a:ext cx="1728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Alice</a:t>
              </a:r>
            </a:p>
          </p:txBody>
        </p:sp>
        <p:sp>
          <p:nvSpPr>
            <p:cNvPr id="227352" name="Rectangle 24"/>
            <p:cNvSpPr>
              <a:spLocks noChangeArrowheads="1"/>
            </p:cNvSpPr>
            <p:nvPr/>
          </p:nvSpPr>
          <p:spPr bwMode="auto">
            <a:xfrm>
              <a:off x="1901" y="2411"/>
              <a:ext cx="1324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Object</a:t>
              </a:r>
            </a:p>
          </p:txBody>
        </p:sp>
        <p:sp>
          <p:nvSpPr>
            <p:cNvPr id="227353" name="Rectangle 25"/>
            <p:cNvSpPr>
              <a:spLocks noChangeArrowheads="1"/>
            </p:cNvSpPr>
            <p:nvPr/>
          </p:nvSpPr>
          <p:spPr bwMode="auto">
            <a:xfrm>
              <a:off x="749" y="2411"/>
              <a:ext cx="115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/>
                <a:t>Proper noun</a:t>
              </a:r>
            </a:p>
          </p:txBody>
        </p:sp>
        <p:sp>
          <p:nvSpPr>
            <p:cNvPr id="227354" name="Rectangle 26"/>
            <p:cNvSpPr>
              <a:spLocks noChangeArrowheads="1"/>
            </p:cNvSpPr>
            <p:nvPr/>
          </p:nvSpPr>
          <p:spPr bwMode="auto">
            <a:xfrm>
              <a:off x="3225" y="2200"/>
              <a:ext cx="1728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Example</a:t>
              </a:r>
            </a:p>
          </p:txBody>
        </p:sp>
        <p:sp>
          <p:nvSpPr>
            <p:cNvPr id="227355" name="Rectangle 27"/>
            <p:cNvSpPr>
              <a:spLocks noChangeArrowheads="1"/>
            </p:cNvSpPr>
            <p:nvPr/>
          </p:nvSpPr>
          <p:spPr bwMode="auto">
            <a:xfrm>
              <a:off x="1901" y="2200"/>
              <a:ext cx="1324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Model Component</a:t>
              </a:r>
            </a:p>
          </p:txBody>
        </p:sp>
        <p:sp>
          <p:nvSpPr>
            <p:cNvPr id="227356" name="Rectangle 28"/>
            <p:cNvSpPr>
              <a:spLocks noChangeArrowheads="1"/>
            </p:cNvSpPr>
            <p:nvPr/>
          </p:nvSpPr>
          <p:spPr bwMode="auto">
            <a:xfrm>
              <a:off x="749" y="2200"/>
              <a:ext cx="1152" cy="211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Part of Speech</a:t>
              </a:r>
            </a:p>
          </p:txBody>
        </p:sp>
        <p:sp>
          <p:nvSpPr>
            <p:cNvPr id="227357" name="Line 29"/>
            <p:cNvSpPr>
              <a:spLocks noChangeShapeType="1"/>
            </p:cNvSpPr>
            <p:nvPr/>
          </p:nvSpPr>
          <p:spPr bwMode="auto">
            <a:xfrm>
              <a:off x="749" y="2200"/>
              <a:ext cx="42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58" name="Line 30"/>
            <p:cNvSpPr>
              <a:spLocks noChangeShapeType="1"/>
            </p:cNvSpPr>
            <p:nvPr/>
          </p:nvSpPr>
          <p:spPr bwMode="auto">
            <a:xfrm>
              <a:off x="749" y="2411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59" name="Line 31"/>
            <p:cNvSpPr>
              <a:spLocks noChangeShapeType="1"/>
            </p:cNvSpPr>
            <p:nvPr/>
          </p:nvSpPr>
          <p:spPr bwMode="auto">
            <a:xfrm>
              <a:off x="749" y="2622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0" name="Line 32"/>
            <p:cNvSpPr>
              <a:spLocks noChangeShapeType="1"/>
            </p:cNvSpPr>
            <p:nvPr/>
          </p:nvSpPr>
          <p:spPr bwMode="auto">
            <a:xfrm>
              <a:off x="749" y="2833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1" name="Line 33"/>
            <p:cNvSpPr>
              <a:spLocks noChangeShapeType="1"/>
            </p:cNvSpPr>
            <p:nvPr/>
          </p:nvSpPr>
          <p:spPr bwMode="auto">
            <a:xfrm>
              <a:off x="749" y="3044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2" name="Line 34"/>
            <p:cNvSpPr>
              <a:spLocks noChangeShapeType="1"/>
            </p:cNvSpPr>
            <p:nvPr/>
          </p:nvSpPr>
          <p:spPr bwMode="auto">
            <a:xfrm>
              <a:off x="749" y="3255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3" name="Line 35"/>
            <p:cNvSpPr>
              <a:spLocks noChangeShapeType="1"/>
            </p:cNvSpPr>
            <p:nvPr/>
          </p:nvSpPr>
          <p:spPr bwMode="auto">
            <a:xfrm>
              <a:off x="749" y="3466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4" name="Line 36"/>
            <p:cNvSpPr>
              <a:spLocks noChangeShapeType="1"/>
            </p:cNvSpPr>
            <p:nvPr/>
          </p:nvSpPr>
          <p:spPr bwMode="auto">
            <a:xfrm>
              <a:off x="749" y="3677"/>
              <a:ext cx="4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5" name="Line 37"/>
            <p:cNvSpPr>
              <a:spLocks noChangeShapeType="1"/>
            </p:cNvSpPr>
            <p:nvPr/>
          </p:nvSpPr>
          <p:spPr bwMode="auto">
            <a:xfrm>
              <a:off x="749" y="3888"/>
              <a:ext cx="42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6" name="Line 38"/>
            <p:cNvSpPr>
              <a:spLocks noChangeShapeType="1"/>
            </p:cNvSpPr>
            <p:nvPr/>
          </p:nvSpPr>
          <p:spPr bwMode="auto">
            <a:xfrm>
              <a:off x="749" y="2200"/>
              <a:ext cx="0" cy="16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7" name="Line 39"/>
            <p:cNvSpPr>
              <a:spLocks noChangeShapeType="1"/>
            </p:cNvSpPr>
            <p:nvPr/>
          </p:nvSpPr>
          <p:spPr bwMode="auto">
            <a:xfrm>
              <a:off x="1901" y="2200"/>
              <a:ext cx="0" cy="1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8" name="Line 40"/>
            <p:cNvSpPr>
              <a:spLocks noChangeShapeType="1"/>
            </p:cNvSpPr>
            <p:nvPr/>
          </p:nvSpPr>
          <p:spPr bwMode="auto">
            <a:xfrm>
              <a:off x="3225" y="2200"/>
              <a:ext cx="0" cy="1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369" name="Line 41"/>
            <p:cNvSpPr>
              <a:spLocks noChangeShapeType="1"/>
            </p:cNvSpPr>
            <p:nvPr/>
          </p:nvSpPr>
          <p:spPr bwMode="auto">
            <a:xfrm>
              <a:off x="4953" y="2200"/>
              <a:ext cx="0" cy="16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9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3C4-BE19-F746-8BAB-A4BA1A7DC410}" type="slidenum">
              <a:rPr lang="en-US"/>
              <a:pPr/>
              <a:t>9</a:t>
            </a:fld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View Objects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View </a:t>
            </a:r>
            <a:r>
              <a:rPr lang="en-US" dirty="0"/>
              <a:t>objects represent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user </a:t>
            </a:r>
            <a:r>
              <a:rPr lang="en-US" dirty="0">
                <a:solidFill>
                  <a:srgbClr val="B23C00"/>
                </a:solidFill>
              </a:rPr>
              <a:t>interface components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In each use case, </a:t>
            </a:r>
            <a:r>
              <a:rPr lang="en-US" dirty="0" smtClean="0"/>
              <a:t>actors interact 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at least one view object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r>
              <a:rPr lang="en-US" dirty="0"/>
              <a:t>A view object </a:t>
            </a:r>
            <a:r>
              <a:rPr lang="en-US" dirty="0">
                <a:solidFill>
                  <a:srgbClr val="B23C00"/>
                </a:solidFill>
              </a:rPr>
              <a:t>collects information from </a:t>
            </a:r>
            <a:r>
              <a:rPr lang="en-US" dirty="0" smtClean="0">
                <a:solidFill>
                  <a:srgbClr val="B23C00"/>
                </a:solidFill>
              </a:rPr>
              <a:t>actors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in </a:t>
            </a:r>
            <a:r>
              <a:rPr lang="en-US" dirty="0"/>
              <a:t>a form that the model and </a:t>
            </a:r>
            <a:r>
              <a:rPr lang="en-US" dirty="0" smtClean="0"/>
              <a:t>controller </a:t>
            </a:r>
            <a:r>
              <a:rPr lang="en-US" dirty="0"/>
              <a:t>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use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24914</TotalTime>
  <Words>1019</Words>
  <Application>Microsoft Macintosh PowerPoint</Application>
  <PresentationFormat>On-screen Show (4:3)</PresentationFormat>
  <Paragraphs>457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ＭＳ Ｐゴシック</vt:lpstr>
      <vt:lpstr>Times New Roman</vt:lpstr>
      <vt:lpstr>Wingdings</vt:lpstr>
      <vt:lpstr>Arial</vt:lpstr>
      <vt:lpstr>Quadrant</vt:lpstr>
      <vt:lpstr>CMPE/SE 131 Software Engineering February 22 Class Meeting</vt:lpstr>
      <vt:lpstr>Analysis</vt:lpstr>
      <vt:lpstr>The Goal of Analysis</vt:lpstr>
      <vt:lpstr>Analysis Models</vt:lpstr>
      <vt:lpstr>Object Model: MVC</vt:lpstr>
      <vt:lpstr>MVC Implementation: Loose Coupling</vt:lpstr>
      <vt:lpstr>MVC Model Objects</vt:lpstr>
      <vt:lpstr>MVC Model Objects, cont’d</vt:lpstr>
      <vt:lpstr>MVC View Objects</vt:lpstr>
      <vt:lpstr>MVC Controller Objects</vt:lpstr>
      <vt:lpstr>Example: Bank ATM System</vt:lpstr>
      <vt:lpstr>Example: Bank ATM System, cont’d</vt:lpstr>
      <vt:lpstr>Object Model Associations</vt:lpstr>
      <vt:lpstr>Object Model Associations, cont’d</vt:lpstr>
      <vt:lpstr>Aggregations and Compositions</vt:lpstr>
      <vt:lpstr>Generalization</vt:lpstr>
      <vt:lpstr>Attributes</vt:lpstr>
      <vt:lpstr>Dynamic Model: UML Sequence Diagram</vt:lpstr>
      <vt:lpstr>Example Dynamic Model: ATM Cash Withdrawal</vt:lpstr>
      <vt:lpstr>Dynamic Model: UML Sequence Diagram, cont’d</vt:lpstr>
      <vt:lpstr>Dynamic Model: UML Statechart Diagram</vt:lpstr>
      <vt:lpstr>Example: Customer Withdraws Cash from ATM</vt:lpstr>
      <vt:lpstr>System Design</vt:lpstr>
      <vt:lpstr>System Design, cont’d</vt:lpstr>
      <vt:lpstr>Example: Designing a Compiler</vt:lpstr>
      <vt:lpstr>Compiler Requirements</vt:lpstr>
      <vt:lpstr>Partitioning</vt:lpstr>
      <vt:lpstr>Translator Partitions</vt:lpstr>
      <vt:lpstr>Coupling</vt:lpstr>
      <vt:lpstr>Loose Coupling</vt:lpstr>
      <vt:lpstr>Translator Framework Classes</vt:lpstr>
      <vt:lpstr>Translator Framework Classes, cont’d</vt:lpstr>
      <vt:lpstr>Cohesion</vt:lpstr>
      <vt:lpstr>High Cohesion</vt:lpstr>
      <vt:lpstr>Services</vt:lpstr>
      <vt:lpstr>Subsystem Interface</vt:lpstr>
      <vt:lpstr>Translator Front End Services</vt:lpstr>
      <vt:lpstr>Tradeoff between Coupling and Cohesion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270</cp:revision>
  <dcterms:created xsi:type="dcterms:W3CDTF">2008-01-12T03:52:55Z</dcterms:created>
  <dcterms:modified xsi:type="dcterms:W3CDTF">2017-02-23T05:50:08Z</dcterms:modified>
  <cp:category/>
</cp:coreProperties>
</file>