
<file path=[Content_Types].xml><?xml version="1.0" encoding="utf-8"?>
<Types xmlns="http://schemas.openxmlformats.org/package/2006/content-types">
  <Default Extension="xml" ContentType="application/xml"/>
  <Default Extension="bin" ContentType="application/vnd.openxmlformats-officedocument.oleObject"/>
  <Default Extension="jpeg" ContentType="image/jpeg"/>
  <Default Extension="rels" ContentType="application/vnd.openxmlformats-package.relationships+xml"/>
  <Default Extension="vml" ContentType="application/vnd.openxmlformats-officedocument.vmlDrawing"/>
  <Default Extension="gif" ContentType="image/gif"/>
  <Default Extension="png" ContentType="image/png"/>
  <Default Extension="wmf" ContentType="image/x-wmf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9" r:id="rId1"/>
  </p:sldMasterIdLst>
  <p:notesMasterIdLst>
    <p:notesMasterId r:id="rId25"/>
  </p:notesMasterIdLst>
  <p:handoutMasterIdLst>
    <p:handoutMasterId r:id="rId26"/>
  </p:handout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1" r:id="rId17"/>
    <p:sldId id="272" r:id="rId18"/>
    <p:sldId id="273" r:id="rId19"/>
    <p:sldId id="274" r:id="rId20"/>
    <p:sldId id="275" r:id="rId21"/>
    <p:sldId id="279" r:id="rId22"/>
    <p:sldId id="280" r:id="rId23"/>
    <p:sldId id="282" r:id="rId24"/>
  </p:sldIdLst>
  <p:sldSz cx="9144000" cy="6858000" type="screen4x3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1pPr>
    <a:lvl2pPr marL="4572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eaLnBrk="0" fontAlgn="base" hangingPunct="0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6pPr>
    <a:lvl7pPr marL="27432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7pPr>
    <a:lvl8pPr marL="32004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8pPr>
    <a:lvl9pPr marL="3657600" algn="l" defTabSz="457200" rtl="0" eaLnBrk="1" latinLnBrk="0" hangingPunct="1">
      <a:defRPr kern="1200">
        <a:solidFill>
          <a:schemeClr val="tx1"/>
        </a:solidFill>
        <a:latin typeface="Arial" charset="0"/>
        <a:ea typeface="ＭＳ Ｐゴシック" charset="0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33CC"/>
    <a:srgbClr val="B23C00"/>
    <a:srgbClr val="A12A03"/>
    <a:srgbClr val="CCECFF"/>
    <a:srgbClr val="FFFF66"/>
    <a:srgbClr val="66CCFF"/>
    <a:srgbClr val="993300"/>
    <a:srgbClr val="0080FF"/>
    <a:srgbClr val="CC99FF"/>
    <a:srgbClr val="99FF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1E171933-4619-4E11-9A3F-F7608DF75F80}" styleName="Medium Style 1 - Accent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4"/>
              </a:solidFill>
            </a:ln>
          </a:left>
          <a:right>
            <a:ln w="12700" cmpd="sng">
              <a:solidFill>
                <a:schemeClr val="accent4"/>
              </a:solidFill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 w="12700" cmpd="sng">
              <a:solidFill>
                <a:schemeClr val="accent4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4">
              <a:tint val="20000"/>
            </a:schemeClr>
          </a:solidFill>
        </a:fill>
      </a:tcStyle>
    </a:band1H>
    <a:band1V>
      <a:tcStyle>
        <a:tcBdr/>
        <a:fill>
          <a:solidFill>
            <a:schemeClr val="accent4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4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4"/>
          </a:solidFill>
        </a:fill>
      </a:tcStyle>
    </a:firstRow>
  </a:tblStyle>
  <a:tblStyle styleId="{D7AC3CCA-C797-4891-BE02-D94E43425B78}" styleName="Medium Style 4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dk1"/>
              </a:solidFill>
            </a:ln>
          </a:left>
          <a:right>
            <a:ln w="12700" cmpd="sng">
              <a:solidFill>
                <a:schemeClr val="dk1"/>
              </a:solidFill>
            </a:ln>
          </a:right>
          <a:top>
            <a:ln w="12700" cmpd="sng">
              <a:solidFill>
                <a:schemeClr val="dk1"/>
              </a:solidFill>
            </a:ln>
          </a:top>
          <a:bottom>
            <a:ln w="12700" cmpd="sng">
              <a:solidFill>
                <a:schemeClr val="dk1"/>
              </a:solidFill>
            </a:ln>
          </a:bottom>
          <a:insideH>
            <a:ln w="12700" cmpd="sng">
              <a:solidFill>
                <a:schemeClr val="dk1"/>
              </a:solidFill>
            </a:ln>
          </a:insideH>
          <a:insideV>
            <a:ln w="12700" cmpd="sng">
              <a:solidFill>
                <a:schemeClr val="dk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25400" cmpd="sng">
              <a:solidFill>
                <a:schemeClr val="dk1"/>
              </a:solidFill>
            </a:ln>
          </a:top>
        </a:tcBdr>
        <a:fill>
          <a:solidFill>
            <a:schemeClr val="dk1">
              <a:tint val="20000"/>
            </a:schemeClr>
          </a:solidFill>
        </a:fill>
      </a:tcStyle>
    </a:lastRow>
    <a:firstRow>
      <a:tcTxStyle b="on"/>
      <a:tcStyle>
        <a:tcBdr/>
        <a:fill>
          <a:solidFill>
            <a:schemeClr val="dk1">
              <a:tint val="20000"/>
            </a:schemeClr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20322" autoAdjust="0"/>
    <p:restoredTop sz="94660"/>
  </p:normalViewPr>
  <p:slideViewPr>
    <p:cSldViewPr>
      <p:cViewPr varScale="1">
        <p:scale>
          <a:sx n="86" d="100"/>
          <a:sy n="86" d="100"/>
        </p:scale>
        <p:origin x="1224" y="1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200" d="100"/>
        <a:sy n="200" d="100"/>
      </p:scale>
      <p:origin x="0" y="3760"/>
    </p:cViewPr>
  </p:sorterViewPr>
  <p:gridSpacing cx="91439" cy="91439"/>
</p:viewPr>
</file>

<file path=ppt/_rels/presentation.xml.rels><?xml version="1.0" encoding="UTF-8" standalone="yes"?>
<Relationships xmlns="http://schemas.openxmlformats.org/package/2006/relationships"><Relationship Id="rId9" Type="http://schemas.openxmlformats.org/officeDocument/2006/relationships/slide" Target="slides/slide8.xml"/><Relationship Id="rId20" Type="http://schemas.openxmlformats.org/officeDocument/2006/relationships/slide" Target="slides/slide19.xml"/><Relationship Id="rId21" Type="http://schemas.openxmlformats.org/officeDocument/2006/relationships/slide" Target="slides/slide20.xml"/><Relationship Id="rId22" Type="http://schemas.openxmlformats.org/officeDocument/2006/relationships/slide" Target="slides/slide21.xml"/><Relationship Id="rId23" Type="http://schemas.openxmlformats.org/officeDocument/2006/relationships/slide" Target="slides/slide22.xml"/><Relationship Id="rId24" Type="http://schemas.openxmlformats.org/officeDocument/2006/relationships/slide" Target="slides/slide23.xml"/><Relationship Id="rId25" Type="http://schemas.openxmlformats.org/officeDocument/2006/relationships/notesMaster" Target="notesMasters/notesMaster1.xml"/><Relationship Id="rId26" Type="http://schemas.openxmlformats.org/officeDocument/2006/relationships/handoutMaster" Target="handoutMasters/handoutMaster1.xml"/><Relationship Id="rId27" Type="http://schemas.openxmlformats.org/officeDocument/2006/relationships/presProps" Target="presProps.xml"/><Relationship Id="rId28" Type="http://schemas.openxmlformats.org/officeDocument/2006/relationships/viewProps" Target="viewProps.xml"/><Relationship Id="rId29" Type="http://schemas.openxmlformats.org/officeDocument/2006/relationships/theme" Target="theme/theme1.xml"/><Relationship Id="rId30" Type="http://schemas.openxmlformats.org/officeDocument/2006/relationships/tableStyles" Target="tableStyles.xml"/><Relationship Id="rId10" Type="http://schemas.openxmlformats.org/officeDocument/2006/relationships/slide" Target="slides/slide9.xml"/><Relationship Id="rId11" Type="http://schemas.openxmlformats.org/officeDocument/2006/relationships/slide" Target="slides/slide10.xml"/><Relationship Id="rId12" Type="http://schemas.openxmlformats.org/officeDocument/2006/relationships/slide" Target="slides/slide11.xml"/><Relationship Id="rId13" Type="http://schemas.openxmlformats.org/officeDocument/2006/relationships/slide" Target="slides/slide12.xml"/><Relationship Id="rId14" Type="http://schemas.openxmlformats.org/officeDocument/2006/relationships/slide" Target="slides/slide13.xml"/><Relationship Id="rId15" Type="http://schemas.openxmlformats.org/officeDocument/2006/relationships/slide" Target="slides/slide14.xml"/><Relationship Id="rId16" Type="http://schemas.openxmlformats.org/officeDocument/2006/relationships/slide" Target="slides/slide15.xml"/><Relationship Id="rId17" Type="http://schemas.openxmlformats.org/officeDocument/2006/relationships/slide" Target="slides/slide16.xml"/><Relationship Id="rId18" Type="http://schemas.openxmlformats.org/officeDocument/2006/relationships/slide" Target="slides/slide17.xml"/><Relationship Id="rId19" Type="http://schemas.openxmlformats.org/officeDocument/2006/relationships/slide" Target="slides/slide18.xml"/><Relationship Id="rId1" Type="http://schemas.openxmlformats.org/officeDocument/2006/relationships/slideMaster" Target="slideMasters/slideMaster1.xml"/><Relationship Id="rId2" Type="http://schemas.openxmlformats.org/officeDocument/2006/relationships/slide" Target="slides/slide1.xml"/><Relationship Id="rId3" Type="http://schemas.openxmlformats.org/officeDocument/2006/relationships/slide" Target="slides/slide2.xml"/><Relationship Id="rId4" Type="http://schemas.openxmlformats.org/officeDocument/2006/relationships/slide" Target="slides/slide3.xml"/><Relationship Id="rId5" Type="http://schemas.openxmlformats.org/officeDocument/2006/relationships/slide" Target="slides/slide4.xml"/><Relationship Id="rId6" Type="http://schemas.openxmlformats.org/officeDocument/2006/relationships/slide" Target="slides/slide5.xml"/><Relationship Id="rId7" Type="http://schemas.openxmlformats.org/officeDocument/2006/relationships/slide" Target="slides/slide6.xml"/><Relationship Id="rId8" Type="http://schemas.openxmlformats.org/officeDocument/2006/relationships/slide" Target="slides/slide7.xml"/></Relationships>
</file>

<file path=ppt/drawings/_rels/vmlDrawing1.vml.rels><?xml version="1.0" encoding="UTF-8" standalone="yes"?>
<Relationships xmlns="http://schemas.openxmlformats.org/package/2006/relationships"><Relationship Id="rId1" Type="http://schemas.openxmlformats.org/officeDocument/2006/relationships/image" Target="../media/image6.wmf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B82539C8-0658-6B43-8ED6-364E941EC8DA}" type="datetimeFigureOut">
              <a:rPr lang="en-US" smtClean="0"/>
              <a:t>2/20/17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C06D711-37F3-CA42-BDC4-00969F2C276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59289420"/>
      </p:ext>
    </p:extLst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7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1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2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  <a:extLs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rgbClr val="000000">
                      <a:alpha val="74998"/>
                    </a:srgbClr>
                  </a:outerShdw>
                </a:effectLst>
              </a14:hiddenEffects>
            </a:ext>
            <a:ext uri="{53640926-AAD7-44d8-BBD7-CCE9431645EC}">
              <a14:shadowObscured xmlns="" xmlns:a14="http://schemas.microsoft.com/office/drawing/2010/main" val="1"/>
            </a:ext>
          </a:extLst>
        </p:spPr>
      </p:sp>
      <p:sp>
        <p:nvSpPr>
          <p:cNvPr id="32773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32774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eaLnBrk="1" hangingPunct="1">
              <a:defRPr sz="1200"/>
            </a:lvl1pPr>
          </a:lstStyle>
          <a:p>
            <a:endParaRPr lang="en-US"/>
          </a:p>
        </p:txBody>
      </p:sp>
      <p:sp>
        <p:nvSpPr>
          <p:cNvPr id="32775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 eaLnBrk="1" hangingPunct="1">
              <a:defRPr sz="1200"/>
            </a:lvl1pPr>
          </a:lstStyle>
          <a:p>
            <a:fld id="{70AB4227-A9F2-9344-A810-0E6C10F395A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5114365"/>
      </p:ext>
    </p:extLst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ＭＳ Ｐゴシック" charset="0"/>
        <a:cs typeface="+mn-cs"/>
      </a:defRPr>
    </a:lvl5pPr>
    <a:lvl6pPr marL="22860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22" name="Rectangle 2"/>
          <p:cNvSpPr>
            <a:spLocks noChangeArrowheads="1"/>
          </p:cNvSpPr>
          <p:nvPr/>
        </p:nvSpPr>
        <p:spPr bwMode="auto">
          <a:xfrm>
            <a:off x="381000" y="990600"/>
            <a:ext cx="76200" cy="5105400"/>
          </a:xfrm>
          <a:prstGeom prst="rect">
            <a:avLst/>
          </a:prstGeom>
          <a:solidFill>
            <a:schemeClr val="bg2"/>
          </a:solidFill>
          <a:ln>
            <a:noFill/>
          </a:ln>
          <a:effectLst/>
          <a:extLst>
            <a:ext uri="{91240B29-F687-4f45-9708-019B960494DF}">
              <a14:hiddenLine xmlns="" xmlns:a14="http://schemas.microsoft.com/office/drawing/2010/main" w="12700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pPr algn="ctr" eaLnBrk="1" hangingPunct="1"/>
            <a:endParaRPr lang="en-US" sz="2400">
              <a:latin typeface="Times New Roman" charset="0"/>
            </a:endParaRPr>
          </a:p>
        </p:txBody>
      </p:sp>
      <p:sp>
        <p:nvSpPr>
          <p:cNvPr id="30723" name="Rectangle 3"/>
          <p:cNvSpPr>
            <a:spLocks noGrp="1" noChangeArrowheads="1"/>
          </p:cNvSpPr>
          <p:nvPr>
            <p:ph type="ctrTitle"/>
          </p:nvPr>
        </p:nvSpPr>
        <p:spPr>
          <a:xfrm>
            <a:off x="762000" y="1371600"/>
            <a:ext cx="7696200" cy="2057400"/>
          </a:xfrm>
        </p:spPr>
        <p:txBody>
          <a:bodyPr/>
          <a:lstStyle>
            <a:lvl1pPr>
              <a:defRPr sz="4000"/>
            </a:lvl1pPr>
          </a:lstStyle>
          <a:p>
            <a:pPr lvl="0"/>
            <a:r>
              <a:rPr lang="en-US" noProof="0" smtClean="0"/>
              <a:t>Click to edit Master title style</a:t>
            </a:r>
          </a:p>
        </p:txBody>
      </p:sp>
      <p:sp>
        <p:nvSpPr>
          <p:cNvPr id="30724" name="Rectangle 4"/>
          <p:cNvSpPr>
            <a:spLocks noGrp="1" noChangeArrowheads="1"/>
          </p:cNvSpPr>
          <p:nvPr>
            <p:ph type="subTitle" idx="1"/>
          </p:nvPr>
        </p:nvSpPr>
        <p:spPr>
          <a:xfrm>
            <a:off x="762000" y="3765550"/>
            <a:ext cx="7696200" cy="2057400"/>
          </a:xfrm>
        </p:spPr>
        <p:txBody>
          <a:bodyPr/>
          <a:lstStyle>
            <a:lvl1pPr marL="0" indent="0">
              <a:buFont typeface="Wingdings" charset="0"/>
              <a:buNone/>
              <a:defRPr sz="2400"/>
            </a:lvl1pPr>
          </a:lstStyle>
          <a:p>
            <a:pPr lvl="0"/>
            <a:r>
              <a:rPr lang="en-US" noProof="0" smtClean="0"/>
              <a:t>Click to edit Master subtitle style</a:t>
            </a:r>
          </a:p>
        </p:txBody>
      </p:sp>
      <p:grpSp>
        <p:nvGrpSpPr>
          <p:cNvPr id="30728" name="Group 8"/>
          <p:cNvGrpSpPr>
            <a:grpSpLocks/>
          </p:cNvGrpSpPr>
          <p:nvPr/>
        </p:nvGrpSpPr>
        <p:grpSpPr bwMode="auto">
          <a:xfrm>
            <a:off x="381000" y="304800"/>
            <a:ext cx="8391525" cy="5791200"/>
            <a:chOff x="240" y="192"/>
            <a:chExt cx="5286" cy="3648"/>
          </a:xfrm>
        </p:grpSpPr>
        <p:sp>
          <p:nvSpPr>
            <p:cNvPr id="30729" name="Rectangle 9"/>
            <p:cNvSpPr>
              <a:spLocks noChangeArrowheads="1"/>
            </p:cNvSpPr>
            <p:nvPr/>
          </p:nvSpPr>
          <p:spPr bwMode="auto">
            <a:xfrm flipV="1">
              <a:off x="5236" y="192"/>
              <a:ext cx="288" cy="288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rot="10800000"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0" name="Rectangle 10"/>
            <p:cNvSpPr>
              <a:spLocks noChangeArrowheads="1"/>
            </p:cNvSpPr>
            <p:nvPr/>
          </p:nvSpPr>
          <p:spPr bwMode="auto">
            <a:xfrm flipV="1">
              <a:off x="240" y="192"/>
              <a:ext cx="5004" cy="288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1" name="Rectangle 11"/>
            <p:cNvSpPr>
              <a:spLocks noChangeArrowheads="1"/>
            </p:cNvSpPr>
            <p:nvPr/>
          </p:nvSpPr>
          <p:spPr bwMode="auto">
            <a:xfrm flipV="1">
              <a:off x="240" y="480"/>
              <a:ext cx="5004" cy="144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rot="10800000"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2" name="Rectangle 12"/>
            <p:cNvSpPr>
              <a:spLocks noChangeArrowheads="1"/>
            </p:cNvSpPr>
            <p:nvPr/>
          </p:nvSpPr>
          <p:spPr bwMode="auto">
            <a:xfrm flipV="1">
              <a:off x="5242" y="480"/>
              <a:ext cx="282" cy="144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30733" name="Line 13"/>
            <p:cNvSpPr>
              <a:spLocks noChangeShapeType="1"/>
            </p:cNvSpPr>
            <p:nvPr/>
          </p:nvSpPr>
          <p:spPr bwMode="auto">
            <a:xfrm flipH="1">
              <a:off x="480" y="2256"/>
              <a:ext cx="4848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30734" name="Rectangle 14"/>
            <p:cNvSpPr>
              <a:spLocks noChangeArrowheads="1"/>
            </p:cNvSpPr>
            <p:nvPr/>
          </p:nvSpPr>
          <p:spPr bwMode="auto">
            <a:xfrm>
              <a:off x="240" y="192"/>
              <a:ext cx="5286" cy="3648"/>
            </a:xfrm>
            <a:prstGeom prst="rect">
              <a:avLst/>
            </a:prstGeom>
            <a:noFill/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solidFill>
                    <a:schemeClr val="accent1"/>
                  </a:solidFill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</p:grpSp>
    </p:spTree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3E26E3E-A15E-8945-8438-BECDE139A8AE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9101927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295400"/>
            <a:ext cx="4038600" cy="48355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95400"/>
            <a:ext cx="4038600" cy="4835525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dirty="0" smtClean="0"/>
              <a:t>Click to edit Master text styles</a:t>
            </a:r>
          </a:p>
          <a:p>
            <a:pPr lvl="1"/>
            <a:r>
              <a:rPr lang="en-US" dirty="0" smtClean="0"/>
              <a:t>Second level</a:t>
            </a:r>
          </a:p>
          <a:p>
            <a:pPr lvl="2"/>
            <a:r>
              <a:rPr lang="en-US" dirty="0" smtClean="0"/>
              <a:t>Third level</a:t>
            </a:r>
          </a:p>
          <a:p>
            <a:pPr lvl="3"/>
            <a:r>
              <a:rPr lang="en-US" dirty="0" smtClean="0"/>
              <a:t>Fourth level</a:t>
            </a:r>
          </a:p>
          <a:p>
            <a:pPr lvl="4"/>
            <a:r>
              <a:rPr lang="en-US" dirty="0" smtClean="0"/>
              <a:t>Fifth level</a:t>
            </a:r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36C029B-C926-AA41-8938-73813A1A34E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5553952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bl" preserve="1">
  <p:cSld name="Title and Tab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11163"/>
            <a:ext cx="8229600" cy="6556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able Placeholder 2"/>
          <p:cNvSpPr>
            <a:spLocks noGrp="1"/>
          </p:cNvSpPr>
          <p:nvPr>
            <p:ph type="tbl" idx="1"/>
          </p:nvPr>
        </p:nvSpPr>
        <p:spPr>
          <a:xfrm>
            <a:off x="457200" y="1295400"/>
            <a:ext cx="8229600" cy="4835525"/>
          </a:xfrm>
        </p:spPr>
        <p:txBody>
          <a:bodyPr/>
          <a:lstStyle/>
          <a:p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457200" y="6248400"/>
            <a:ext cx="2103438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382963" y="6248400"/>
            <a:ext cx="2636837" cy="457200"/>
          </a:xfrm>
          <a:prstGeom prst="rect">
            <a:avLst/>
          </a:prstGeom>
        </p:spPr>
        <p:txBody>
          <a:bodyPr/>
          <a:lstStyle>
            <a:lvl1pPr>
              <a:defRPr/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781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3F46BBD0-446B-C240-9E99-482CC83225B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10304546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11163"/>
            <a:ext cx="8229600" cy="655637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295400"/>
            <a:ext cx="4038600" cy="4835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295400"/>
            <a:ext cx="4038600" cy="4835525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781800" y="6248400"/>
            <a:ext cx="1905000" cy="457200"/>
          </a:xfrm>
        </p:spPr>
        <p:txBody>
          <a:bodyPr/>
          <a:lstStyle>
            <a:lvl1pPr>
              <a:defRPr/>
            </a:lvl1pPr>
          </a:lstStyle>
          <a:p>
            <a:fld id="{C60FF702-6DC9-7145-B864-29D84DF361C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99849893"/>
      </p:ext>
    </p:extLst>
  </p:cSld>
  <p:clrMapOvr>
    <a:masterClrMapping/>
  </p:clrMapOvr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theme" Target="../theme/theme1.xml"/><Relationship Id="rId7" Type="http://schemas.openxmlformats.org/officeDocument/2006/relationships/image" Target="../media/image1.png"/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698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411163"/>
            <a:ext cx="8229600" cy="655637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/>
          <a:p>
            <a:pPr lvl="0"/>
            <a:r>
              <a:rPr lang="en-US"/>
              <a:t>Click to edit Master title style</a:t>
            </a:r>
          </a:p>
        </p:txBody>
      </p:sp>
      <p:sp>
        <p:nvSpPr>
          <p:cNvPr id="29699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295400"/>
            <a:ext cx="8229600" cy="4835525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29702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781800" y="6248400"/>
            <a:ext cx="1905000" cy="457200"/>
          </a:xfrm>
          <a:prstGeom prst="rect">
            <a:avLst/>
          </a:prstGeom>
          <a:noFill/>
          <a:ln>
            <a:noFill/>
          </a:ln>
          <a:effectLst/>
          <a:extLst>
            <a:ext uri="{FAA26D3D-D897-4be2-8F04-BA451C77F1D7}">
              <ma14:placeholderFlag xmlns:ma14="http://schemas.microsoft.com/office/mac/drawingml/2011/main" val="1"/>
            </a:ext>
            <a:ext uri="{909E8E84-426E-40dd-AFC4-6F175D3DCCD1}">
              <a14:hiddenFill xmlns=""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=""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="" xmlns:a14="http://schemas.microsoft.com/office/drawing/2010/main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 eaLnBrk="1" hangingPunct="1">
              <a:defRPr sz="1400"/>
            </a:lvl1pPr>
          </a:lstStyle>
          <a:p>
            <a:fld id="{0C6AFACF-6C35-2A42-B663-53D1B1DF9E11}" type="slidenum">
              <a:rPr lang="en-US"/>
              <a:pPr/>
              <a:t>‹#›</a:t>
            </a:fld>
            <a:endParaRPr lang="en-US"/>
          </a:p>
        </p:txBody>
      </p:sp>
      <p:grpSp>
        <p:nvGrpSpPr>
          <p:cNvPr id="29703" name="Group 7"/>
          <p:cNvGrpSpPr>
            <a:grpSpLocks/>
          </p:cNvGrpSpPr>
          <p:nvPr/>
        </p:nvGrpSpPr>
        <p:grpSpPr bwMode="auto">
          <a:xfrm>
            <a:off x="228600" y="0"/>
            <a:ext cx="8686800" cy="1143000"/>
            <a:chOff x="176" y="96"/>
            <a:chExt cx="5472" cy="1008"/>
          </a:xfrm>
        </p:grpSpPr>
        <p:sp>
          <p:nvSpPr>
            <p:cNvPr id="29704" name="Line 8"/>
            <p:cNvSpPr>
              <a:spLocks noChangeShapeType="1"/>
            </p:cNvSpPr>
            <p:nvPr/>
          </p:nvSpPr>
          <p:spPr bwMode="auto">
            <a:xfrm flipH="1">
              <a:off x="288" y="1104"/>
              <a:ext cx="5232" cy="0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="" xmlns:a14="http://schemas.microsoft.com/office/drawing/2010/main">
                  <a:noFill/>
                </a14:hiddenFill>
              </a:ex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9705" name="Rectangle 9"/>
            <p:cNvSpPr>
              <a:spLocks noChangeArrowheads="1"/>
            </p:cNvSpPr>
            <p:nvPr/>
          </p:nvSpPr>
          <p:spPr bwMode="auto">
            <a:xfrm>
              <a:off x="5504" y="96"/>
              <a:ext cx="144" cy="144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6" name="Rectangle 10"/>
            <p:cNvSpPr>
              <a:spLocks noChangeArrowheads="1"/>
            </p:cNvSpPr>
            <p:nvPr/>
          </p:nvSpPr>
          <p:spPr bwMode="auto">
            <a:xfrm>
              <a:off x="176" y="96"/>
              <a:ext cx="5326" cy="144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7" name="Rectangle 11"/>
            <p:cNvSpPr>
              <a:spLocks noChangeArrowheads="1"/>
            </p:cNvSpPr>
            <p:nvPr/>
          </p:nvSpPr>
          <p:spPr bwMode="auto">
            <a:xfrm>
              <a:off x="176" y="240"/>
              <a:ext cx="5326" cy="88"/>
            </a:xfrm>
            <a:prstGeom prst="rect">
              <a:avLst/>
            </a:prstGeom>
            <a:solidFill>
              <a:schemeClr val="bg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  <p:sp>
          <p:nvSpPr>
            <p:cNvPr id="29708" name="Rectangle 12"/>
            <p:cNvSpPr>
              <a:spLocks noChangeArrowheads="1"/>
            </p:cNvSpPr>
            <p:nvPr/>
          </p:nvSpPr>
          <p:spPr bwMode="auto">
            <a:xfrm>
              <a:off x="5504" y="241"/>
              <a:ext cx="144" cy="86"/>
            </a:xfrm>
            <a:prstGeom prst="rect">
              <a:avLst/>
            </a:prstGeom>
            <a:solidFill>
              <a:schemeClr val="accent2"/>
            </a:solidFill>
            <a:ln w="12700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="" xmlns:a14="http://schemas.microsoft.com/office/drawing/2010/main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 eaLnBrk="1" hangingPunct="1"/>
              <a:endParaRPr lang="en-US" sz="2400">
                <a:latin typeface="Times New Roman" charset="0"/>
              </a:endParaRPr>
            </a:p>
          </p:txBody>
        </p:sp>
      </p:grpSp>
      <p:pic>
        <p:nvPicPr>
          <p:cNvPr id="13" name="Picture 13" descr="SJSU-logo"/>
          <p:cNvPicPr>
            <a:picLocks noChangeAspect="1" noChangeArrowheads="1"/>
          </p:cNvPicPr>
          <p:nvPr userDrawn="1"/>
        </p:nvPicPr>
        <p:blipFill>
          <a:blip r:embed="rId7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366713" y="6172200"/>
            <a:ext cx="639762" cy="606425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4" name="TextBox 13"/>
          <p:cNvSpPr txBox="1"/>
          <p:nvPr userDrawn="1"/>
        </p:nvSpPr>
        <p:spPr>
          <a:xfrm>
            <a:off x="1097318" y="6263609"/>
            <a:ext cx="1800493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1000" dirty="0" smtClean="0"/>
              <a:t>Computer</a:t>
            </a:r>
            <a:r>
              <a:rPr lang="en-US" sz="1000" baseline="0" dirty="0" smtClean="0"/>
              <a:t> Engineering Dept.</a:t>
            </a:r>
          </a:p>
          <a:p>
            <a:r>
              <a:rPr lang="en-US" sz="1000" baseline="0" dirty="0" smtClean="0"/>
              <a:t>Spring 2017: February 21</a:t>
            </a:r>
            <a:endParaRPr lang="en-US" sz="1000" dirty="0"/>
          </a:p>
        </p:txBody>
      </p:sp>
      <p:sp>
        <p:nvSpPr>
          <p:cNvPr id="15" name="TextBox 14"/>
          <p:cNvSpPr txBox="1"/>
          <p:nvPr userDrawn="1"/>
        </p:nvSpPr>
        <p:spPr>
          <a:xfrm>
            <a:off x="3657610" y="6263609"/>
            <a:ext cx="2295820" cy="400110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 algn="ctr"/>
            <a:r>
              <a:rPr lang="en-US" sz="1000" dirty="0" smtClean="0"/>
              <a:t>CMPE/SE 131: Software Engineering</a:t>
            </a:r>
            <a:r>
              <a:rPr lang="en-US" sz="1000" baseline="0" dirty="0" smtClean="0"/>
              <a:t/>
            </a:r>
            <a:br>
              <a:rPr lang="en-US" sz="1000" baseline="0" dirty="0" smtClean="0"/>
            </a:br>
            <a:r>
              <a:rPr lang="en-US" sz="1000" baseline="0" dirty="0" smtClean="0"/>
              <a:t>© R. Mak</a:t>
            </a:r>
            <a:endParaRPr lang="en-US" sz="1000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50" r:id="rId1"/>
    <p:sldLayoutId id="2147483651" r:id="rId2"/>
    <p:sldLayoutId id="2147483653" r:id="rId3"/>
    <p:sldLayoutId id="2147483661" r:id="rId4"/>
    <p:sldLayoutId id="2147483662" r:id="rId5"/>
  </p:sldLayoutIdLst>
  <p:timing>
    <p:tnLst>
      <p:par>
        <p:cTn id="1" dur="indefinite" restart="never" nodeType="tmRoot"/>
      </p:par>
    </p:tnLst>
  </p:timing>
  <p:hf hdr="0" ftr="0" dt="0"/>
  <p:txStyles>
    <p:titleStyle>
      <a:lvl1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2pPr>
      <a:lvl3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3pPr>
      <a:lvl4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4pPr>
      <a:lvl5pPr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3200">
          <a:solidFill>
            <a:schemeClr val="tx2"/>
          </a:solidFill>
          <a:latin typeface="Arial" charset="0"/>
          <a:ea typeface="ＭＳ Ｐゴシック" charset="0"/>
        </a:defRPr>
      </a:lvl9pPr>
    </p:titleStyle>
    <p:bodyStyle>
      <a:lvl1pPr marL="469900" indent="-469900" algn="l" rtl="0" fontAlgn="base">
        <a:spcBef>
          <a:spcPct val="20000"/>
        </a:spcBef>
        <a:spcAft>
          <a:spcPct val="0"/>
        </a:spcAft>
        <a:buClr>
          <a:schemeClr val="bg2"/>
        </a:buClr>
        <a:buSzPct val="70000"/>
        <a:buFont typeface="Wingdings" charset="0"/>
        <a:buChar char="o"/>
        <a:defRPr sz="2800">
          <a:solidFill>
            <a:schemeClr val="tx1"/>
          </a:solidFill>
          <a:latin typeface="+mn-lt"/>
          <a:ea typeface="+mn-ea"/>
          <a:cs typeface="+mn-cs"/>
        </a:defRPr>
      </a:lvl1pPr>
      <a:lvl2pPr marL="908050" indent="-436563" algn="l" rtl="0" fontAlgn="base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charset="0"/>
        <a:buChar char="n"/>
        <a:defRPr sz="2400">
          <a:solidFill>
            <a:schemeClr val="tx1"/>
          </a:solidFill>
          <a:latin typeface="+mn-lt"/>
          <a:ea typeface="+mn-ea"/>
        </a:defRPr>
      </a:lvl2pPr>
      <a:lvl3pPr marL="1377950" indent="-468313" algn="l" rtl="0" fontAlgn="base">
        <a:spcBef>
          <a:spcPct val="20000"/>
        </a:spcBef>
        <a:spcAft>
          <a:spcPct val="0"/>
        </a:spcAft>
        <a:buClr>
          <a:schemeClr val="bg2"/>
        </a:buClr>
        <a:buSzPct val="65000"/>
        <a:buFont typeface="Wingdings" charset="0"/>
        <a:buChar char="o"/>
        <a:defRPr sz="2000">
          <a:solidFill>
            <a:schemeClr val="tx1"/>
          </a:solidFill>
          <a:latin typeface="+mn-lt"/>
          <a:ea typeface="+mn-ea"/>
        </a:defRPr>
      </a:lvl3pPr>
      <a:lvl4pPr marL="1827213" indent="-438150" algn="l" rtl="0" fontAlgn="base">
        <a:spcBef>
          <a:spcPct val="20000"/>
        </a:spcBef>
        <a:spcAft>
          <a:spcPct val="0"/>
        </a:spcAft>
        <a:buClr>
          <a:schemeClr val="accent2"/>
        </a:buClr>
        <a:buSzPct val="75000"/>
        <a:buFont typeface="Wingdings" charset="0"/>
        <a:buChar char="n"/>
        <a:defRPr sz="1600">
          <a:solidFill>
            <a:schemeClr val="tx1"/>
          </a:solidFill>
          <a:latin typeface="+mn-lt"/>
          <a:ea typeface="+mn-ea"/>
        </a:defRPr>
      </a:lvl4pPr>
      <a:lvl5pPr marL="22971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5pPr>
      <a:lvl6pPr marL="27543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6pPr>
      <a:lvl7pPr marL="32115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7pPr>
      <a:lvl8pPr marL="36687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8pPr>
      <a:lvl9pPr marL="4125913" indent="-468313" algn="l" rtl="0" fontAlgn="base">
        <a:spcBef>
          <a:spcPct val="20000"/>
        </a:spcBef>
        <a:spcAft>
          <a:spcPct val="0"/>
        </a:spcAft>
        <a:buClr>
          <a:schemeClr val="accent1"/>
        </a:buClr>
        <a:buSzPct val="50000"/>
        <a:buFont typeface="Wingdings" charset="0"/>
        <a:buChar char="o"/>
        <a:defRPr sz="1200">
          <a:solidFill>
            <a:schemeClr val="tx1"/>
          </a:solidFill>
          <a:latin typeface="+mn-lt"/>
          <a:ea typeface="+mn-ea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4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2" Type="http://schemas.openxmlformats.org/officeDocument/2006/relationships/hyperlink" Target="http://www.cs.sjsu.edu/~mak" TargetMode="Externa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.bin"/><Relationship Id="rId4" Type="http://schemas.openxmlformats.org/officeDocument/2006/relationships/image" Target="../media/image6.wmf"/><Relationship Id="rId5" Type="http://schemas.openxmlformats.org/officeDocument/2006/relationships/oleObject" Target="../embeddings/oleObject2.bin"/><Relationship Id="rId1" Type="http://schemas.openxmlformats.org/officeDocument/2006/relationships/vmlDrawing" Target="../drawings/vmlDrawing1.vml"/><Relationship Id="rId2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://www.cs.sjsu.edu/~mak/CMPE131/lectures/prototype/" TargetMode="Externa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7.jpeg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4.gif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hyperlink" Target="https://www.youtube.com/watch?v=BKorP55Aqvg" TargetMode="Externa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Relationship Id="rId2" Type="http://schemas.openxmlformats.org/officeDocument/2006/relationships/image" Target="../media/image5.jpe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/>
        <p:txBody>
          <a:bodyPr/>
          <a:lstStyle/>
          <a:p>
            <a:r>
              <a:rPr lang="en-US" sz="3600" dirty="0" smtClean="0"/>
              <a:t>CMPE/SE 131</a:t>
            </a:r>
            <a:r>
              <a:rPr lang="en-US" sz="3600" dirty="0"/>
              <a:t/>
            </a:r>
            <a:br>
              <a:rPr lang="en-US" sz="3600" dirty="0"/>
            </a:br>
            <a:r>
              <a:rPr lang="en-US" sz="3600" dirty="0" smtClean="0"/>
              <a:t>Software </a:t>
            </a:r>
            <a:r>
              <a:rPr lang="en-US" sz="3600" dirty="0"/>
              <a:t>Engineering</a:t>
            </a:r>
            <a:br>
              <a:rPr lang="en-US" sz="3600" dirty="0"/>
            </a:br>
            <a:r>
              <a:rPr lang="en-US" sz="2400" dirty="0" smtClean="0"/>
              <a:t>February 21 </a:t>
            </a:r>
            <a:r>
              <a:rPr lang="en-US" sz="2400" dirty="0" smtClean="0"/>
              <a:t>Class </a:t>
            </a:r>
            <a:r>
              <a:rPr lang="en-US" sz="2400" dirty="0"/>
              <a:t>Meeting</a:t>
            </a: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762000" y="3703317"/>
            <a:ext cx="7696200" cy="2377414"/>
          </a:xfrm>
        </p:spPr>
        <p:txBody>
          <a:bodyPr/>
          <a:lstStyle/>
          <a:p>
            <a:pPr algn="ctr">
              <a:lnSpc>
                <a:spcPct val="90000"/>
              </a:lnSpc>
            </a:pPr>
            <a:r>
              <a:rPr lang="en-US" dirty="0" smtClean="0"/>
              <a:t>Department of Computer Engineering</a:t>
            </a:r>
            <a:br>
              <a:rPr lang="en-US" dirty="0" smtClean="0"/>
            </a:br>
            <a:r>
              <a:rPr lang="en-US" sz="2000" dirty="0" smtClean="0"/>
              <a:t>San José </a:t>
            </a:r>
            <a:r>
              <a:rPr lang="en-US" sz="2000" dirty="0"/>
              <a:t>State University</a:t>
            </a:r>
            <a:r>
              <a:rPr lang="en-US" dirty="0"/>
              <a:t/>
            </a:r>
            <a:br>
              <a:rPr lang="en-US" dirty="0"/>
            </a:br>
            <a:r>
              <a:rPr lang="en-US" sz="1200" dirty="0"/>
              <a:t/>
            </a:r>
            <a:br>
              <a:rPr lang="en-US" sz="1200" dirty="0"/>
            </a:br>
            <a:r>
              <a:rPr lang="en-US" dirty="0" smtClean="0"/>
              <a:t>Spring 2017 </a:t>
            </a:r>
            <a:r>
              <a:rPr lang="en-US" dirty="0"/>
              <a:t/>
            </a:r>
            <a:br>
              <a:rPr lang="en-US" dirty="0"/>
            </a:br>
            <a:r>
              <a:rPr lang="en-US" dirty="0" smtClean="0"/>
              <a:t>Instructor</a:t>
            </a:r>
            <a:r>
              <a:rPr lang="en-US" dirty="0"/>
              <a:t>: Ron Mak</a:t>
            </a:r>
          </a:p>
          <a:p>
            <a:pPr algn="ctr">
              <a:lnSpc>
                <a:spcPct val="90000"/>
              </a:lnSpc>
            </a:pPr>
            <a:r>
              <a:rPr lang="en-US" sz="2000" dirty="0">
                <a:hlinkClick r:id="rId2"/>
              </a:rPr>
              <a:t>www.cs.sjsu.edu/~</a:t>
            </a:r>
            <a:r>
              <a:rPr lang="en-US" sz="2000" dirty="0" smtClean="0">
                <a:hlinkClick r:id="rId2"/>
              </a:rPr>
              <a:t>mak</a:t>
            </a:r>
            <a:r>
              <a:rPr lang="en-US" sz="2000" dirty="0" smtClean="0"/>
              <a:t> </a:t>
            </a:r>
            <a:endParaRPr lang="en-US" sz="2000" dirty="0"/>
          </a:p>
        </p:txBody>
      </p:sp>
      <p:pic>
        <p:nvPicPr>
          <p:cNvPr id="6" name="Picture 5" descr="sjsu_logo2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p:blipFill>
        <p:spPr bwMode="auto">
          <a:xfrm>
            <a:off x="6857975" y="4526268"/>
            <a:ext cx="1371625" cy="1290241"/>
          </a:xfrm>
          <a:prstGeom prst="rect">
            <a:avLst/>
          </a:prstGeom>
          <a:noFill/>
          <a:extLst>
            <a:ext uri="{909E8E84-426E-40dd-AFC4-6F175D3DCCD1}">
              <a14:hiddenFill xmlns=""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pic>
        <p:nvPicPr>
          <p:cNvPr id="7" name="Picture 6" descr="Screen Shot 2015-08-23 at 4.03.00 PM.png"/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914440" y="4617707"/>
            <a:ext cx="878610" cy="1188707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D0DDC9-E2F4-FD48-B0FF-1A5FBE6C4E19}" type="slidenum">
              <a:rPr lang="en-US"/>
              <a:pPr/>
              <a:t>10</a:t>
            </a:fld>
            <a:endParaRPr lang="en-US"/>
          </a:p>
        </p:txBody>
      </p:sp>
      <p:sp>
        <p:nvSpPr>
          <p:cNvPr id="1996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Product </a:t>
            </a:r>
            <a:r>
              <a:rPr lang="en-US" dirty="0" smtClean="0"/>
              <a:t>Features</a:t>
            </a:r>
            <a:r>
              <a:rPr lang="en-US" i="1" dirty="0" smtClean="0"/>
              <a:t>, cont’d</a:t>
            </a:r>
            <a:endParaRPr lang="en-US" i="1" dirty="0"/>
          </a:p>
        </p:txBody>
      </p:sp>
      <p:sp>
        <p:nvSpPr>
          <p:cNvPr id="1996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dirty="0" smtClean="0"/>
              <a:t>When </a:t>
            </a:r>
            <a:r>
              <a:rPr lang="en-US" dirty="0"/>
              <a:t>a fault occurs, </a:t>
            </a:r>
            <a:r>
              <a:rPr lang="en-US" dirty="0">
                <a:solidFill>
                  <a:srgbClr val="B23C00"/>
                </a:solidFill>
              </a:rPr>
              <a:t>search </a:t>
            </a:r>
            <a:r>
              <a:rPr lang="en-US" dirty="0"/>
              <a:t>for it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in </a:t>
            </a:r>
            <a:r>
              <a:rPr lang="en-US" dirty="0"/>
              <a:t>the repository</a:t>
            </a:r>
            <a:r>
              <a:rPr lang="en-US" dirty="0" smtClean="0"/>
              <a:t>.</a:t>
            </a:r>
          </a:p>
          <a:p>
            <a:pPr lvl="4">
              <a:lnSpc>
                <a:spcPct val="80000"/>
              </a:lnSpc>
            </a:pPr>
            <a:endParaRPr lang="en-US" dirty="0"/>
          </a:p>
          <a:p>
            <a:pPr lvl="1">
              <a:lnSpc>
                <a:spcPct val="80000"/>
              </a:lnSpc>
            </a:pPr>
            <a:r>
              <a:rPr lang="en-US" dirty="0"/>
              <a:t>If there is a fault match, display its remedy.</a:t>
            </a:r>
          </a:p>
          <a:p>
            <a:pPr lvl="1">
              <a:lnSpc>
                <a:spcPct val="80000"/>
              </a:lnSpc>
            </a:pPr>
            <a:r>
              <a:rPr lang="en-US" dirty="0"/>
              <a:t>If there are no exact matches, then display the remedies of the </a:t>
            </a:r>
            <a:r>
              <a:rPr lang="en-US" dirty="0" smtClean="0">
                <a:solidFill>
                  <a:srgbClr val="B23C00"/>
                </a:solidFill>
              </a:rPr>
              <a:t>closest </a:t>
            </a:r>
            <a:r>
              <a:rPr lang="en-US" dirty="0">
                <a:solidFill>
                  <a:srgbClr val="B23C00"/>
                </a:solidFill>
              </a:rPr>
              <a:t>matches</a:t>
            </a:r>
            <a:r>
              <a:rPr lang="en-US" dirty="0"/>
              <a:t>.</a:t>
            </a:r>
          </a:p>
          <a:p>
            <a:pPr lvl="1">
              <a:lnSpc>
                <a:spcPct val="80000"/>
              </a:lnSpc>
            </a:pPr>
            <a:r>
              <a:rPr lang="en-US" dirty="0"/>
              <a:t>Compute and display the </a:t>
            </a:r>
            <a:r>
              <a:rPr lang="en-US" dirty="0">
                <a:solidFill>
                  <a:srgbClr val="B23C00"/>
                </a:solidFill>
              </a:rPr>
              <a:t>confidence level </a:t>
            </a:r>
            <a:r>
              <a:rPr lang="en-US" dirty="0"/>
              <a:t>of each displayed remedy based on the closeness of match.</a:t>
            </a:r>
          </a:p>
          <a:p>
            <a:pPr lvl="2">
              <a:lnSpc>
                <a:spcPct val="80000"/>
              </a:lnSpc>
            </a:pPr>
            <a:endParaRPr lang="en-US" dirty="0"/>
          </a:p>
          <a:p>
            <a:pPr>
              <a:lnSpc>
                <a:spcPct val="80000"/>
              </a:lnSpc>
            </a:pPr>
            <a:r>
              <a:rPr lang="en-US" dirty="0">
                <a:solidFill>
                  <a:srgbClr val="B23C00"/>
                </a:solidFill>
              </a:rPr>
              <a:t>Enter the latest fault </a:t>
            </a:r>
            <a:r>
              <a:rPr lang="en-US" dirty="0"/>
              <a:t>and its solution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into </a:t>
            </a:r>
            <a:r>
              <a:rPr lang="en-US" dirty="0"/>
              <a:t>the repository</a:t>
            </a:r>
            <a:r>
              <a:rPr lang="en-US" dirty="0" smtClean="0"/>
              <a:t>.</a:t>
            </a:r>
          </a:p>
          <a:p>
            <a:pPr lvl="4">
              <a:lnSpc>
                <a:spcPct val="80000"/>
              </a:lnSpc>
            </a:pPr>
            <a:endParaRPr lang="en-US" dirty="0"/>
          </a:p>
          <a:p>
            <a:pPr lvl="1">
              <a:lnSpc>
                <a:spcPct val="80000"/>
              </a:lnSpc>
            </a:pPr>
            <a:r>
              <a:rPr lang="en-US" dirty="0"/>
              <a:t>The repository </a:t>
            </a:r>
            <a:r>
              <a:rPr lang="en-US" dirty="0" smtClean="0">
                <a:solidFill>
                  <a:srgbClr val="B23C00"/>
                </a:solidFill>
              </a:rPr>
              <a:t>“gains experience”</a:t>
            </a:r>
            <a:r>
              <a:rPr lang="en-US" dirty="0" smtClean="0"/>
              <a:t> </a:t>
            </a:r>
            <a:br>
              <a:rPr lang="en-US" dirty="0" smtClean="0"/>
            </a:br>
            <a:r>
              <a:rPr lang="en-US" dirty="0" smtClean="0"/>
              <a:t>and </a:t>
            </a:r>
            <a:r>
              <a:rPr lang="en-US" dirty="0"/>
              <a:t>becomes more useful.</a:t>
            </a:r>
          </a:p>
        </p:txBody>
      </p:sp>
    </p:spTree>
    <p:extLst>
      <p:ext uri="{BB962C8B-B14F-4D97-AF65-F5344CB8AC3E}">
        <p14:creationId xmlns:p14="http://schemas.microsoft.com/office/powerpoint/2010/main" val="3461147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6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996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68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9968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0F3FCF42-FE0D-614F-9E7D-7F64A5450A73}" type="slidenum">
              <a:rPr lang="en-US"/>
              <a:pPr/>
              <a:t>11</a:t>
            </a:fld>
            <a:endParaRPr lang="en-US"/>
          </a:p>
        </p:txBody>
      </p:sp>
      <p:sp>
        <p:nvSpPr>
          <p:cNvPr id="20070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Major </a:t>
            </a:r>
            <a:r>
              <a:rPr lang="en-US" dirty="0" smtClean="0"/>
              <a:t>Modules</a:t>
            </a:r>
            <a:endParaRPr lang="en-US" dirty="0"/>
          </a:p>
        </p:txBody>
      </p:sp>
      <p:grpSp>
        <p:nvGrpSpPr>
          <p:cNvPr id="200707" name="Group 3"/>
          <p:cNvGrpSpPr>
            <a:grpSpLocks/>
          </p:cNvGrpSpPr>
          <p:nvPr/>
        </p:nvGrpSpPr>
        <p:grpSpPr bwMode="auto">
          <a:xfrm>
            <a:off x="4298950" y="1417638"/>
            <a:ext cx="3108325" cy="823912"/>
            <a:chOff x="2708" y="893"/>
            <a:chExt cx="1958" cy="519"/>
          </a:xfrm>
        </p:grpSpPr>
        <p:sp>
          <p:nvSpPr>
            <p:cNvPr id="200708" name="AutoShape 4"/>
            <p:cNvSpPr>
              <a:spLocks noChangeArrowheads="1"/>
            </p:cNvSpPr>
            <p:nvPr/>
          </p:nvSpPr>
          <p:spPr bwMode="auto">
            <a:xfrm>
              <a:off x="2708" y="893"/>
              <a:ext cx="1958" cy="519"/>
            </a:xfrm>
            <a:prstGeom prst="roundRect">
              <a:avLst>
                <a:gd name="adj" fmla="val 16667"/>
              </a:avLst>
            </a:prstGeom>
            <a:solidFill>
              <a:srgbClr val="FFFF99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0709" name="AutoShape 5"/>
            <p:cNvSpPr>
              <a:spLocks noChangeArrowheads="1"/>
            </p:cNvSpPr>
            <p:nvPr/>
          </p:nvSpPr>
          <p:spPr bwMode="auto">
            <a:xfrm>
              <a:off x="3399" y="1066"/>
              <a:ext cx="230" cy="288"/>
            </a:xfrm>
            <a:prstGeom prst="can">
              <a:avLst>
                <a:gd name="adj" fmla="val 31304"/>
              </a:avLst>
            </a:prstGeom>
            <a:solidFill>
              <a:srgbClr val="FFCC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0710" name="Oval 6"/>
            <p:cNvSpPr>
              <a:spLocks noChangeArrowheads="1"/>
            </p:cNvSpPr>
            <p:nvPr/>
          </p:nvSpPr>
          <p:spPr bwMode="auto">
            <a:xfrm>
              <a:off x="3860" y="1066"/>
              <a:ext cx="288" cy="288"/>
            </a:xfrm>
            <a:prstGeom prst="ellipse">
              <a:avLst/>
            </a:prstGeom>
            <a:solidFill>
              <a:srgbClr val="FFFFCC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0711" name="Line 7"/>
            <p:cNvSpPr>
              <a:spLocks noChangeShapeType="1"/>
            </p:cNvSpPr>
            <p:nvPr/>
          </p:nvSpPr>
          <p:spPr bwMode="auto">
            <a:xfrm flipV="1">
              <a:off x="3917" y="1123"/>
              <a:ext cx="173" cy="173"/>
            </a:xfrm>
            <a:prstGeom prst="line">
              <a:avLst/>
            </a:prstGeom>
            <a:noFill/>
            <a:ln w="57150">
              <a:solidFill>
                <a:schemeClr val="folHlink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0712" name="AutoShape 8"/>
            <p:cNvSpPr>
              <a:spLocks noChangeArrowheads="1"/>
            </p:cNvSpPr>
            <p:nvPr/>
          </p:nvSpPr>
          <p:spPr bwMode="auto">
            <a:xfrm>
              <a:off x="4320" y="1066"/>
              <a:ext cx="231" cy="288"/>
            </a:xfrm>
            <a:prstGeom prst="foldedCorner">
              <a:avLst>
                <a:gd name="adj" fmla="val 12500"/>
              </a:avLst>
            </a:prstGeom>
            <a:solidFill>
              <a:srgbClr val="C0C0C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0713" name="Text Box 9"/>
            <p:cNvSpPr txBox="1">
              <a:spLocks noChangeArrowheads="1"/>
            </p:cNvSpPr>
            <p:nvPr/>
          </p:nvSpPr>
          <p:spPr bwMode="auto">
            <a:xfrm>
              <a:off x="2777" y="970"/>
              <a:ext cx="507" cy="3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400" b="0"/>
                <a:t>Data</a:t>
              </a:r>
            </a:p>
            <a:p>
              <a:r>
                <a:rPr lang="en-US" sz="1400" b="0"/>
                <a:t>sources</a:t>
              </a:r>
            </a:p>
          </p:txBody>
        </p:sp>
        <p:sp>
          <p:nvSpPr>
            <p:cNvPr id="200714" name="Text Box 10"/>
            <p:cNvSpPr txBox="1">
              <a:spLocks noChangeArrowheads="1"/>
            </p:cNvSpPr>
            <p:nvPr/>
          </p:nvSpPr>
          <p:spPr bwMode="auto">
            <a:xfrm>
              <a:off x="3273" y="893"/>
              <a:ext cx="514" cy="15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000"/>
                <a:t>Databases</a:t>
              </a:r>
            </a:p>
          </p:txBody>
        </p:sp>
        <p:sp>
          <p:nvSpPr>
            <p:cNvPr id="200715" name="Text Box 11"/>
            <p:cNvSpPr txBox="1">
              <a:spLocks noChangeArrowheads="1"/>
            </p:cNvSpPr>
            <p:nvPr/>
          </p:nvSpPr>
          <p:spPr bwMode="auto">
            <a:xfrm>
              <a:off x="3796" y="893"/>
              <a:ext cx="430" cy="15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000"/>
                <a:t>Sensors</a:t>
              </a:r>
            </a:p>
          </p:txBody>
        </p:sp>
        <p:sp>
          <p:nvSpPr>
            <p:cNvPr id="200716" name="Text Box 12"/>
            <p:cNvSpPr txBox="1">
              <a:spLocks noChangeArrowheads="1"/>
            </p:cNvSpPr>
            <p:nvPr/>
          </p:nvSpPr>
          <p:spPr bwMode="auto">
            <a:xfrm>
              <a:off x="4312" y="893"/>
              <a:ext cx="297" cy="154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000"/>
                <a:t>Files</a:t>
              </a:r>
            </a:p>
          </p:txBody>
        </p:sp>
      </p:grpSp>
      <p:grpSp>
        <p:nvGrpSpPr>
          <p:cNvPr id="200717" name="Group 13"/>
          <p:cNvGrpSpPr>
            <a:grpSpLocks/>
          </p:cNvGrpSpPr>
          <p:nvPr/>
        </p:nvGrpSpPr>
        <p:grpSpPr bwMode="auto">
          <a:xfrm>
            <a:off x="4846638" y="2789238"/>
            <a:ext cx="2560637" cy="1554162"/>
            <a:chOff x="3053" y="1757"/>
            <a:chExt cx="1613" cy="979"/>
          </a:xfrm>
        </p:grpSpPr>
        <p:sp>
          <p:nvSpPr>
            <p:cNvPr id="200718" name="Rectangle 14"/>
            <p:cNvSpPr>
              <a:spLocks noChangeArrowheads="1"/>
            </p:cNvSpPr>
            <p:nvPr/>
          </p:nvSpPr>
          <p:spPr bwMode="auto">
            <a:xfrm>
              <a:off x="3053" y="1757"/>
              <a:ext cx="1613" cy="979"/>
            </a:xfrm>
            <a:prstGeom prst="rect">
              <a:avLst/>
            </a:prstGeom>
            <a:solidFill>
              <a:srgbClr val="CCE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0719" name="Text Box 15"/>
            <p:cNvSpPr txBox="1">
              <a:spLocks noChangeArrowheads="1"/>
            </p:cNvSpPr>
            <p:nvPr/>
          </p:nvSpPr>
          <p:spPr bwMode="auto">
            <a:xfrm>
              <a:off x="3053" y="2506"/>
              <a:ext cx="1245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400" b="0"/>
                <a:t>Data integration server</a:t>
              </a:r>
            </a:p>
          </p:txBody>
        </p:sp>
        <p:grpSp>
          <p:nvGrpSpPr>
            <p:cNvPr id="200720" name="Group 16"/>
            <p:cNvGrpSpPr>
              <a:grpSpLocks/>
            </p:cNvGrpSpPr>
            <p:nvPr/>
          </p:nvGrpSpPr>
          <p:grpSpPr bwMode="auto">
            <a:xfrm>
              <a:off x="3110" y="1872"/>
              <a:ext cx="346" cy="288"/>
              <a:chOff x="3341" y="1872"/>
              <a:chExt cx="346" cy="288"/>
            </a:xfrm>
          </p:grpSpPr>
          <p:sp>
            <p:nvSpPr>
              <p:cNvPr id="200721" name="Rectangle 17"/>
              <p:cNvSpPr>
                <a:spLocks noChangeArrowheads="1"/>
              </p:cNvSpPr>
              <p:nvPr/>
            </p:nvSpPr>
            <p:spPr bwMode="auto">
              <a:xfrm>
                <a:off x="3341" y="1872"/>
                <a:ext cx="346" cy="58"/>
              </a:xfrm>
              <a:prstGeom prst="rect">
                <a:avLst/>
              </a:prstGeom>
              <a:solidFill>
                <a:schemeClr val="folHlink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0722" name="Rectangle 18"/>
              <p:cNvSpPr>
                <a:spLocks noChangeArrowheads="1"/>
              </p:cNvSpPr>
              <p:nvPr/>
            </p:nvSpPr>
            <p:spPr bwMode="auto">
              <a:xfrm>
                <a:off x="3341" y="1930"/>
                <a:ext cx="346" cy="230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0723" name="Line 19"/>
              <p:cNvSpPr>
                <a:spLocks noChangeShapeType="1"/>
              </p:cNvSpPr>
              <p:nvPr/>
            </p:nvSpPr>
            <p:spPr bwMode="auto">
              <a:xfrm>
                <a:off x="3341" y="1988"/>
                <a:ext cx="34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0724" name="Line 20"/>
              <p:cNvSpPr>
                <a:spLocks noChangeShapeType="1"/>
              </p:cNvSpPr>
              <p:nvPr/>
            </p:nvSpPr>
            <p:spPr bwMode="auto">
              <a:xfrm>
                <a:off x="3341" y="2045"/>
                <a:ext cx="34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0725" name="Line 21"/>
              <p:cNvSpPr>
                <a:spLocks noChangeShapeType="1"/>
              </p:cNvSpPr>
              <p:nvPr/>
            </p:nvSpPr>
            <p:spPr bwMode="auto">
              <a:xfrm>
                <a:off x="3341" y="2103"/>
                <a:ext cx="34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0726" name="Line 22"/>
              <p:cNvSpPr>
                <a:spLocks noChangeShapeType="1"/>
              </p:cNvSpPr>
              <p:nvPr/>
            </p:nvSpPr>
            <p:spPr bwMode="auto">
              <a:xfrm>
                <a:off x="3399" y="1930"/>
                <a:ext cx="0" cy="23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0727" name="Line 23"/>
              <p:cNvSpPr>
                <a:spLocks noChangeShapeType="1"/>
              </p:cNvSpPr>
              <p:nvPr/>
            </p:nvSpPr>
            <p:spPr bwMode="auto">
              <a:xfrm>
                <a:off x="3514" y="1930"/>
                <a:ext cx="0" cy="23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200728" name="Group 24"/>
            <p:cNvGrpSpPr>
              <a:grpSpLocks/>
            </p:cNvGrpSpPr>
            <p:nvPr/>
          </p:nvGrpSpPr>
          <p:grpSpPr bwMode="auto">
            <a:xfrm>
              <a:off x="3686" y="2045"/>
              <a:ext cx="346" cy="288"/>
              <a:chOff x="3802" y="2045"/>
              <a:chExt cx="346" cy="288"/>
            </a:xfrm>
          </p:grpSpPr>
          <p:sp>
            <p:nvSpPr>
              <p:cNvPr id="200729" name="Rectangle 25"/>
              <p:cNvSpPr>
                <a:spLocks noChangeArrowheads="1"/>
              </p:cNvSpPr>
              <p:nvPr/>
            </p:nvSpPr>
            <p:spPr bwMode="auto">
              <a:xfrm>
                <a:off x="3802" y="2045"/>
                <a:ext cx="346" cy="58"/>
              </a:xfrm>
              <a:prstGeom prst="rect">
                <a:avLst/>
              </a:prstGeom>
              <a:solidFill>
                <a:srgbClr val="0000FF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0730" name="Rectangle 26"/>
              <p:cNvSpPr>
                <a:spLocks noChangeArrowheads="1"/>
              </p:cNvSpPr>
              <p:nvPr/>
            </p:nvSpPr>
            <p:spPr bwMode="auto">
              <a:xfrm>
                <a:off x="3802" y="2103"/>
                <a:ext cx="346" cy="230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0731" name="Line 27"/>
              <p:cNvSpPr>
                <a:spLocks noChangeShapeType="1"/>
              </p:cNvSpPr>
              <p:nvPr/>
            </p:nvSpPr>
            <p:spPr bwMode="auto">
              <a:xfrm>
                <a:off x="3802" y="2161"/>
                <a:ext cx="34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0732" name="Line 28"/>
              <p:cNvSpPr>
                <a:spLocks noChangeShapeType="1"/>
              </p:cNvSpPr>
              <p:nvPr/>
            </p:nvSpPr>
            <p:spPr bwMode="auto">
              <a:xfrm>
                <a:off x="3802" y="2218"/>
                <a:ext cx="34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0733" name="Line 29"/>
              <p:cNvSpPr>
                <a:spLocks noChangeShapeType="1"/>
              </p:cNvSpPr>
              <p:nvPr/>
            </p:nvSpPr>
            <p:spPr bwMode="auto">
              <a:xfrm>
                <a:off x="3802" y="2276"/>
                <a:ext cx="34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0734" name="Line 30"/>
              <p:cNvSpPr>
                <a:spLocks noChangeShapeType="1"/>
              </p:cNvSpPr>
              <p:nvPr/>
            </p:nvSpPr>
            <p:spPr bwMode="auto">
              <a:xfrm>
                <a:off x="3860" y="2103"/>
                <a:ext cx="0" cy="23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0735" name="Line 31"/>
              <p:cNvSpPr>
                <a:spLocks noChangeShapeType="1"/>
              </p:cNvSpPr>
              <p:nvPr/>
            </p:nvSpPr>
            <p:spPr bwMode="auto">
              <a:xfrm>
                <a:off x="3975" y="2103"/>
                <a:ext cx="0" cy="23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grpSp>
          <p:nvGrpSpPr>
            <p:cNvPr id="200736" name="Group 32"/>
            <p:cNvGrpSpPr>
              <a:grpSpLocks/>
            </p:cNvGrpSpPr>
            <p:nvPr/>
          </p:nvGrpSpPr>
          <p:grpSpPr bwMode="auto">
            <a:xfrm>
              <a:off x="4262" y="1929"/>
              <a:ext cx="346" cy="288"/>
              <a:chOff x="4205" y="1814"/>
              <a:chExt cx="346" cy="288"/>
            </a:xfrm>
          </p:grpSpPr>
          <p:sp>
            <p:nvSpPr>
              <p:cNvPr id="200737" name="Rectangle 33"/>
              <p:cNvSpPr>
                <a:spLocks noChangeArrowheads="1"/>
              </p:cNvSpPr>
              <p:nvPr/>
            </p:nvSpPr>
            <p:spPr bwMode="auto">
              <a:xfrm>
                <a:off x="4205" y="1814"/>
                <a:ext cx="346" cy="58"/>
              </a:xfrm>
              <a:prstGeom prst="rect">
                <a:avLst/>
              </a:prstGeom>
              <a:solidFill>
                <a:srgbClr val="339933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0738" name="Rectangle 34"/>
              <p:cNvSpPr>
                <a:spLocks noChangeArrowheads="1"/>
              </p:cNvSpPr>
              <p:nvPr/>
            </p:nvSpPr>
            <p:spPr bwMode="auto">
              <a:xfrm>
                <a:off x="4205" y="1872"/>
                <a:ext cx="346" cy="230"/>
              </a:xfrm>
              <a:prstGeom prst="rect">
                <a:avLst/>
              </a:prstGeom>
              <a:solidFill>
                <a:schemeClr val="bg1"/>
              </a:solidFill>
              <a:ln w="9525">
                <a:solidFill>
                  <a:schemeClr val="tx1"/>
                </a:solidFill>
                <a:miter lim="800000"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0739" name="Line 35"/>
              <p:cNvSpPr>
                <a:spLocks noChangeShapeType="1"/>
              </p:cNvSpPr>
              <p:nvPr/>
            </p:nvSpPr>
            <p:spPr bwMode="auto">
              <a:xfrm>
                <a:off x="4205" y="1930"/>
                <a:ext cx="34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0740" name="Line 36"/>
              <p:cNvSpPr>
                <a:spLocks noChangeShapeType="1"/>
              </p:cNvSpPr>
              <p:nvPr/>
            </p:nvSpPr>
            <p:spPr bwMode="auto">
              <a:xfrm>
                <a:off x="4205" y="1987"/>
                <a:ext cx="34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0741" name="Line 37"/>
              <p:cNvSpPr>
                <a:spLocks noChangeShapeType="1"/>
              </p:cNvSpPr>
              <p:nvPr/>
            </p:nvSpPr>
            <p:spPr bwMode="auto">
              <a:xfrm>
                <a:off x="4205" y="2045"/>
                <a:ext cx="346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0742" name="Line 38"/>
              <p:cNvSpPr>
                <a:spLocks noChangeShapeType="1"/>
              </p:cNvSpPr>
              <p:nvPr/>
            </p:nvSpPr>
            <p:spPr bwMode="auto">
              <a:xfrm>
                <a:off x="4263" y="1872"/>
                <a:ext cx="0" cy="23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  <p:sp>
            <p:nvSpPr>
              <p:cNvPr id="200743" name="Line 39"/>
              <p:cNvSpPr>
                <a:spLocks noChangeShapeType="1"/>
              </p:cNvSpPr>
              <p:nvPr/>
            </p:nvSpPr>
            <p:spPr bwMode="auto">
              <a:xfrm>
                <a:off x="4378" y="1872"/>
                <a:ext cx="0" cy="23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  <p:sp>
          <p:nvSpPr>
            <p:cNvPr id="200744" name="Line 40"/>
            <p:cNvSpPr>
              <a:spLocks noChangeShapeType="1"/>
            </p:cNvSpPr>
            <p:nvPr/>
          </p:nvSpPr>
          <p:spPr bwMode="auto">
            <a:xfrm>
              <a:off x="3456" y="1987"/>
              <a:ext cx="115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0745" name="Line 41"/>
            <p:cNvSpPr>
              <a:spLocks noChangeShapeType="1"/>
            </p:cNvSpPr>
            <p:nvPr/>
          </p:nvSpPr>
          <p:spPr bwMode="auto">
            <a:xfrm>
              <a:off x="3571" y="1987"/>
              <a:ext cx="0" cy="17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0746" name="Line 42"/>
            <p:cNvSpPr>
              <a:spLocks noChangeShapeType="1"/>
            </p:cNvSpPr>
            <p:nvPr/>
          </p:nvSpPr>
          <p:spPr bwMode="auto">
            <a:xfrm>
              <a:off x="3571" y="2160"/>
              <a:ext cx="115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0747" name="Line 43"/>
            <p:cNvSpPr>
              <a:spLocks noChangeShapeType="1"/>
            </p:cNvSpPr>
            <p:nvPr/>
          </p:nvSpPr>
          <p:spPr bwMode="auto">
            <a:xfrm>
              <a:off x="4032" y="2160"/>
              <a:ext cx="115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0748" name="Line 44"/>
            <p:cNvSpPr>
              <a:spLocks noChangeShapeType="1"/>
            </p:cNvSpPr>
            <p:nvPr/>
          </p:nvSpPr>
          <p:spPr bwMode="auto">
            <a:xfrm flipV="1">
              <a:off x="4147" y="2045"/>
              <a:ext cx="0" cy="11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0749" name="Line 45"/>
            <p:cNvSpPr>
              <a:spLocks noChangeShapeType="1"/>
            </p:cNvSpPr>
            <p:nvPr/>
          </p:nvSpPr>
          <p:spPr bwMode="auto">
            <a:xfrm>
              <a:off x="4147" y="2045"/>
              <a:ext cx="115" cy="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0750" name="Text Box 46"/>
            <p:cNvSpPr txBox="1">
              <a:spLocks noChangeArrowheads="1"/>
            </p:cNvSpPr>
            <p:nvPr/>
          </p:nvSpPr>
          <p:spPr bwMode="auto">
            <a:xfrm>
              <a:off x="3168" y="2208"/>
              <a:ext cx="519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US" sz="1000" i="1"/>
                <a:t>Virtual</a:t>
              </a:r>
            </a:p>
            <a:p>
              <a:r>
                <a:rPr lang="en-US" sz="1000" i="1"/>
                <a:t>data views</a:t>
              </a:r>
            </a:p>
          </p:txBody>
        </p:sp>
      </p:grpSp>
      <p:grpSp>
        <p:nvGrpSpPr>
          <p:cNvPr id="200751" name="Group 47"/>
          <p:cNvGrpSpPr>
            <a:grpSpLocks/>
          </p:cNvGrpSpPr>
          <p:nvPr/>
        </p:nvGrpSpPr>
        <p:grpSpPr bwMode="auto">
          <a:xfrm>
            <a:off x="4846638" y="4525963"/>
            <a:ext cx="2560637" cy="1463675"/>
            <a:chOff x="3053" y="2851"/>
            <a:chExt cx="1613" cy="922"/>
          </a:xfrm>
        </p:grpSpPr>
        <p:sp>
          <p:nvSpPr>
            <p:cNvPr id="200752" name="Rectangle 48"/>
            <p:cNvSpPr>
              <a:spLocks noChangeArrowheads="1"/>
            </p:cNvSpPr>
            <p:nvPr/>
          </p:nvSpPr>
          <p:spPr bwMode="auto">
            <a:xfrm>
              <a:off x="3053" y="2851"/>
              <a:ext cx="1613" cy="922"/>
            </a:xfrm>
            <a:prstGeom prst="rect">
              <a:avLst/>
            </a:prstGeom>
            <a:solidFill>
              <a:srgbClr val="CCFF99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0753" name="Text Box 49"/>
            <p:cNvSpPr txBox="1">
              <a:spLocks noChangeArrowheads="1"/>
            </p:cNvSpPr>
            <p:nvPr/>
          </p:nvSpPr>
          <p:spPr bwMode="auto">
            <a:xfrm>
              <a:off x="3110" y="3543"/>
              <a:ext cx="1152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400" b="0"/>
                <a:t>Faults archive server</a:t>
              </a:r>
            </a:p>
          </p:txBody>
        </p:sp>
        <p:sp>
          <p:nvSpPr>
            <p:cNvPr id="200754" name="AutoShape 50"/>
            <p:cNvSpPr>
              <a:spLocks noChangeArrowheads="1"/>
            </p:cNvSpPr>
            <p:nvPr/>
          </p:nvSpPr>
          <p:spPr bwMode="auto">
            <a:xfrm>
              <a:off x="3514" y="3024"/>
              <a:ext cx="288" cy="345"/>
            </a:xfrm>
            <a:prstGeom prst="can">
              <a:avLst>
                <a:gd name="adj" fmla="val 29948"/>
              </a:avLst>
            </a:prstGeom>
            <a:solidFill>
              <a:srgbClr val="CC66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grpSp>
          <p:nvGrpSpPr>
            <p:cNvPr id="200755" name="Group 51"/>
            <p:cNvGrpSpPr>
              <a:grpSpLocks/>
            </p:cNvGrpSpPr>
            <p:nvPr/>
          </p:nvGrpSpPr>
          <p:grpSpPr bwMode="auto">
            <a:xfrm>
              <a:off x="3933" y="2967"/>
              <a:ext cx="634" cy="460"/>
              <a:chOff x="3859" y="2794"/>
              <a:chExt cx="634" cy="460"/>
            </a:xfrm>
          </p:grpSpPr>
          <p:sp>
            <p:nvSpPr>
              <p:cNvPr id="200756" name="AutoShape 52"/>
              <p:cNvSpPr>
                <a:spLocks noChangeArrowheads="1"/>
              </p:cNvSpPr>
              <p:nvPr/>
            </p:nvSpPr>
            <p:spPr bwMode="auto">
              <a:xfrm>
                <a:off x="3859" y="2794"/>
                <a:ext cx="634" cy="460"/>
              </a:xfrm>
              <a:prstGeom prst="roundRect">
                <a:avLst>
                  <a:gd name="adj" fmla="val 16667"/>
                </a:avLst>
              </a:prstGeom>
              <a:solidFill>
                <a:srgbClr val="66FF66"/>
              </a:solidFill>
              <a:ln w="28575">
                <a:solidFill>
                  <a:srgbClr val="008000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0757" name="Text Box 53"/>
              <p:cNvSpPr txBox="1">
                <a:spLocks noChangeArrowheads="1"/>
              </p:cNvSpPr>
              <p:nvPr/>
            </p:nvSpPr>
            <p:spPr bwMode="auto">
              <a:xfrm>
                <a:off x="3859" y="2794"/>
                <a:ext cx="569" cy="460"/>
              </a:xfrm>
              <a:prstGeom prst="rect">
                <a:avLst/>
              </a:prstGeom>
              <a:noFill/>
              <a:ln>
                <a:noFill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solidFill>
                      <a:schemeClr val="accent1"/>
                    </a:solidFill>
                  </a14:hiddenFill>
                </a:ext>
                <a:ext uri="{91240B29-F687-4f45-9708-019B960494DF}">
                  <a14:hiddenLine xmlns:a14="http://schemas.microsoft.com/office/drawing/2010/main" xmlns="" w="9525">
                    <a:solidFill>
                      <a:schemeClr val="tx1"/>
                    </a:solidFill>
                    <a:miter lim="800000"/>
                    <a:headEnd/>
                    <a:tailEnd/>
                  </a14:hiddenLine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>
                <a:spAutoFit/>
              </a:bodyPr>
              <a:lstStyle/>
              <a:p>
                <a:r>
                  <a:rPr lang="en-US" sz="1400" b="0"/>
                  <a:t>Faults</a:t>
                </a:r>
              </a:p>
              <a:p>
                <a:r>
                  <a:rPr lang="en-US" sz="1400" b="0"/>
                  <a:t>matching</a:t>
                </a:r>
              </a:p>
              <a:p>
                <a:r>
                  <a:rPr lang="en-US" sz="1400" b="0"/>
                  <a:t>engine</a:t>
                </a:r>
              </a:p>
            </p:txBody>
          </p:sp>
        </p:grpSp>
        <p:sp>
          <p:nvSpPr>
            <p:cNvPr id="200758" name="Text Box 54"/>
            <p:cNvSpPr txBox="1">
              <a:spLocks noChangeArrowheads="1"/>
            </p:cNvSpPr>
            <p:nvPr/>
          </p:nvSpPr>
          <p:spPr bwMode="auto">
            <a:xfrm>
              <a:off x="3053" y="3082"/>
              <a:ext cx="576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US" sz="1000" i="1"/>
                <a:t>Faults database</a:t>
              </a:r>
            </a:p>
          </p:txBody>
        </p:sp>
      </p:grpSp>
      <p:grpSp>
        <p:nvGrpSpPr>
          <p:cNvPr id="200759" name="Group 55"/>
          <p:cNvGrpSpPr>
            <a:grpSpLocks/>
          </p:cNvGrpSpPr>
          <p:nvPr/>
        </p:nvGrpSpPr>
        <p:grpSpPr bwMode="auto">
          <a:xfrm>
            <a:off x="2103438" y="2789238"/>
            <a:ext cx="2468562" cy="3200400"/>
            <a:chOff x="1325" y="1757"/>
            <a:chExt cx="1555" cy="2016"/>
          </a:xfrm>
        </p:grpSpPr>
        <p:sp>
          <p:nvSpPr>
            <p:cNvPr id="200760" name="Rectangle 56"/>
            <p:cNvSpPr>
              <a:spLocks noChangeArrowheads="1"/>
            </p:cNvSpPr>
            <p:nvPr/>
          </p:nvSpPr>
          <p:spPr bwMode="auto">
            <a:xfrm>
              <a:off x="1325" y="1757"/>
              <a:ext cx="1555" cy="2016"/>
            </a:xfrm>
            <a:prstGeom prst="rect">
              <a:avLst/>
            </a:prstGeom>
            <a:solidFill>
              <a:srgbClr val="EAEAEA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pPr algn="ctr"/>
              <a:endParaRPr lang="en-US" b="0">
                <a:latin typeface="Times New Roman" charset="0"/>
              </a:endParaRPr>
            </a:p>
          </p:txBody>
        </p:sp>
        <p:sp>
          <p:nvSpPr>
            <p:cNvPr id="200761" name="Text Box 57"/>
            <p:cNvSpPr txBox="1">
              <a:spLocks noChangeArrowheads="1"/>
            </p:cNvSpPr>
            <p:nvPr/>
          </p:nvSpPr>
          <p:spPr bwMode="auto">
            <a:xfrm>
              <a:off x="1325" y="1757"/>
              <a:ext cx="830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400" b="0"/>
                <a:t>Server system</a:t>
              </a:r>
            </a:p>
          </p:txBody>
        </p:sp>
        <p:sp>
          <p:nvSpPr>
            <p:cNvPr id="200762" name="Rectangle 58"/>
            <p:cNvSpPr>
              <a:spLocks noChangeArrowheads="1"/>
            </p:cNvSpPr>
            <p:nvPr/>
          </p:nvSpPr>
          <p:spPr bwMode="auto">
            <a:xfrm>
              <a:off x="1440" y="2045"/>
              <a:ext cx="461" cy="1613"/>
            </a:xfrm>
            <a:prstGeom prst="rect">
              <a:avLst/>
            </a:prstGeom>
            <a:solidFill>
              <a:srgbClr val="CCCCFF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0763" name="Text Box 59"/>
            <p:cNvSpPr txBox="1">
              <a:spLocks noChangeArrowheads="1"/>
            </p:cNvSpPr>
            <p:nvPr/>
          </p:nvSpPr>
          <p:spPr bwMode="auto">
            <a:xfrm>
              <a:off x="1440" y="2045"/>
              <a:ext cx="426" cy="3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400" b="0"/>
                <a:t>Web</a:t>
              </a:r>
            </a:p>
            <a:p>
              <a:r>
                <a:rPr lang="en-US" sz="1400" b="0"/>
                <a:t>server</a:t>
              </a:r>
            </a:p>
          </p:txBody>
        </p:sp>
        <p:sp>
          <p:nvSpPr>
            <p:cNvPr id="200764" name="Rectangle 60"/>
            <p:cNvSpPr>
              <a:spLocks noChangeArrowheads="1"/>
            </p:cNvSpPr>
            <p:nvPr/>
          </p:nvSpPr>
          <p:spPr bwMode="auto">
            <a:xfrm>
              <a:off x="2016" y="2045"/>
              <a:ext cx="749" cy="1613"/>
            </a:xfrm>
            <a:prstGeom prst="rect">
              <a:avLst/>
            </a:prstGeom>
            <a:solidFill>
              <a:srgbClr val="FFFFCC"/>
            </a:solidFill>
            <a:ln w="9525">
              <a:solidFill>
                <a:schemeClr val="tx1"/>
              </a:solidFill>
              <a:miter lim="800000"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0765" name="Text Box 61"/>
            <p:cNvSpPr txBox="1">
              <a:spLocks noChangeArrowheads="1"/>
            </p:cNvSpPr>
            <p:nvPr/>
          </p:nvSpPr>
          <p:spPr bwMode="auto">
            <a:xfrm>
              <a:off x="2016" y="2045"/>
              <a:ext cx="663" cy="326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400" b="0"/>
                <a:t>Application</a:t>
              </a:r>
            </a:p>
            <a:p>
              <a:r>
                <a:rPr lang="en-US" sz="1400" b="0"/>
                <a:t>server</a:t>
              </a:r>
            </a:p>
          </p:txBody>
        </p:sp>
        <p:sp>
          <p:nvSpPr>
            <p:cNvPr id="200766" name="AutoShape 62"/>
            <p:cNvSpPr>
              <a:spLocks noChangeArrowheads="1"/>
            </p:cNvSpPr>
            <p:nvPr/>
          </p:nvSpPr>
          <p:spPr bwMode="auto">
            <a:xfrm>
              <a:off x="1498" y="2447"/>
              <a:ext cx="115" cy="116"/>
            </a:xfrm>
            <a:prstGeom prst="roundRect">
              <a:avLst>
                <a:gd name="adj" fmla="val 16667"/>
              </a:avLst>
            </a:prstGeom>
            <a:solidFill>
              <a:srgbClr val="000099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0767" name="AutoShape 63"/>
            <p:cNvSpPr>
              <a:spLocks noChangeArrowheads="1"/>
            </p:cNvSpPr>
            <p:nvPr/>
          </p:nvSpPr>
          <p:spPr bwMode="auto">
            <a:xfrm>
              <a:off x="1728" y="2736"/>
              <a:ext cx="115" cy="116"/>
            </a:xfrm>
            <a:prstGeom prst="roundRect">
              <a:avLst>
                <a:gd name="adj" fmla="val 16667"/>
              </a:avLst>
            </a:prstGeom>
            <a:solidFill>
              <a:srgbClr val="000099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0768" name="AutoShape 64"/>
            <p:cNvSpPr>
              <a:spLocks noChangeArrowheads="1"/>
            </p:cNvSpPr>
            <p:nvPr/>
          </p:nvSpPr>
          <p:spPr bwMode="auto">
            <a:xfrm>
              <a:off x="1555" y="2966"/>
              <a:ext cx="115" cy="116"/>
            </a:xfrm>
            <a:prstGeom prst="roundRect">
              <a:avLst>
                <a:gd name="adj" fmla="val 16667"/>
              </a:avLst>
            </a:prstGeom>
            <a:solidFill>
              <a:srgbClr val="000099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0769" name="Text Box 65"/>
            <p:cNvSpPr txBox="1">
              <a:spLocks noChangeArrowheads="1"/>
            </p:cNvSpPr>
            <p:nvPr/>
          </p:nvSpPr>
          <p:spPr bwMode="auto">
            <a:xfrm>
              <a:off x="1440" y="3370"/>
              <a:ext cx="395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000" i="1"/>
                <a:t>Web</a:t>
              </a:r>
            </a:p>
            <a:p>
              <a:r>
                <a:rPr lang="en-US" sz="1000" i="1"/>
                <a:t>objects</a:t>
              </a:r>
            </a:p>
          </p:txBody>
        </p:sp>
        <p:sp>
          <p:nvSpPr>
            <p:cNvPr id="200770" name="Text Box 66"/>
            <p:cNvSpPr txBox="1">
              <a:spLocks noChangeArrowheads="1"/>
            </p:cNvSpPr>
            <p:nvPr/>
          </p:nvSpPr>
          <p:spPr bwMode="auto">
            <a:xfrm>
              <a:off x="2016" y="3350"/>
              <a:ext cx="551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000" i="1"/>
                <a:t>Application</a:t>
              </a:r>
            </a:p>
            <a:p>
              <a:r>
                <a:rPr lang="en-US" sz="1000" i="1"/>
                <a:t>objects</a:t>
              </a:r>
            </a:p>
          </p:txBody>
        </p:sp>
        <p:sp>
          <p:nvSpPr>
            <p:cNvPr id="200771" name="AutoShape 67"/>
            <p:cNvSpPr>
              <a:spLocks noChangeArrowheads="1"/>
            </p:cNvSpPr>
            <p:nvPr/>
          </p:nvSpPr>
          <p:spPr bwMode="auto">
            <a:xfrm>
              <a:off x="2189" y="2447"/>
              <a:ext cx="115" cy="116"/>
            </a:xfrm>
            <a:prstGeom prst="roundRect">
              <a:avLst>
                <a:gd name="adj" fmla="val 16667"/>
              </a:avLst>
            </a:prstGeom>
            <a:solidFill>
              <a:srgbClr val="6633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0772" name="AutoShape 68"/>
            <p:cNvSpPr>
              <a:spLocks noChangeArrowheads="1"/>
            </p:cNvSpPr>
            <p:nvPr/>
          </p:nvSpPr>
          <p:spPr bwMode="auto">
            <a:xfrm>
              <a:off x="2535" y="2621"/>
              <a:ext cx="115" cy="116"/>
            </a:xfrm>
            <a:prstGeom prst="roundRect">
              <a:avLst>
                <a:gd name="adj" fmla="val 16667"/>
              </a:avLst>
            </a:prstGeom>
            <a:solidFill>
              <a:srgbClr val="6633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0773" name="AutoShape 69"/>
            <p:cNvSpPr>
              <a:spLocks noChangeArrowheads="1"/>
            </p:cNvSpPr>
            <p:nvPr/>
          </p:nvSpPr>
          <p:spPr bwMode="auto">
            <a:xfrm>
              <a:off x="2362" y="2851"/>
              <a:ext cx="115" cy="116"/>
            </a:xfrm>
            <a:prstGeom prst="roundRect">
              <a:avLst>
                <a:gd name="adj" fmla="val 16667"/>
              </a:avLst>
            </a:prstGeom>
            <a:solidFill>
              <a:srgbClr val="6633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0774" name="AutoShape 70"/>
            <p:cNvSpPr>
              <a:spLocks noChangeArrowheads="1"/>
            </p:cNvSpPr>
            <p:nvPr/>
          </p:nvSpPr>
          <p:spPr bwMode="auto">
            <a:xfrm>
              <a:off x="2131" y="3024"/>
              <a:ext cx="115" cy="116"/>
            </a:xfrm>
            <a:prstGeom prst="roundRect">
              <a:avLst>
                <a:gd name="adj" fmla="val 16667"/>
              </a:avLst>
            </a:prstGeom>
            <a:solidFill>
              <a:srgbClr val="6633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0775" name="AutoShape 71"/>
            <p:cNvSpPr>
              <a:spLocks noChangeArrowheads="1"/>
            </p:cNvSpPr>
            <p:nvPr/>
          </p:nvSpPr>
          <p:spPr bwMode="auto">
            <a:xfrm>
              <a:off x="2534" y="3139"/>
              <a:ext cx="115" cy="116"/>
            </a:xfrm>
            <a:prstGeom prst="roundRect">
              <a:avLst>
                <a:gd name="adj" fmla="val 16667"/>
              </a:avLst>
            </a:prstGeom>
            <a:solidFill>
              <a:srgbClr val="663300"/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  <a:extLs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 anchor="ctr"/>
            <a:lstStyle/>
            <a:p>
              <a:endParaRPr lang="en-US"/>
            </a:p>
          </p:txBody>
        </p:sp>
        <p:sp>
          <p:nvSpPr>
            <p:cNvPr id="200776" name="Line 72"/>
            <p:cNvSpPr>
              <a:spLocks noChangeShapeType="1"/>
            </p:cNvSpPr>
            <p:nvPr/>
          </p:nvSpPr>
          <p:spPr bwMode="auto">
            <a:xfrm>
              <a:off x="2304" y="2563"/>
              <a:ext cx="230" cy="11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0777" name="Line 73"/>
            <p:cNvSpPr>
              <a:spLocks noChangeShapeType="1"/>
            </p:cNvSpPr>
            <p:nvPr/>
          </p:nvSpPr>
          <p:spPr bwMode="auto">
            <a:xfrm>
              <a:off x="2246" y="3082"/>
              <a:ext cx="288" cy="11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0778" name="Line 74"/>
            <p:cNvSpPr>
              <a:spLocks noChangeShapeType="1"/>
            </p:cNvSpPr>
            <p:nvPr/>
          </p:nvSpPr>
          <p:spPr bwMode="auto">
            <a:xfrm>
              <a:off x="1670" y="3024"/>
              <a:ext cx="461" cy="58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0779" name="Line 75"/>
            <p:cNvSpPr>
              <a:spLocks noChangeShapeType="1"/>
            </p:cNvSpPr>
            <p:nvPr/>
          </p:nvSpPr>
          <p:spPr bwMode="auto">
            <a:xfrm>
              <a:off x="1613" y="2563"/>
              <a:ext cx="115" cy="173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0780" name="Line 76"/>
            <p:cNvSpPr>
              <a:spLocks noChangeShapeType="1"/>
            </p:cNvSpPr>
            <p:nvPr/>
          </p:nvSpPr>
          <p:spPr bwMode="auto">
            <a:xfrm>
              <a:off x="1843" y="2794"/>
              <a:ext cx="519" cy="115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0781" name="Line 77"/>
            <p:cNvSpPr>
              <a:spLocks noChangeShapeType="1"/>
            </p:cNvSpPr>
            <p:nvPr/>
          </p:nvSpPr>
          <p:spPr bwMode="auto">
            <a:xfrm flipV="1">
              <a:off x="1843" y="2563"/>
              <a:ext cx="346" cy="173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00782" name="Line 78"/>
          <p:cNvSpPr>
            <a:spLocks noChangeShapeType="1"/>
          </p:cNvSpPr>
          <p:nvPr/>
        </p:nvSpPr>
        <p:spPr bwMode="auto">
          <a:xfrm flipV="1">
            <a:off x="4206875" y="3429000"/>
            <a:ext cx="639763" cy="731838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0783" name="Line 79"/>
          <p:cNvSpPr>
            <a:spLocks noChangeShapeType="1"/>
          </p:cNvSpPr>
          <p:nvPr/>
        </p:nvSpPr>
        <p:spPr bwMode="auto">
          <a:xfrm flipV="1">
            <a:off x="3932238" y="4068763"/>
            <a:ext cx="914400" cy="549275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0784" name="Line 80"/>
          <p:cNvSpPr>
            <a:spLocks noChangeShapeType="1"/>
          </p:cNvSpPr>
          <p:nvPr/>
        </p:nvSpPr>
        <p:spPr bwMode="auto">
          <a:xfrm>
            <a:off x="3930650" y="4708525"/>
            <a:ext cx="915988" cy="1841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0785" name="Line 81"/>
          <p:cNvSpPr>
            <a:spLocks noChangeShapeType="1"/>
          </p:cNvSpPr>
          <p:nvPr/>
        </p:nvSpPr>
        <p:spPr bwMode="auto">
          <a:xfrm>
            <a:off x="4206875" y="5075238"/>
            <a:ext cx="639763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 type="triangle" w="med" len="med"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200786" name="Group 82"/>
          <p:cNvGrpSpPr>
            <a:grpSpLocks/>
          </p:cNvGrpSpPr>
          <p:nvPr/>
        </p:nvGrpSpPr>
        <p:grpSpPr bwMode="auto">
          <a:xfrm>
            <a:off x="7132638" y="4800600"/>
            <a:ext cx="1828800" cy="488950"/>
            <a:chOff x="4493" y="3024"/>
            <a:chExt cx="1152" cy="308"/>
          </a:xfrm>
        </p:grpSpPr>
        <p:sp>
          <p:nvSpPr>
            <p:cNvPr id="200787" name="Text Box 83"/>
            <p:cNvSpPr txBox="1">
              <a:spLocks noChangeArrowheads="1"/>
            </p:cNvSpPr>
            <p:nvPr/>
          </p:nvSpPr>
          <p:spPr bwMode="auto">
            <a:xfrm>
              <a:off x="5126" y="3082"/>
              <a:ext cx="519" cy="250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>
              <a:spAutoFit/>
            </a:bodyPr>
            <a:lstStyle/>
            <a:p>
              <a:r>
                <a:rPr lang="en-US" sz="1000" i="1"/>
                <a:t>Matching</a:t>
              </a:r>
            </a:p>
            <a:p>
              <a:r>
                <a:rPr lang="en-US" sz="1000" i="1"/>
                <a:t>rules base</a:t>
              </a:r>
            </a:p>
          </p:txBody>
        </p:sp>
        <p:grpSp>
          <p:nvGrpSpPr>
            <p:cNvPr id="200788" name="Group 84"/>
            <p:cNvGrpSpPr>
              <a:grpSpLocks/>
            </p:cNvGrpSpPr>
            <p:nvPr/>
          </p:nvGrpSpPr>
          <p:grpSpPr bwMode="auto">
            <a:xfrm>
              <a:off x="4493" y="3024"/>
              <a:ext cx="633" cy="288"/>
              <a:chOff x="4493" y="3024"/>
              <a:chExt cx="633" cy="288"/>
            </a:xfrm>
          </p:grpSpPr>
          <p:sp>
            <p:nvSpPr>
              <p:cNvPr id="200789" name="AutoShape 85"/>
              <p:cNvSpPr>
                <a:spLocks noChangeArrowheads="1"/>
              </p:cNvSpPr>
              <p:nvPr/>
            </p:nvSpPr>
            <p:spPr bwMode="auto">
              <a:xfrm>
                <a:off x="4895" y="3024"/>
                <a:ext cx="231" cy="288"/>
              </a:xfrm>
              <a:prstGeom prst="can">
                <a:avLst>
                  <a:gd name="adj" fmla="val 31169"/>
                </a:avLst>
              </a:prstGeom>
              <a:solidFill>
                <a:srgbClr val="008000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  <a:extLs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 wrap="none" anchor="ctr"/>
              <a:lstStyle/>
              <a:p>
                <a:endParaRPr lang="en-US"/>
              </a:p>
            </p:txBody>
          </p:sp>
          <p:sp>
            <p:nvSpPr>
              <p:cNvPr id="200790" name="Line 86"/>
              <p:cNvSpPr>
                <a:spLocks noChangeShapeType="1"/>
              </p:cNvSpPr>
              <p:nvPr/>
            </p:nvSpPr>
            <p:spPr bwMode="auto">
              <a:xfrm flipH="1">
                <a:off x="4493" y="3197"/>
                <a:ext cx="403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 type="triangle" w="med" len="med"/>
              </a:ln>
              <a:effectLst/>
              <a:extLst>
                <a:ext uri="{909E8E84-426E-40dd-AFC4-6F175D3DCCD1}">
                  <a14:hiddenFill xmlns:a14="http://schemas.microsoft.com/office/drawing/2010/main" xmlns="">
                    <a:noFill/>
                  </a14:hiddenFill>
                </a:ext>
                <a:ext uri="{AF507438-7753-43e0-B8FC-AC1667EBCBE1}">
                  <a14:hiddenEffects xmlns:a14="http://schemas.microsoft.com/office/drawing/2010/main" xmlns="">
                    <a:effectLst>
                      <a:outerShdw blurRad="63500" dist="38099" dir="2700000" algn="ctr" rotWithShape="0">
                        <a:schemeClr val="bg2">
                          <a:alpha val="74998"/>
                        </a:schemeClr>
                      </a:outerShdw>
                    </a:effectLst>
                  </a14:hiddenEffects>
                </a:ext>
              </a:extLst>
            </p:spPr>
            <p:txBody>
              <a:bodyPr/>
              <a:lstStyle/>
              <a:p>
                <a:endParaRPr lang="en-US"/>
              </a:p>
            </p:txBody>
          </p:sp>
        </p:grpSp>
      </p:grpSp>
      <p:sp>
        <p:nvSpPr>
          <p:cNvPr id="200791" name="Line 87"/>
          <p:cNvSpPr>
            <a:spLocks noChangeShapeType="1"/>
          </p:cNvSpPr>
          <p:nvPr/>
        </p:nvSpPr>
        <p:spPr bwMode="auto">
          <a:xfrm flipH="1">
            <a:off x="5578475" y="2149475"/>
            <a:ext cx="0" cy="63976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0792" name="Line 88"/>
          <p:cNvSpPr>
            <a:spLocks noChangeShapeType="1"/>
          </p:cNvSpPr>
          <p:nvPr/>
        </p:nvSpPr>
        <p:spPr bwMode="auto">
          <a:xfrm>
            <a:off x="6369050" y="2149475"/>
            <a:ext cx="0" cy="63976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sp>
        <p:nvSpPr>
          <p:cNvPr id="200793" name="Line 89"/>
          <p:cNvSpPr>
            <a:spLocks noChangeShapeType="1"/>
          </p:cNvSpPr>
          <p:nvPr/>
        </p:nvSpPr>
        <p:spPr bwMode="auto">
          <a:xfrm>
            <a:off x="7040563" y="2149475"/>
            <a:ext cx="0" cy="639763"/>
          </a:xfrm>
          <a:prstGeom prst="line">
            <a:avLst/>
          </a:prstGeom>
          <a:noFill/>
          <a:ln w="12700">
            <a:solidFill>
              <a:schemeClr val="tx1"/>
            </a:solidFill>
            <a:round/>
            <a:headEnd/>
            <a:tailEnd type="triangle" w="med" len="med"/>
          </a:ln>
          <a:effectLst/>
          <a:extLst>
            <a:ext uri="{909E8E84-426E-40dd-AFC4-6F175D3DCCD1}">
              <a14:hiddenFill xmlns:a14="http://schemas.microsoft.com/office/drawing/2010/main" xmlns="">
                <a:noFill/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/>
          <a:lstStyle/>
          <a:p>
            <a:endParaRPr lang="en-US"/>
          </a:p>
        </p:txBody>
      </p:sp>
      <p:grpSp>
        <p:nvGrpSpPr>
          <p:cNvPr id="200794" name="Group 90"/>
          <p:cNvGrpSpPr>
            <a:grpSpLocks/>
          </p:cNvGrpSpPr>
          <p:nvPr/>
        </p:nvGrpSpPr>
        <p:grpSpPr bwMode="auto">
          <a:xfrm>
            <a:off x="549275" y="3429000"/>
            <a:ext cx="1919288" cy="2286000"/>
            <a:chOff x="346" y="2160"/>
            <a:chExt cx="1209" cy="1440"/>
          </a:xfrm>
        </p:grpSpPr>
        <p:graphicFrame>
          <p:nvGraphicFramePr>
            <p:cNvPr id="200795" name="Object 91"/>
            <p:cNvGraphicFramePr>
              <a:graphicFrameLocks noChangeAspect="1"/>
            </p:cNvGraphicFramePr>
            <p:nvPr/>
          </p:nvGraphicFramePr>
          <p:xfrm>
            <a:off x="346" y="2160"/>
            <a:ext cx="518" cy="49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77" name="Micrografx Windows Draw 6.0 Drawing" r:id="rId3" imgW="474480" imgH="457200" progId="Draw.Document.6">
                    <p:embed/>
                  </p:oleObj>
                </mc:Choice>
                <mc:Fallback>
                  <p:oleObj name="Micrografx Windows Draw 6.0 Drawing" r:id="rId3" imgW="474480" imgH="457200" progId="Draw.Document.6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46" y="2160"/>
                          <a:ext cx="518" cy="499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 xmlns="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xmlns="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 xmlns="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graphicFrame>
          <p:nvGraphicFramePr>
            <p:cNvPr id="200796" name="Object 92"/>
            <p:cNvGraphicFramePr>
              <a:graphicFrameLocks noChangeAspect="1"/>
            </p:cNvGraphicFramePr>
            <p:nvPr/>
          </p:nvGraphicFramePr>
          <p:xfrm>
            <a:off x="346" y="2909"/>
            <a:ext cx="518" cy="499"/>
          </p:xfrm>
          <a:graphic>
            <a:graphicData uri="http://schemas.openxmlformats.org/presentationml/2006/ole">
              <mc:AlternateContent xmlns:mc="http://schemas.openxmlformats.org/markup-compatibility/2006">
                <mc:Choice xmlns:v="urn:schemas-microsoft-com:vml" Requires="v">
                  <p:oleObj spid="_x0000_s1078" name="Micrografx Windows Draw 6.0 Drawing" r:id="rId5" imgW="474480" imgH="457200" progId="Draw.Document.6">
                    <p:embed/>
                  </p:oleObj>
                </mc:Choice>
                <mc:Fallback>
                  <p:oleObj name="Micrografx Windows Draw 6.0 Drawing" r:id="rId5" imgW="474480" imgH="457200" progId="Draw.Document.6">
                    <p:embed/>
                    <p:pic>
                      <p:nvPicPr>
                        <p:cNvPr id="0" name=""/>
                        <p:cNvPicPr>
                          <a:picLocks noChangeAspect="1" noChangeArrowheads="1"/>
                        </p:cNvPicPr>
                        <p:nvPr/>
                      </p:nvPicPr>
                      <p:blipFill>
                        <a:blip r:embed="rId4">
                          <a:extLst>
                            <a:ext uri="{28A0092B-C50C-407E-A947-70E740481C1C}">
                              <a14:useLocalDpi xmlns:a14="http://schemas.microsoft.com/office/drawing/2010/main" val="0"/>
                            </a:ext>
                          </a:extLst>
                        </a:blip>
                        <a:srcRect/>
                        <a:stretch>
                          <a:fillRect/>
                        </a:stretch>
                      </p:blipFill>
                      <p:spPr bwMode="auto">
                        <a:xfrm>
                          <a:off x="346" y="2909"/>
                          <a:ext cx="518" cy="499"/>
                        </a:xfrm>
                        <a:prstGeom prst="rect">
                          <a:avLst/>
                        </a:prstGeom>
                        <a:noFill/>
                        <a:ln>
                          <a:noFill/>
                        </a:ln>
                        <a:effectLst/>
                        <a:extLst>
                          <a:ext uri="{909E8E84-426E-40dd-AFC4-6F175D3DCCD1}">
                            <a14:hiddenFill xmlns:a14="http://schemas.microsoft.com/office/drawing/2010/main" xmlns="">
                              <a:solidFill>
                                <a:schemeClr val="accent1"/>
                              </a:solidFill>
                            </a14:hiddenFill>
                          </a:ext>
                          <a:ext uri="{91240B29-F687-4f45-9708-019B960494DF}">
                            <a14:hiddenLine xmlns:a14="http://schemas.microsoft.com/office/drawing/2010/main" xmlns="" w="9525">
                              <a:solidFill>
                                <a:schemeClr val="tx1"/>
                              </a:solidFill>
                              <a:miter lim="800000"/>
                              <a:headEnd/>
                              <a:tailEnd/>
                            </a14:hiddenLine>
                          </a:ext>
                          <a:ext uri="{AF507438-7753-43e0-B8FC-AC1667EBCBE1}">
                            <a14:hiddenEffects xmlns:a14="http://schemas.microsoft.com/office/drawing/2010/main" xmlns="">
                              <a:effectLst>
                                <a:outerShdw blurRad="63500" dist="38099" dir="2700000" algn="ctr" rotWithShape="0">
                                  <a:schemeClr val="bg2">
                                    <a:alpha val="74998"/>
                                  </a:schemeClr>
                                </a:outerShdw>
                              </a:effectLst>
                            </a14:hiddenEffects>
                          </a:ext>
                        </a:extLst>
                      </p:spPr>
                    </p:pic>
                  </p:oleObj>
                </mc:Fallback>
              </mc:AlternateContent>
            </a:graphicData>
          </a:graphic>
        </p:graphicFrame>
        <p:sp>
          <p:nvSpPr>
            <p:cNvPr id="200797" name="Text Box 93"/>
            <p:cNvSpPr txBox="1">
              <a:spLocks noChangeArrowheads="1"/>
            </p:cNvSpPr>
            <p:nvPr/>
          </p:nvSpPr>
          <p:spPr bwMode="auto">
            <a:xfrm>
              <a:off x="403" y="3408"/>
              <a:ext cx="408" cy="192"/>
            </a:xfrm>
            <a:prstGeom prst="rect">
              <a:avLst/>
            </a:prstGeom>
            <a:noFill/>
            <a:ln>
              <a:noFill/>
            </a:ln>
            <a:effectLst/>
            <a:extLst>
              <a:ext uri="{909E8E84-426E-40dd-AFC4-6F175D3DCCD1}">
                <a14:hiddenFill xmlns:a14="http://schemas.microsoft.com/office/drawing/2010/main" xmlns="">
                  <a:solidFill>
                    <a:schemeClr val="accent1"/>
                  </a:solidFill>
                </a14:hiddenFill>
              </a:ext>
              <a:ext uri="{91240B29-F687-4f45-9708-019B960494DF}">
                <a14:hiddenLine xmlns:a14="http://schemas.microsoft.com/office/drawing/2010/main" xmlns="" w="9525">
                  <a:solidFill>
                    <a:schemeClr val="tx1"/>
                  </a:solidFill>
                  <a:miter lim="800000"/>
                  <a:headEnd/>
                  <a:tailEnd/>
                </a14:hiddenLine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 wrap="none">
              <a:spAutoFit/>
            </a:bodyPr>
            <a:lstStyle/>
            <a:p>
              <a:r>
                <a:rPr lang="en-US" sz="1400" b="0"/>
                <a:t>Users</a:t>
              </a:r>
            </a:p>
          </p:txBody>
        </p:sp>
        <p:sp>
          <p:nvSpPr>
            <p:cNvPr id="200798" name="Line 94"/>
            <p:cNvSpPr>
              <a:spLocks noChangeShapeType="1"/>
            </p:cNvSpPr>
            <p:nvPr/>
          </p:nvSpPr>
          <p:spPr bwMode="auto">
            <a:xfrm>
              <a:off x="864" y="2448"/>
              <a:ext cx="634" cy="58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  <p:sp>
          <p:nvSpPr>
            <p:cNvPr id="200799" name="Line 95"/>
            <p:cNvSpPr>
              <a:spLocks noChangeShapeType="1"/>
            </p:cNvSpPr>
            <p:nvPr/>
          </p:nvSpPr>
          <p:spPr bwMode="auto">
            <a:xfrm flipV="1">
              <a:off x="922" y="3024"/>
              <a:ext cx="633" cy="173"/>
            </a:xfrm>
            <a:prstGeom prst="line">
              <a:avLst/>
            </a:prstGeom>
            <a:noFill/>
            <a:ln w="12700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ffectLst/>
            <a:extLst>
              <a:ext uri="{909E8E84-426E-40dd-AFC4-6F175D3DCCD1}">
                <a14:hiddenFill xmlns:a14="http://schemas.microsoft.com/office/drawing/2010/main" xmlns="">
                  <a:noFill/>
                </a14:hiddenFill>
              </a:ext>
              <a:ext uri="{AF507438-7753-43e0-B8FC-AC1667EBCBE1}">
                <a14:hiddenEffects xmlns:a14="http://schemas.microsoft.com/office/drawing/2010/main" xmlns="">
                  <a:effectLst>
                    <a:outerShdw blurRad="63500" dist="38099" dir="2700000" algn="ctr" rotWithShape="0">
                      <a:schemeClr val="bg2">
                        <a:alpha val="74998"/>
                      </a:schemeClr>
                    </a:outerShdw>
                  </a:effectLst>
                </a14:hiddenEffects>
              </a:ext>
            </a:extLst>
          </p:spPr>
          <p:txBody>
            <a:bodyPr/>
            <a:lstStyle/>
            <a:p>
              <a:endParaRPr lang="en-US"/>
            </a:p>
          </p:txBody>
        </p:sp>
      </p:grpSp>
      <p:sp>
        <p:nvSpPr>
          <p:cNvPr id="2" name="TextBox 1"/>
          <p:cNvSpPr txBox="1"/>
          <p:nvPr/>
        </p:nvSpPr>
        <p:spPr>
          <a:xfrm>
            <a:off x="496441" y="1829594"/>
            <a:ext cx="2977803" cy="461665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sz="2400" smtClean="0">
                <a:solidFill>
                  <a:srgbClr val="0033CC"/>
                </a:solidFill>
              </a:rPr>
              <a:t>A high-level diagram</a:t>
            </a:r>
            <a:endParaRPr lang="en-US" sz="2400">
              <a:solidFill>
                <a:srgbClr val="0033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6460145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75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0075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 nodeType="clickPar">
                      <p:stCondLst>
                        <p:cond delay="indefinite"/>
                      </p:stCondLst>
                      <p:childTnLst>
                        <p:par>
                          <p:cTn id="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79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20079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70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20070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7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2007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78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5" dur="500"/>
                                        <p:tgtEl>
                                          <p:spTgt spid="20078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7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20078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9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79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1" dur="500"/>
                                        <p:tgtEl>
                                          <p:spTgt spid="20079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2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79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4" dur="500"/>
                                        <p:tgtEl>
                                          <p:spTgt spid="20079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35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79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0079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7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0075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78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5" dur="500"/>
                                        <p:tgtEl>
                                          <p:spTgt spid="20078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6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78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8" dur="500"/>
                                        <p:tgtEl>
                                          <p:spTgt spid="20078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9" fill="hold" nodeType="clickPar">
                      <p:stCondLst>
                        <p:cond delay="indefinite"/>
                      </p:stCondLst>
                      <p:childTnLst>
                        <p:par>
                          <p:cTn id="5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1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078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53" dur="500"/>
                                        <p:tgtEl>
                                          <p:spTgt spid="20078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0782" grpId="0" animBg="1"/>
      <p:bldP spid="200783" grpId="0" animBg="1"/>
      <p:bldP spid="200784" grpId="0" animBg="1"/>
      <p:bldP spid="200785" grpId="0" animBg="1"/>
      <p:bldP spid="200791" grpId="0" animBg="1"/>
      <p:bldP spid="200792" grpId="0" animBg="1"/>
      <p:bldP spid="200793" grpId="0" animBg="1"/>
    </p:bld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CB65A-13E6-1A4B-A5FA-6A165B85BBF8}" type="slidenum">
              <a:rPr lang="en-US"/>
              <a:pPr/>
              <a:t>12</a:t>
            </a:fld>
            <a:endParaRPr lang="en-US"/>
          </a:p>
        </p:txBody>
      </p:sp>
      <p:sp>
        <p:nvSpPr>
          <p:cNvPr id="2017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Fault Analysis Use Case</a:t>
            </a:r>
            <a:endParaRPr lang="en-US" dirty="0"/>
          </a:p>
        </p:txBody>
      </p:sp>
      <p:sp>
        <p:nvSpPr>
          <p:cNvPr id="2017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dirty="0">
                <a:solidFill>
                  <a:srgbClr val="B23C00"/>
                </a:solidFill>
              </a:rPr>
              <a:t>Name: </a:t>
            </a:r>
            <a:r>
              <a:rPr lang="en-US" dirty="0"/>
              <a:t>Fix Coolant Leak</a:t>
            </a:r>
          </a:p>
          <a:p>
            <a:pPr lvl="5">
              <a:lnSpc>
                <a:spcPct val="90000"/>
              </a:lnSpc>
            </a:pPr>
            <a:endParaRPr lang="en-US" sz="1050" dirty="0"/>
          </a:p>
          <a:p>
            <a:pPr>
              <a:lnSpc>
                <a:spcPct val="90000"/>
              </a:lnSpc>
            </a:pPr>
            <a:r>
              <a:rPr lang="en-US" dirty="0">
                <a:solidFill>
                  <a:srgbClr val="B23C00"/>
                </a:solidFill>
              </a:rPr>
              <a:t>Goal: </a:t>
            </a:r>
            <a:r>
              <a:rPr lang="en-US" dirty="0"/>
              <a:t>Provide remedies to a coolant leak.</a:t>
            </a:r>
          </a:p>
          <a:p>
            <a:pPr lvl="4">
              <a:lnSpc>
                <a:spcPct val="90000"/>
              </a:lnSpc>
            </a:pPr>
            <a:endParaRPr lang="en-US" sz="1050" dirty="0"/>
          </a:p>
          <a:p>
            <a:pPr>
              <a:lnSpc>
                <a:spcPct val="90000"/>
              </a:lnSpc>
            </a:pPr>
            <a:r>
              <a:rPr lang="en-US" dirty="0">
                <a:solidFill>
                  <a:srgbClr val="B23C00"/>
                </a:solidFill>
              </a:rPr>
              <a:t>Summary: </a:t>
            </a:r>
            <a:r>
              <a:rPr lang="en-US" dirty="0"/>
              <a:t>An astronaut must be provided remedies to a detected coolant leak in the space vehicle.</a:t>
            </a:r>
          </a:p>
          <a:p>
            <a:pPr lvl="4">
              <a:lnSpc>
                <a:spcPct val="90000"/>
              </a:lnSpc>
            </a:pPr>
            <a:endParaRPr lang="en-US" sz="1050" dirty="0"/>
          </a:p>
          <a:p>
            <a:pPr>
              <a:lnSpc>
                <a:spcPct val="90000"/>
              </a:lnSpc>
            </a:pPr>
            <a:r>
              <a:rPr lang="en-US" dirty="0">
                <a:solidFill>
                  <a:srgbClr val="B23C00"/>
                </a:solidFill>
              </a:rPr>
              <a:t>Actors: </a:t>
            </a:r>
            <a:r>
              <a:rPr lang="en-US" dirty="0"/>
              <a:t>The astronaut and the </a:t>
            </a:r>
            <a:r>
              <a:rPr lang="en-US" dirty="0" smtClean="0"/>
              <a:t>system sensors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9074891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8BCB65A-13E6-1A4B-A5FA-6A165B85BBF8}" type="slidenum">
              <a:rPr lang="en-US"/>
              <a:pPr/>
              <a:t>13</a:t>
            </a:fld>
            <a:endParaRPr lang="en-US"/>
          </a:p>
        </p:txBody>
      </p:sp>
      <p:sp>
        <p:nvSpPr>
          <p:cNvPr id="20173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Fault Analysis Use Case</a:t>
            </a:r>
            <a:r>
              <a:rPr lang="en-US" i="1" dirty="0" smtClean="0"/>
              <a:t>, cont’d</a:t>
            </a:r>
            <a:endParaRPr lang="en-US" i="1" dirty="0"/>
          </a:p>
        </p:txBody>
      </p:sp>
      <p:sp>
        <p:nvSpPr>
          <p:cNvPr id="2017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dirty="0" smtClean="0">
                <a:solidFill>
                  <a:srgbClr val="B23C00"/>
                </a:solidFill>
              </a:rPr>
              <a:t>Preconditions</a:t>
            </a:r>
          </a:p>
          <a:p>
            <a:pPr lvl="5">
              <a:lnSpc>
                <a:spcPct val="90000"/>
              </a:lnSpc>
            </a:pPr>
            <a:endParaRPr lang="en-US" dirty="0">
              <a:solidFill>
                <a:srgbClr val="B23C00"/>
              </a:solidFill>
            </a:endParaRPr>
          </a:p>
          <a:p>
            <a:pPr lvl="1">
              <a:lnSpc>
                <a:spcPct val="90000"/>
              </a:lnSpc>
            </a:pPr>
            <a:r>
              <a:rPr lang="en-US" dirty="0"/>
              <a:t>The astronaut is in the space vehicle.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The space vehicle is in space.</a:t>
            </a:r>
          </a:p>
          <a:p>
            <a:pPr lvl="1">
              <a:lnSpc>
                <a:spcPct val="90000"/>
              </a:lnSpc>
            </a:pPr>
            <a:r>
              <a:rPr lang="en-US" dirty="0"/>
              <a:t>The system sensors are actively monitoring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the </a:t>
            </a:r>
            <a:r>
              <a:rPr lang="en-US" dirty="0"/>
              <a:t>vehicle</a:t>
            </a:r>
            <a:r>
              <a:rPr lang="en-US" dirty="0" smtClean="0"/>
              <a:t>.</a:t>
            </a:r>
          </a:p>
          <a:p>
            <a:pPr lvl="4">
              <a:lnSpc>
                <a:spcPct val="90000"/>
              </a:lnSpc>
            </a:pPr>
            <a:endParaRPr lang="en-US" dirty="0" smtClean="0"/>
          </a:p>
          <a:p>
            <a:pPr marL="533400" indent="-533400"/>
            <a:r>
              <a:rPr lang="en-US" dirty="0">
                <a:solidFill>
                  <a:srgbClr val="B23C00"/>
                </a:solidFill>
              </a:rPr>
              <a:t>Primary </a:t>
            </a:r>
            <a:r>
              <a:rPr lang="en-US" dirty="0" smtClean="0">
                <a:solidFill>
                  <a:srgbClr val="B23C00"/>
                </a:solidFill>
              </a:rPr>
              <a:t>trigger</a:t>
            </a:r>
          </a:p>
          <a:p>
            <a:pPr marL="2817813" lvl="5" indent="-533400"/>
            <a:endParaRPr lang="en-US" dirty="0">
              <a:solidFill>
                <a:srgbClr val="B23C00"/>
              </a:solidFill>
            </a:endParaRPr>
          </a:p>
          <a:p>
            <a:pPr marL="928688" lvl="1" indent="-457200"/>
            <a:r>
              <a:rPr lang="en-US" dirty="0"/>
              <a:t>The </a:t>
            </a:r>
            <a:r>
              <a:rPr lang="en-US" dirty="0" smtClean="0"/>
              <a:t>vehicle sensors </a:t>
            </a:r>
            <a:r>
              <a:rPr lang="en-US" dirty="0"/>
              <a:t>detect a drop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in </a:t>
            </a:r>
            <a:r>
              <a:rPr lang="en-US" dirty="0"/>
              <a:t>the warp engine coolant level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0694811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7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0173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173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0173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01731" grpId="0" build="p"/>
    </p:bld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552431E-54C0-E64D-B866-CC2B1CE50605}" type="slidenum">
              <a:rPr lang="en-US"/>
              <a:pPr/>
              <a:t>14</a:t>
            </a:fld>
            <a:endParaRPr lang="en-US"/>
          </a:p>
        </p:txBody>
      </p:sp>
      <p:sp>
        <p:nvSpPr>
          <p:cNvPr id="20275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Fault Analysis Use Case</a:t>
            </a:r>
            <a:r>
              <a:rPr lang="en-US" i="1" dirty="0"/>
              <a:t>, cont’d</a:t>
            </a:r>
          </a:p>
        </p:txBody>
      </p:sp>
      <p:sp>
        <p:nvSpPr>
          <p:cNvPr id="20275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marL="533400" indent="-533400"/>
            <a:r>
              <a:rPr lang="en-US" dirty="0" smtClean="0">
                <a:solidFill>
                  <a:srgbClr val="B23C00"/>
                </a:solidFill>
              </a:rPr>
              <a:t>Primary sequence</a:t>
            </a:r>
          </a:p>
          <a:p>
            <a:pPr marL="2817813" lvl="5" indent="-533400"/>
            <a:endParaRPr lang="en-US" dirty="0">
              <a:solidFill>
                <a:srgbClr val="B23C00"/>
              </a:solidFill>
            </a:endParaRPr>
          </a:p>
          <a:p>
            <a:pPr marL="928688" lvl="1" indent="-457200">
              <a:buFont typeface="Wingdings" charset="0"/>
              <a:buAutoNum type="arabicPeriod"/>
            </a:pPr>
            <a:r>
              <a:rPr lang="en-US" dirty="0" smtClean="0"/>
              <a:t>The astronaut sees warnings </a:t>
            </a:r>
            <a:r>
              <a:rPr lang="en-US" dirty="0"/>
              <a:t>of a coolant </a:t>
            </a:r>
            <a:r>
              <a:rPr lang="en-US" dirty="0" smtClean="0"/>
              <a:t>leak on the sensor </a:t>
            </a:r>
            <a:r>
              <a:rPr lang="en-US" dirty="0"/>
              <a:t>monitor </a:t>
            </a:r>
            <a:r>
              <a:rPr lang="en-US" dirty="0" smtClean="0"/>
              <a:t>display.</a:t>
            </a:r>
            <a:endParaRPr lang="en-US" dirty="0" smtClean="0"/>
          </a:p>
          <a:p>
            <a:pPr marL="3232151" lvl="6" indent="-457200">
              <a:buFont typeface="Wingdings" charset="0"/>
              <a:buAutoNum type="arabicPeriod"/>
            </a:pPr>
            <a:endParaRPr lang="en-US" dirty="0"/>
          </a:p>
          <a:p>
            <a:pPr marL="928688" lvl="1" indent="-457200">
              <a:buFont typeface="Wingdings" charset="0"/>
              <a:buAutoNum type="arabicPeriod"/>
            </a:pPr>
            <a:r>
              <a:rPr lang="en-US" dirty="0" smtClean="0"/>
              <a:t>The astronaut sees </a:t>
            </a:r>
            <a:r>
              <a:rPr lang="en-US" dirty="0" smtClean="0"/>
              <a:t>possible diagnoses generated by real-time </a:t>
            </a:r>
            <a:r>
              <a:rPr lang="en-US" dirty="0"/>
              <a:t>fault </a:t>
            </a:r>
            <a:r>
              <a:rPr lang="en-US" dirty="0" smtClean="0"/>
              <a:t>analysis.</a:t>
            </a:r>
            <a:endParaRPr lang="en-US" dirty="0"/>
          </a:p>
          <a:p>
            <a:pPr lvl="2">
              <a:buFont typeface="Wingdings" charset="0"/>
              <a:buChar char="n"/>
            </a:pPr>
            <a:r>
              <a:rPr lang="en-US" dirty="0"/>
              <a:t>See use case </a:t>
            </a:r>
            <a:r>
              <a:rPr lang="ja-JP" altLang="en-US" dirty="0">
                <a:latin typeface="Arial"/>
              </a:rPr>
              <a:t>“</a:t>
            </a:r>
            <a:r>
              <a:rPr lang="en-US" dirty="0"/>
              <a:t>Match fault</a:t>
            </a:r>
            <a:r>
              <a:rPr lang="ja-JP" altLang="en-US" dirty="0">
                <a:latin typeface="Arial"/>
              </a:rPr>
              <a:t>”</a:t>
            </a:r>
            <a:endParaRPr lang="en-US" dirty="0"/>
          </a:p>
          <a:p>
            <a:pPr lvl="2">
              <a:buFont typeface="Wingdings" charset="0"/>
              <a:buChar char="n"/>
            </a:pPr>
            <a:r>
              <a:rPr lang="en-US" dirty="0"/>
              <a:t>See use case </a:t>
            </a:r>
            <a:r>
              <a:rPr lang="ja-JP" altLang="en-US" dirty="0">
                <a:latin typeface="Arial"/>
              </a:rPr>
              <a:t>“</a:t>
            </a:r>
            <a:r>
              <a:rPr lang="en-US" dirty="0"/>
              <a:t>Compute confidence level</a:t>
            </a:r>
            <a:r>
              <a:rPr lang="ja-JP" altLang="en-US" dirty="0" smtClean="0">
                <a:latin typeface="Arial"/>
              </a:rPr>
              <a:t>”</a:t>
            </a:r>
            <a:endParaRPr lang="en-US" altLang="ja-JP" dirty="0" smtClean="0">
              <a:latin typeface="Arial"/>
            </a:endParaRPr>
          </a:p>
          <a:p>
            <a:pPr lvl="7"/>
            <a:endParaRPr lang="en-US" dirty="0"/>
          </a:p>
          <a:p>
            <a:pPr marL="928688" lvl="1" indent="-457200">
              <a:buFont typeface="Wingdings" charset="0"/>
              <a:buAutoNum type="arabicPeriod"/>
            </a:pPr>
            <a:r>
              <a:rPr lang="en-US" dirty="0"/>
              <a:t>The astronaut clicks on each diagnosis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to </a:t>
            </a:r>
            <a:r>
              <a:rPr lang="en-US" dirty="0"/>
              <a:t>display the associated remedy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0424704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73E59DE-69DE-B249-95F9-144145AC4D1C}" type="slidenum">
              <a:rPr lang="en-US"/>
              <a:pPr/>
              <a:t>15</a:t>
            </a:fld>
            <a:endParaRPr lang="en-US"/>
          </a:p>
        </p:txBody>
      </p:sp>
      <p:sp>
        <p:nvSpPr>
          <p:cNvPr id="20377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Fault Analysis Use Case</a:t>
            </a:r>
            <a:r>
              <a:rPr lang="en-US" i="1" dirty="0"/>
              <a:t>, cont’d</a:t>
            </a:r>
          </a:p>
        </p:txBody>
      </p:sp>
      <p:sp>
        <p:nvSpPr>
          <p:cNvPr id="20377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dirty="0">
                <a:solidFill>
                  <a:srgbClr val="B23C00"/>
                </a:solidFill>
              </a:rPr>
              <a:t>Primary </a:t>
            </a:r>
            <a:r>
              <a:rPr lang="en-US" dirty="0" err="1" smtClean="0">
                <a:solidFill>
                  <a:srgbClr val="B23C00"/>
                </a:solidFill>
              </a:rPr>
              <a:t>postconditions</a:t>
            </a:r>
            <a:endParaRPr lang="en-US" dirty="0" smtClean="0">
              <a:solidFill>
                <a:srgbClr val="B23C00"/>
              </a:solidFill>
            </a:endParaRPr>
          </a:p>
          <a:p>
            <a:pPr lvl="5">
              <a:lnSpc>
                <a:spcPct val="80000"/>
              </a:lnSpc>
            </a:pPr>
            <a:endParaRPr lang="en-US" dirty="0">
              <a:solidFill>
                <a:srgbClr val="B23C00"/>
              </a:solidFill>
            </a:endParaRPr>
          </a:p>
          <a:p>
            <a:pPr lvl="1">
              <a:lnSpc>
                <a:spcPct val="80000"/>
              </a:lnSpc>
            </a:pPr>
            <a:r>
              <a:rPr lang="en-US" sz="2000" dirty="0"/>
              <a:t>The astronaut chooses the most likely diagnosis.</a:t>
            </a:r>
          </a:p>
          <a:p>
            <a:pPr lvl="1">
              <a:lnSpc>
                <a:spcPct val="80000"/>
              </a:lnSpc>
            </a:pPr>
            <a:r>
              <a:rPr lang="en-US" sz="2000" dirty="0"/>
              <a:t>The astronaut implements the corresponding remedy.</a:t>
            </a:r>
          </a:p>
          <a:p>
            <a:pPr lvl="3">
              <a:lnSpc>
                <a:spcPct val="80000"/>
              </a:lnSpc>
            </a:pPr>
            <a:endParaRPr lang="en-US" sz="1400" dirty="0"/>
          </a:p>
          <a:p>
            <a:pPr>
              <a:lnSpc>
                <a:spcPct val="80000"/>
              </a:lnSpc>
            </a:pPr>
            <a:r>
              <a:rPr lang="en-US" dirty="0">
                <a:solidFill>
                  <a:srgbClr val="B23C00"/>
                </a:solidFill>
              </a:rPr>
              <a:t>Alternate sequences</a:t>
            </a:r>
          </a:p>
          <a:p>
            <a:pPr lvl="1">
              <a:lnSpc>
                <a:spcPct val="80000"/>
              </a:lnSpc>
            </a:pPr>
            <a:r>
              <a:rPr lang="en-US" sz="2000" i="1" dirty="0"/>
              <a:t>etc.</a:t>
            </a:r>
          </a:p>
          <a:p>
            <a:pPr lvl="3">
              <a:lnSpc>
                <a:spcPct val="80000"/>
              </a:lnSpc>
            </a:pPr>
            <a:endParaRPr lang="en-US" sz="1400" dirty="0"/>
          </a:p>
          <a:p>
            <a:pPr>
              <a:lnSpc>
                <a:spcPct val="80000"/>
              </a:lnSpc>
            </a:pPr>
            <a:r>
              <a:rPr lang="en-US" dirty="0">
                <a:solidFill>
                  <a:srgbClr val="B23C00"/>
                </a:solidFill>
              </a:rPr>
              <a:t>Nonfunctional </a:t>
            </a:r>
            <a:r>
              <a:rPr lang="en-US" dirty="0" smtClean="0">
                <a:solidFill>
                  <a:srgbClr val="B23C00"/>
                </a:solidFill>
              </a:rPr>
              <a:t>requirements</a:t>
            </a:r>
          </a:p>
          <a:p>
            <a:pPr lvl="5">
              <a:lnSpc>
                <a:spcPct val="80000"/>
              </a:lnSpc>
            </a:pPr>
            <a:endParaRPr lang="en-US" dirty="0">
              <a:solidFill>
                <a:srgbClr val="B23C00"/>
              </a:solidFill>
            </a:endParaRPr>
          </a:p>
          <a:p>
            <a:pPr lvl="1">
              <a:lnSpc>
                <a:spcPct val="80000"/>
              </a:lnSpc>
            </a:pPr>
            <a:r>
              <a:rPr lang="en-US" sz="2000" dirty="0"/>
              <a:t>The system sensors are constantly active.</a:t>
            </a:r>
          </a:p>
          <a:p>
            <a:pPr lvl="1">
              <a:lnSpc>
                <a:spcPct val="80000"/>
              </a:lnSpc>
            </a:pPr>
            <a:r>
              <a:rPr lang="en-US" sz="2000" dirty="0"/>
              <a:t>The system displays alerts in real time.</a:t>
            </a:r>
          </a:p>
          <a:p>
            <a:pPr lvl="3">
              <a:lnSpc>
                <a:spcPct val="80000"/>
              </a:lnSpc>
            </a:pPr>
            <a:endParaRPr lang="en-US" sz="1400" dirty="0"/>
          </a:p>
          <a:p>
            <a:pPr>
              <a:lnSpc>
                <a:spcPct val="80000"/>
              </a:lnSpc>
            </a:pPr>
            <a:r>
              <a:rPr lang="en-US" dirty="0">
                <a:solidFill>
                  <a:srgbClr val="B23C00"/>
                </a:solidFill>
              </a:rPr>
              <a:t>Glossary</a:t>
            </a:r>
          </a:p>
          <a:p>
            <a:pPr lvl="1">
              <a:lnSpc>
                <a:spcPct val="80000"/>
              </a:lnSpc>
            </a:pPr>
            <a:r>
              <a:rPr lang="en-US" sz="2000" dirty="0">
                <a:solidFill>
                  <a:srgbClr val="0033CC"/>
                </a:solidFill>
              </a:rPr>
              <a:t>astronaut </a:t>
            </a:r>
            <a:r>
              <a:rPr lang="en-US" sz="2000" dirty="0"/>
              <a:t>= a person flying in the space vehicle.</a:t>
            </a:r>
          </a:p>
          <a:p>
            <a:pPr lvl="1">
              <a:lnSpc>
                <a:spcPct val="80000"/>
              </a:lnSpc>
            </a:pPr>
            <a:r>
              <a:rPr lang="en-US" sz="2000" dirty="0">
                <a:solidFill>
                  <a:srgbClr val="0033CC"/>
                </a:solidFill>
              </a:rPr>
              <a:t>space vehicle </a:t>
            </a:r>
            <a:r>
              <a:rPr lang="en-US" sz="2000" dirty="0"/>
              <a:t>= </a:t>
            </a:r>
            <a:r>
              <a:rPr lang="en-US" sz="2000" i="1" dirty="0"/>
              <a:t>etc.</a:t>
            </a:r>
          </a:p>
        </p:txBody>
      </p:sp>
    </p:spTree>
    <p:extLst>
      <p:ext uri="{BB962C8B-B14F-4D97-AF65-F5344CB8AC3E}">
        <p14:creationId xmlns:p14="http://schemas.microsoft.com/office/powerpoint/2010/main" val="275007960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77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03779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77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03779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77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03779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779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203779">
                                            <p:txEl>
                                              <p:pRg st="13" end="1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779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203779">
                                            <p:txEl>
                                              <p:pRg st="14" end="1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3779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203779">
                                            <p:txEl>
                                              <p:pRg st="15" end="1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FD84611-106D-4B47-B2ED-13107A72205F}" type="slidenum">
              <a:rPr lang="en-US"/>
              <a:pPr/>
              <a:t>16</a:t>
            </a:fld>
            <a:endParaRPr lang="en-US"/>
          </a:p>
        </p:txBody>
      </p:sp>
      <p:sp>
        <p:nvSpPr>
          <p:cNvPr id="20480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Use Case Demo</a:t>
            </a:r>
          </a:p>
        </p:txBody>
      </p:sp>
      <p:sp>
        <p:nvSpPr>
          <p:cNvPr id="204803" name="Text Box 3"/>
          <p:cNvSpPr txBox="1">
            <a:spLocks noChangeArrowheads="1"/>
          </p:cNvSpPr>
          <p:nvPr/>
        </p:nvSpPr>
        <p:spPr bwMode="auto">
          <a:xfrm>
            <a:off x="438143" y="1600220"/>
            <a:ext cx="8267713" cy="46166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>
            <a:spAutoFit/>
          </a:bodyPr>
          <a:lstStyle/>
          <a:p>
            <a:r>
              <a:rPr lang="en-US" sz="2400" u="sng" dirty="0">
                <a:solidFill>
                  <a:srgbClr val="0000FF"/>
                </a:solidFill>
                <a:hlinkClick r:id="rId2"/>
              </a:rPr>
              <a:t>http://www.cs.sjsu.edu/~mak/CMPE131/lectures/prototype</a:t>
            </a:r>
            <a:r>
              <a:rPr lang="en-US" sz="2400" u="sng" dirty="0" smtClean="0">
                <a:solidFill>
                  <a:srgbClr val="0000FF"/>
                </a:solidFill>
                <a:hlinkClick r:id="rId2"/>
              </a:rPr>
              <a:t>/</a:t>
            </a:r>
            <a:r>
              <a:rPr lang="en-US" sz="2400" u="sng" dirty="0" smtClean="0">
                <a:solidFill>
                  <a:srgbClr val="0000FF"/>
                </a:solidFill>
              </a:rPr>
              <a:t> </a:t>
            </a:r>
            <a:endParaRPr lang="en-US" sz="2400" b="0" u="sng" dirty="0">
              <a:solidFill>
                <a:srgbClr val="0000FF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7397537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6A03B42-46BD-DB44-BBCE-D2859BB8A731}" type="slidenum">
              <a:rPr lang="en-US"/>
              <a:pPr/>
              <a:t>17</a:t>
            </a:fld>
            <a:endParaRPr lang="en-US"/>
          </a:p>
        </p:txBody>
      </p:sp>
      <p:sp>
        <p:nvSpPr>
          <p:cNvPr id="20582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Actual Screen Shot</a:t>
            </a:r>
            <a:endParaRPr lang="en-US" dirty="0"/>
          </a:p>
        </p:txBody>
      </p:sp>
      <p:sp>
        <p:nvSpPr>
          <p:cNvPr id="205827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5578475" y="1295400"/>
            <a:ext cx="3108325" cy="4835525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sz="2400" dirty="0"/>
              <a:t>NASA lingo</a:t>
            </a:r>
          </a:p>
          <a:p>
            <a:pPr lvl="2">
              <a:lnSpc>
                <a:spcPct val="90000"/>
              </a:lnSpc>
            </a:pPr>
            <a:endParaRPr lang="en-US" sz="1800" dirty="0">
              <a:solidFill>
                <a:srgbClr val="0033CC"/>
              </a:solidFill>
            </a:endParaRPr>
          </a:p>
          <a:p>
            <a:pPr lvl="1">
              <a:lnSpc>
                <a:spcPct val="90000"/>
              </a:lnSpc>
            </a:pPr>
            <a:r>
              <a:rPr lang="en-US" sz="2000" dirty="0">
                <a:solidFill>
                  <a:srgbClr val="B23C00"/>
                </a:solidFill>
              </a:rPr>
              <a:t>ISS</a:t>
            </a:r>
            <a:r>
              <a:rPr lang="en-US" sz="2000" dirty="0"/>
              <a:t/>
            </a:r>
            <a:br>
              <a:rPr lang="en-US" sz="2000" dirty="0"/>
            </a:br>
            <a:r>
              <a:rPr lang="en-US" sz="2000" dirty="0"/>
              <a:t>International Space Station</a:t>
            </a:r>
          </a:p>
          <a:p>
            <a:pPr lvl="2">
              <a:lnSpc>
                <a:spcPct val="90000"/>
              </a:lnSpc>
            </a:pPr>
            <a:endParaRPr lang="en-US" sz="1800" dirty="0"/>
          </a:p>
          <a:p>
            <a:pPr lvl="1">
              <a:lnSpc>
                <a:spcPct val="90000"/>
              </a:lnSpc>
            </a:pPr>
            <a:r>
              <a:rPr lang="en-US" sz="2000" dirty="0">
                <a:solidFill>
                  <a:srgbClr val="B23C00"/>
                </a:solidFill>
              </a:rPr>
              <a:t>PUI</a:t>
            </a:r>
            <a:r>
              <a:rPr lang="en-US" sz="2000" dirty="0"/>
              <a:t/>
            </a:r>
            <a:br>
              <a:rPr lang="en-US" sz="2000" dirty="0"/>
            </a:br>
            <a:r>
              <a:rPr lang="en-US" sz="2000" dirty="0"/>
              <a:t>Program Unique Identifier (i.e., part number)</a:t>
            </a:r>
          </a:p>
          <a:p>
            <a:pPr lvl="2">
              <a:lnSpc>
                <a:spcPct val="90000"/>
              </a:lnSpc>
            </a:pPr>
            <a:endParaRPr lang="en-US" sz="1800" dirty="0"/>
          </a:p>
          <a:p>
            <a:pPr lvl="1">
              <a:lnSpc>
                <a:spcPct val="90000"/>
              </a:lnSpc>
            </a:pPr>
            <a:r>
              <a:rPr lang="en-US" sz="2000" dirty="0">
                <a:solidFill>
                  <a:srgbClr val="B23C00"/>
                </a:solidFill>
              </a:rPr>
              <a:t>PRACA</a:t>
            </a:r>
            <a:r>
              <a:rPr lang="en-US" sz="2000" dirty="0"/>
              <a:t/>
            </a:r>
            <a:br>
              <a:rPr lang="en-US" sz="2000" dirty="0"/>
            </a:br>
            <a:r>
              <a:rPr lang="en-US" sz="2000" dirty="0"/>
              <a:t>Problem Report and Corrective Action</a:t>
            </a:r>
          </a:p>
        </p:txBody>
      </p:sp>
      <p:pic>
        <p:nvPicPr>
          <p:cNvPr id="205828" name="Picture 4" descr="screenshot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25463" y="1235075"/>
            <a:ext cx="4960937" cy="502920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753901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20582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205827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205827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58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205827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6544E4-8736-BB45-9C33-904D8728E299}" type="slidenum">
              <a:rPr lang="en-US"/>
              <a:pPr/>
              <a:t>18</a:t>
            </a:fld>
            <a:endParaRPr lang="en-US"/>
          </a:p>
        </p:txBody>
      </p:sp>
      <p:sp>
        <p:nvSpPr>
          <p:cNvPr id="1966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Assignment </a:t>
            </a:r>
            <a:r>
              <a:rPr lang="en-US" dirty="0" smtClean="0"/>
              <a:t>#4: </a:t>
            </a:r>
            <a:r>
              <a:rPr lang="en-US" dirty="0"/>
              <a:t>Conceptual Design</a:t>
            </a:r>
          </a:p>
        </p:txBody>
      </p:sp>
      <p:sp>
        <p:nvSpPr>
          <p:cNvPr id="19661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95400"/>
            <a:ext cx="8229600" cy="4953000"/>
          </a:xfrm>
        </p:spPr>
        <p:txBody>
          <a:bodyPr/>
          <a:lstStyle/>
          <a:p>
            <a:pPr>
              <a:lnSpc>
                <a:spcPct val="90000"/>
              </a:lnSpc>
            </a:pPr>
            <a:r>
              <a:rPr lang="en-US" dirty="0">
                <a:solidFill>
                  <a:srgbClr val="B23C00"/>
                </a:solidFill>
              </a:rPr>
              <a:t>Oral presentations next </a:t>
            </a:r>
            <a:r>
              <a:rPr lang="en-US" dirty="0" smtClean="0">
                <a:solidFill>
                  <a:srgbClr val="B23C00"/>
                </a:solidFill>
              </a:rPr>
              <a:t>week.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5 - 6 </a:t>
            </a:r>
            <a:r>
              <a:rPr lang="en-US" dirty="0"/>
              <a:t>teams </a:t>
            </a:r>
            <a:r>
              <a:rPr lang="en-US" dirty="0" smtClean="0"/>
              <a:t>Tuesday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5 - 6 </a:t>
            </a:r>
            <a:r>
              <a:rPr lang="en-US" dirty="0"/>
              <a:t>teams </a:t>
            </a:r>
            <a:r>
              <a:rPr lang="en-US" dirty="0" smtClean="0"/>
              <a:t>Thursday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We will draw lots at the start of class, </a:t>
            </a:r>
            <a:br>
              <a:rPr lang="en-US" dirty="0" smtClean="0"/>
            </a:br>
            <a:r>
              <a:rPr lang="en-US" dirty="0" smtClean="0"/>
              <a:t>so each team must be prepared to present.</a:t>
            </a:r>
            <a:endParaRPr lang="en-US" dirty="0"/>
          </a:p>
          <a:p>
            <a:pPr lvl="4"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r>
              <a:rPr lang="en-US" dirty="0"/>
              <a:t>Do a </a:t>
            </a:r>
            <a:r>
              <a:rPr lang="en-US" dirty="0">
                <a:solidFill>
                  <a:srgbClr val="B23C00"/>
                </a:solidFill>
              </a:rPr>
              <a:t>product pitch </a:t>
            </a:r>
            <a:r>
              <a:rPr lang="en-US" dirty="0"/>
              <a:t>for your web application.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Each project </a:t>
            </a:r>
            <a:r>
              <a:rPr lang="en-US" dirty="0"/>
              <a:t>team </a:t>
            </a:r>
            <a:r>
              <a:rPr lang="en-US" dirty="0" smtClean="0"/>
              <a:t>has up to </a:t>
            </a:r>
            <a:r>
              <a:rPr lang="en-US" dirty="0" smtClean="0"/>
              <a:t>12 </a:t>
            </a:r>
            <a:r>
              <a:rPr lang="en-US" dirty="0" smtClean="0"/>
              <a:t>minutes.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Grab </a:t>
            </a:r>
            <a:r>
              <a:rPr lang="en-US" dirty="0"/>
              <a:t>the audience’s attention in the first </a:t>
            </a:r>
            <a:r>
              <a:rPr lang="en-US" dirty="0" smtClean="0"/>
              <a:t>minute.</a:t>
            </a:r>
            <a:endParaRPr lang="en-US" sz="1450" dirty="0"/>
          </a:p>
          <a:p>
            <a:pPr lvl="5"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r>
              <a:rPr lang="en-US" dirty="0" smtClean="0"/>
              <a:t>PowerPoint </a:t>
            </a:r>
            <a:r>
              <a:rPr lang="en-US" dirty="0"/>
              <a:t>slides plus a </a:t>
            </a:r>
            <a:r>
              <a:rPr lang="en-US" dirty="0">
                <a:solidFill>
                  <a:srgbClr val="B23C00"/>
                </a:solidFill>
              </a:rPr>
              <a:t>live web demo</a:t>
            </a:r>
            <a:r>
              <a:rPr lang="en-US" dirty="0" smtClean="0"/>
              <a:t>.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Demo </a:t>
            </a:r>
            <a:r>
              <a:rPr lang="en-US" dirty="0"/>
              <a:t>the prototype of a key use case</a:t>
            </a:r>
            <a:r>
              <a:rPr lang="en-US" dirty="0" smtClean="0"/>
              <a:t>.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Rails application (preferred) or PowerPoint slides.</a:t>
            </a:r>
            <a:endParaRPr lang="en-US" dirty="0"/>
          </a:p>
        </p:txBody>
      </p:sp>
      <p:sp>
        <p:nvSpPr>
          <p:cNvPr id="2" name="TextBox 1"/>
          <p:cNvSpPr txBox="1"/>
          <p:nvPr/>
        </p:nvSpPr>
        <p:spPr>
          <a:xfrm>
            <a:off x="4572000" y="1965976"/>
            <a:ext cx="2648482" cy="400110"/>
          </a:xfrm>
          <a:prstGeom prst="rect">
            <a:avLst/>
          </a:prstGeom>
          <a:solidFill>
            <a:schemeClr val="accent1">
              <a:lumMod val="20000"/>
              <a:lumOff val="80000"/>
            </a:schemeClr>
          </a:solidFill>
          <a:ln>
            <a:solidFill>
              <a:srgbClr val="0033CC"/>
            </a:solidFill>
          </a:ln>
        </p:spPr>
        <p:txBody>
          <a:bodyPr wrap="none" rtlCol="0">
            <a:spAutoFit/>
          </a:bodyPr>
          <a:lstStyle/>
          <a:p>
            <a:r>
              <a:rPr lang="en-US" sz="2000" smtClean="0">
                <a:solidFill>
                  <a:srgbClr val="0033CC"/>
                </a:solidFill>
              </a:rPr>
              <a:t>16 </a:t>
            </a:r>
            <a:r>
              <a:rPr lang="en-US" sz="2000" dirty="0" smtClean="0">
                <a:solidFill>
                  <a:srgbClr val="0033CC"/>
                </a:solidFill>
              </a:rPr>
              <a:t>teams in Section 3</a:t>
            </a:r>
            <a:endParaRPr lang="en-US" sz="2000" dirty="0">
              <a:solidFill>
                <a:srgbClr val="0033CC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7673881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6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966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6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966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6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966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4" fill="hold">
                      <p:stCondLst>
                        <p:cond delay="indefinite"/>
                      </p:stCondLst>
                      <p:childTnLst>
                        <p:par>
                          <p:cTn id="15" fill="hold">
                            <p:stCondLst>
                              <p:cond delay="0"/>
                            </p:stCondLst>
                            <p:childTnLst>
                              <p:par>
                                <p:cTn id="16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61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96611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61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96611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2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61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4" dur="500"/>
                                        <p:tgtEl>
                                          <p:spTgt spid="196611">
                                            <p:txEl>
                                              <p:pRg st="11" end="1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6544E4-8736-BB45-9C33-904D8728E299}" type="slidenum">
              <a:rPr lang="en-US"/>
              <a:pPr/>
              <a:t>19</a:t>
            </a:fld>
            <a:endParaRPr lang="en-US"/>
          </a:p>
        </p:txBody>
      </p:sp>
      <p:sp>
        <p:nvSpPr>
          <p:cNvPr id="1966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Assignment </a:t>
            </a:r>
            <a:r>
              <a:rPr lang="en-US" dirty="0" smtClean="0"/>
              <a:t>#4: </a:t>
            </a:r>
            <a:r>
              <a:rPr lang="en-US" dirty="0"/>
              <a:t>Conceptual Design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1966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dirty="0" smtClean="0"/>
              <a:t>The </a:t>
            </a:r>
            <a:r>
              <a:rPr lang="en-US" dirty="0"/>
              <a:t>rest of the class will represent </a:t>
            </a:r>
            <a:br>
              <a:rPr lang="en-US" dirty="0"/>
            </a:br>
            <a:r>
              <a:rPr lang="en-US" dirty="0">
                <a:solidFill>
                  <a:srgbClr val="B23C00"/>
                </a:solidFill>
              </a:rPr>
              <a:t>potential future </a:t>
            </a:r>
            <a:r>
              <a:rPr lang="en-US" dirty="0" smtClean="0">
                <a:solidFill>
                  <a:srgbClr val="B23C00"/>
                </a:solidFill>
              </a:rPr>
              <a:t>customers </a:t>
            </a:r>
            <a:r>
              <a:rPr lang="en-US" dirty="0" smtClean="0"/>
              <a:t>of </a:t>
            </a:r>
            <a:r>
              <a:rPr lang="en-US" dirty="0"/>
              <a:t>your product</a:t>
            </a:r>
            <a:r>
              <a:rPr lang="en-US" dirty="0" smtClean="0"/>
              <a:t>.</a:t>
            </a:r>
          </a:p>
          <a:p>
            <a:pPr lvl="5"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r>
              <a:rPr lang="en-US" dirty="0"/>
              <a:t>Allow </a:t>
            </a:r>
            <a:r>
              <a:rPr lang="en-US" dirty="0" smtClean="0"/>
              <a:t>a few minutes </a:t>
            </a:r>
            <a:r>
              <a:rPr lang="en-US" dirty="0"/>
              <a:t>for Q&amp;A and suggestions</a:t>
            </a:r>
            <a:r>
              <a:rPr lang="en-US" dirty="0" smtClean="0"/>
              <a:t>.</a:t>
            </a:r>
          </a:p>
          <a:p>
            <a:pPr lvl="4"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r>
              <a:rPr lang="en-US" dirty="0"/>
              <a:t>The rest of the class will fill out </a:t>
            </a:r>
            <a:r>
              <a:rPr lang="en-US" dirty="0">
                <a:solidFill>
                  <a:srgbClr val="B23C00"/>
                </a:solidFill>
              </a:rPr>
              <a:t>survey forms </a:t>
            </a:r>
            <a:r>
              <a:rPr lang="en-US" dirty="0" smtClean="0">
                <a:solidFill>
                  <a:srgbClr val="B23C00"/>
                </a:solidFill>
              </a:rPr>
              <a:t/>
            </a:r>
            <a:br>
              <a:rPr lang="en-US" dirty="0" smtClean="0">
                <a:solidFill>
                  <a:srgbClr val="B23C00"/>
                </a:solidFill>
              </a:rPr>
            </a:br>
            <a:r>
              <a:rPr lang="en-US" dirty="0" smtClean="0"/>
              <a:t>to rate your presentation.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8775994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68612" y="1417343"/>
            <a:ext cx="8692460" cy="4029970"/>
          </a:xfrm>
          <a:prstGeom prst="rect">
            <a:avLst/>
          </a:prstGeom>
        </p:spPr>
      </p:pic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C88EE62-8524-9F4E-897F-15D0D91087B1}" type="slidenum">
              <a:rPr lang="en-US"/>
              <a:pPr/>
              <a:t>2</a:t>
            </a:fld>
            <a:endParaRPr lang="en-US"/>
          </a:p>
        </p:txBody>
      </p:sp>
      <p:sp>
        <p:nvSpPr>
          <p:cNvPr id="1945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Conceptual Design</a:t>
            </a:r>
            <a:endParaRPr lang="en-US" dirty="0"/>
          </a:p>
        </p:txBody>
      </p:sp>
      <p:sp>
        <p:nvSpPr>
          <p:cNvPr id="194565" name="Rectangle 5"/>
          <p:cNvSpPr>
            <a:spLocks noChangeArrowheads="1"/>
          </p:cNvSpPr>
          <p:nvPr/>
        </p:nvSpPr>
        <p:spPr bwMode="auto">
          <a:xfrm>
            <a:off x="1280197" y="2648324"/>
            <a:ext cx="1645902" cy="274637"/>
          </a:xfrm>
          <a:prstGeom prst="rect">
            <a:avLst/>
          </a:prstGeom>
          <a:noFill/>
          <a:ln w="28575">
            <a:solidFill>
              <a:srgbClr val="B23C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  <p:sp>
        <p:nvSpPr>
          <p:cNvPr id="7" name="Rectangle 5"/>
          <p:cNvSpPr>
            <a:spLocks noChangeArrowheads="1"/>
          </p:cNvSpPr>
          <p:nvPr/>
        </p:nvSpPr>
        <p:spPr bwMode="auto">
          <a:xfrm>
            <a:off x="1280196" y="3458496"/>
            <a:ext cx="1645903" cy="274637"/>
          </a:xfrm>
          <a:prstGeom prst="rect">
            <a:avLst/>
          </a:prstGeom>
          <a:noFill/>
          <a:ln w="28575">
            <a:solidFill>
              <a:srgbClr val="B23C00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 wrap="none" anchor="ctr"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024883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6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9456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9456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  <p:par>
                                <p:cTn id="9" presetID="2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565" grpId="0" animBg="1"/>
      <p:bldP spid="7" grpId="0" animBg="1"/>
    </p:bld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Assignment </a:t>
            </a:r>
            <a:r>
              <a:rPr lang="en-US" dirty="0" smtClean="0"/>
              <a:t>#4: </a:t>
            </a:r>
            <a:r>
              <a:rPr lang="en-US" dirty="0"/>
              <a:t>Conceptual Design</a:t>
            </a:r>
            <a:r>
              <a:rPr lang="en-US" i="1" dirty="0"/>
              <a:t>, cont’d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234464"/>
            <a:ext cx="8320994" cy="5029145"/>
          </a:xfrm>
        </p:spPr>
        <p:txBody>
          <a:bodyPr/>
          <a:lstStyle/>
          <a:p>
            <a:r>
              <a:rPr lang="en-US" dirty="0"/>
              <a:t>C</a:t>
            </a:r>
            <a:r>
              <a:rPr lang="en-US" dirty="0" smtClean="0"/>
              <a:t>reate </a:t>
            </a:r>
            <a:r>
              <a:rPr lang="en-US" dirty="0"/>
              <a:t>a 1- or 2-page </a:t>
            </a:r>
            <a:r>
              <a:rPr lang="en-US" dirty="0">
                <a:solidFill>
                  <a:srgbClr val="B23C00"/>
                </a:solidFill>
              </a:rPr>
              <a:t>marketing </a:t>
            </a:r>
            <a:r>
              <a:rPr lang="en-US" dirty="0" smtClean="0">
                <a:solidFill>
                  <a:srgbClr val="B23C00"/>
                </a:solidFill>
              </a:rPr>
              <a:t>brochure</a:t>
            </a:r>
            <a:r>
              <a:rPr lang="en-US" dirty="0" smtClean="0"/>
              <a:t>:</a:t>
            </a:r>
            <a:endParaRPr lang="en-US" sz="3200" dirty="0"/>
          </a:p>
          <a:p>
            <a:pPr lvl="1"/>
            <a:r>
              <a:rPr lang="en-US" dirty="0"/>
              <a:t>The name of your product (the web application)</a:t>
            </a:r>
          </a:p>
          <a:p>
            <a:pPr lvl="1"/>
            <a:r>
              <a:rPr lang="en-US" dirty="0"/>
              <a:t>Problem statement and objectives</a:t>
            </a:r>
          </a:p>
          <a:p>
            <a:pPr lvl="2"/>
            <a:r>
              <a:rPr lang="en-US" dirty="0"/>
              <a:t>What is the purpose of this application?</a:t>
            </a:r>
          </a:p>
          <a:p>
            <a:pPr lvl="2"/>
            <a:r>
              <a:rPr lang="en-US" dirty="0"/>
              <a:t>What will it do?</a:t>
            </a:r>
          </a:p>
          <a:p>
            <a:pPr lvl="1"/>
            <a:r>
              <a:rPr lang="en-US" dirty="0"/>
              <a:t>A list of major </a:t>
            </a:r>
            <a:r>
              <a:rPr lang="en-US" dirty="0" smtClean="0"/>
              <a:t>features</a:t>
            </a:r>
          </a:p>
          <a:p>
            <a:pPr lvl="5"/>
            <a:endParaRPr lang="en-US" dirty="0" smtClean="0"/>
          </a:p>
          <a:p>
            <a:r>
              <a:rPr lang="en-US" dirty="0" smtClean="0"/>
              <a:t>Submit your </a:t>
            </a:r>
            <a:r>
              <a:rPr lang="en-US" dirty="0"/>
              <a:t>brochure </a:t>
            </a:r>
            <a:r>
              <a:rPr lang="en-US" dirty="0" smtClean="0"/>
              <a:t>(</a:t>
            </a:r>
            <a:r>
              <a:rPr lang="en-US" dirty="0"/>
              <a:t>as a PDF, JPEG, or GIF</a:t>
            </a:r>
            <a:r>
              <a:rPr lang="en-US" dirty="0" smtClean="0"/>
              <a:t>) to </a:t>
            </a:r>
            <a:r>
              <a:rPr lang="en-US" dirty="0" smtClean="0"/>
              <a:t>at </a:t>
            </a:r>
            <a:r>
              <a:rPr lang="en-US" dirty="0"/>
              <a:t>least one day before </a:t>
            </a:r>
            <a:r>
              <a:rPr lang="en-US" dirty="0" smtClean="0"/>
              <a:t>your presentation.</a:t>
            </a:r>
          </a:p>
          <a:p>
            <a:pPr lvl="1"/>
            <a:r>
              <a:rPr lang="en-US" dirty="0" smtClean="0"/>
              <a:t>Canvas: </a:t>
            </a:r>
            <a:r>
              <a:rPr lang="en-US" dirty="0" smtClean="0"/>
              <a:t>Assignment #4. Brochure</a:t>
            </a:r>
            <a:endParaRPr lang="en-US" dirty="0"/>
          </a:p>
          <a:p>
            <a:pPr lvl="1"/>
            <a:r>
              <a:rPr lang="en-US" dirty="0" smtClean="0"/>
              <a:t>I will post </a:t>
            </a:r>
            <a:r>
              <a:rPr lang="en-US" dirty="0"/>
              <a:t>it on the class </a:t>
            </a:r>
            <a:r>
              <a:rPr lang="en-US" dirty="0" smtClean="0"/>
              <a:t>website.</a:t>
            </a: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26E3E-A15E-8945-8438-BECDE139A8AE}" type="slidenum">
              <a:rPr lang="en-US" smtClean="0"/>
              <a:pPr/>
              <a:t>20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8155343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6544E4-8736-BB45-9C33-904D8728E299}" type="slidenum">
              <a:rPr lang="en-US"/>
              <a:pPr/>
              <a:t>21</a:t>
            </a:fld>
            <a:endParaRPr lang="en-US"/>
          </a:p>
        </p:txBody>
      </p:sp>
      <p:sp>
        <p:nvSpPr>
          <p:cNvPr id="1966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Assignment </a:t>
            </a:r>
            <a:r>
              <a:rPr lang="en-US" dirty="0" smtClean="0"/>
              <a:t>#4: </a:t>
            </a:r>
            <a:r>
              <a:rPr lang="en-US" dirty="0"/>
              <a:t>Conceptual </a:t>
            </a:r>
            <a:r>
              <a:rPr lang="en-US" dirty="0" smtClean="0"/>
              <a:t>Design</a:t>
            </a:r>
            <a:r>
              <a:rPr lang="en-US" i="1" dirty="0" smtClean="0"/>
              <a:t>, cont’d</a:t>
            </a:r>
            <a:endParaRPr lang="en-US" i="1" dirty="0"/>
          </a:p>
        </p:txBody>
      </p:sp>
      <p:sp>
        <p:nvSpPr>
          <p:cNvPr id="1966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dirty="0" smtClean="0"/>
              <a:t>Written Conceptual </a:t>
            </a:r>
            <a:r>
              <a:rPr lang="en-US" dirty="0" smtClean="0"/>
              <a:t>Design </a:t>
            </a:r>
            <a:endParaRPr lang="en-US" dirty="0" smtClean="0"/>
          </a:p>
          <a:p>
            <a:pPr lvl="1">
              <a:lnSpc>
                <a:spcPct val="90000"/>
              </a:lnSpc>
            </a:pPr>
            <a:r>
              <a:rPr lang="en-US" dirty="0" smtClean="0"/>
              <a:t>At the conclusion of your project, you will add this</a:t>
            </a:r>
            <a:br>
              <a:rPr lang="en-US" dirty="0" smtClean="0"/>
            </a:br>
            <a:r>
              <a:rPr lang="en-US" dirty="0" smtClean="0"/>
              <a:t>to your Functional </a:t>
            </a:r>
            <a:r>
              <a:rPr lang="en-US" dirty="0" smtClean="0"/>
              <a:t>Specification.</a:t>
            </a:r>
          </a:p>
          <a:p>
            <a:pPr lvl="4">
              <a:lnSpc>
                <a:spcPct val="90000"/>
              </a:lnSpc>
            </a:pPr>
            <a:endParaRPr lang="en-US" dirty="0" smtClean="0"/>
          </a:p>
          <a:p>
            <a:pPr lvl="0"/>
            <a:r>
              <a:rPr lang="en-US" dirty="0"/>
              <a:t>An overview of your </a:t>
            </a:r>
            <a:r>
              <a:rPr lang="en-US" dirty="0" smtClean="0"/>
              <a:t>solution</a:t>
            </a:r>
          </a:p>
          <a:p>
            <a:pPr lvl="1"/>
            <a:r>
              <a:rPr lang="en-US" dirty="0" smtClean="0"/>
              <a:t>A </a:t>
            </a:r>
            <a:r>
              <a:rPr lang="en-US" dirty="0"/>
              <a:t>list of major </a:t>
            </a:r>
            <a:r>
              <a:rPr lang="en-US" dirty="0" smtClean="0"/>
              <a:t>features.</a:t>
            </a:r>
            <a:endParaRPr lang="en-US" sz="2800" dirty="0"/>
          </a:p>
          <a:p>
            <a:pPr lvl="1"/>
            <a:r>
              <a:rPr lang="en-US" dirty="0"/>
              <a:t>A description of your application’s major modules and how they will interact with each </a:t>
            </a:r>
            <a:r>
              <a:rPr lang="en-US" dirty="0" smtClean="0"/>
              <a:t>other.</a:t>
            </a:r>
            <a:endParaRPr lang="en-US" sz="2800" dirty="0"/>
          </a:p>
          <a:p>
            <a:pPr lvl="1"/>
            <a:r>
              <a:rPr lang="en-US" dirty="0"/>
              <a:t>High-level architecture </a:t>
            </a:r>
            <a:r>
              <a:rPr lang="en-US" dirty="0" smtClean="0"/>
              <a:t>diagrams.</a:t>
            </a:r>
            <a:endParaRPr lang="en-US" sz="2800" dirty="0"/>
          </a:p>
          <a:p>
            <a:pPr lvl="1"/>
            <a:r>
              <a:rPr lang="en-US" dirty="0"/>
              <a:t>No implementation </a:t>
            </a:r>
            <a:r>
              <a:rPr lang="en-US" dirty="0" smtClean="0"/>
              <a:t>details.</a:t>
            </a: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172756213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6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9661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6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96611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6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966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6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96611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7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6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9" dur="500"/>
                                        <p:tgtEl>
                                          <p:spTgt spid="1966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46544E4-8736-BB45-9C33-904D8728E299}" type="slidenum">
              <a:rPr lang="en-US"/>
              <a:pPr/>
              <a:t>22</a:t>
            </a:fld>
            <a:endParaRPr lang="en-US"/>
          </a:p>
        </p:txBody>
      </p:sp>
      <p:sp>
        <p:nvSpPr>
          <p:cNvPr id="1966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Assignment </a:t>
            </a:r>
            <a:r>
              <a:rPr lang="en-US" dirty="0" smtClean="0"/>
              <a:t>#4: </a:t>
            </a:r>
            <a:r>
              <a:rPr lang="en-US" dirty="0"/>
              <a:t>Conceptual </a:t>
            </a:r>
            <a:r>
              <a:rPr lang="en-US" dirty="0" smtClean="0"/>
              <a:t>Design</a:t>
            </a:r>
            <a:r>
              <a:rPr lang="en-US" i="1" dirty="0" smtClean="0"/>
              <a:t>, cont’d</a:t>
            </a:r>
            <a:endParaRPr lang="en-US" i="1" dirty="0"/>
          </a:p>
        </p:txBody>
      </p:sp>
      <p:sp>
        <p:nvSpPr>
          <p:cNvPr id="1966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 lvl="0"/>
            <a:r>
              <a:rPr lang="en-US" dirty="0" smtClean="0"/>
              <a:t>Screen </a:t>
            </a:r>
            <a:r>
              <a:rPr lang="en-US" dirty="0"/>
              <a:t>shots of mocked-up web </a:t>
            </a:r>
            <a:r>
              <a:rPr lang="en-US" dirty="0" smtClean="0"/>
              <a:t>pages.</a:t>
            </a:r>
            <a:endParaRPr lang="en-US" dirty="0" smtClean="0"/>
          </a:p>
          <a:p>
            <a:pPr lvl="5"/>
            <a:endParaRPr lang="en-US" dirty="0"/>
          </a:p>
          <a:p>
            <a:pPr lvl="1"/>
            <a:r>
              <a:rPr lang="en-US" dirty="0"/>
              <a:t>Illustrate the sequence of web pages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for </a:t>
            </a:r>
            <a:r>
              <a:rPr lang="en-US" dirty="0"/>
              <a:t>a key use case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Taken from your live presentation.</a:t>
            </a:r>
          </a:p>
          <a:p>
            <a:pPr lvl="5"/>
            <a:endParaRPr lang="en-US" dirty="0"/>
          </a:p>
          <a:p>
            <a:r>
              <a:rPr lang="en-US" dirty="0" smtClean="0"/>
              <a:t>Due Friday</a:t>
            </a:r>
            <a:r>
              <a:rPr lang="en-US" smtClean="0"/>
              <a:t>, March 3.</a:t>
            </a:r>
            <a:endParaRPr lang="en-US" dirty="0" smtClean="0"/>
          </a:p>
          <a:p>
            <a:pPr lvl="4"/>
            <a:endParaRPr lang="en-US" dirty="0" smtClean="0"/>
          </a:p>
          <a:p>
            <a:r>
              <a:rPr lang="en-US" dirty="0"/>
              <a:t>S</a:t>
            </a:r>
            <a:r>
              <a:rPr lang="en-US" dirty="0" smtClean="0"/>
              <a:t>ubmit to Canvas: </a:t>
            </a:r>
            <a:endParaRPr lang="en-US" dirty="0" smtClean="0"/>
          </a:p>
          <a:p>
            <a:pPr lvl="1"/>
            <a:r>
              <a:rPr lang="en-US" dirty="0" smtClean="0"/>
              <a:t>Assignment #4. Conceptual Design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78786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6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96611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6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96611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6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96611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Design Meeting Video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en-US" dirty="0" smtClean="0"/>
              <a:t>A video of a typical design meeting between</a:t>
            </a:r>
            <a:br>
              <a:rPr lang="en-US" dirty="0" smtClean="0"/>
            </a:br>
            <a:r>
              <a:rPr lang="en-US" dirty="0" smtClean="0"/>
              <a:t>software product developers and their clients.</a:t>
            </a:r>
          </a:p>
          <a:p>
            <a:pPr lvl="1"/>
            <a:r>
              <a:rPr lang="en-US" dirty="0">
                <a:hlinkClick r:id="rId2"/>
              </a:rPr>
              <a:t>https://www.youtube.com/watch?v=BKorP55Aqvg</a:t>
            </a:r>
            <a:r>
              <a:rPr lang="en-US" dirty="0"/>
              <a:t>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3E26E3E-A15E-8945-8438-BECDE139A8AE}" type="slidenum">
              <a:rPr lang="en-US" smtClean="0"/>
              <a:pPr/>
              <a:t>23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09694763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C4CEAC3-7F4A-7349-8C9D-BF99DC4B9BE7}" type="slidenum">
              <a:rPr lang="en-US"/>
              <a:pPr/>
              <a:t>3</a:t>
            </a:fld>
            <a:endParaRPr lang="en-US"/>
          </a:p>
        </p:txBody>
      </p:sp>
      <p:sp>
        <p:nvSpPr>
          <p:cNvPr id="1945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Conceptual </a:t>
            </a:r>
            <a:r>
              <a:rPr lang="en-US" dirty="0" smtClean="0"/>
              <a:t>Design, </a:t>
            </a:r>
            <a:r>
              <a:rPr lang="en-US" i="1" dirty="0" smtClean="0"/>
              <a:t>cont’d</a:t>
            </a:r>
            <a:endParaRPr lang="en-US" i="1" dirty="0"/>
          </a:p>
        </p:txBody>
      </p:sp>
      <p:sp>
        <p:nvSpPr>
          <p:cNvPr id="1945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A </a:t>
            </a:r>
            <a:r>
              <a:rPr lang="en-US" dirty="0">
                <a:solidFill>
                  <a:srgbClr val="B23C00"/>
                </a:solidFill>
              </a:rPr>
              <a:t>high-level description </a:t>
            </a:r>
            <a:r>
              <a:rPr lang="en-US" dirty="0"/>
              <a:t>of your </a:t>
            </a:r>
            <a:br>
              <a:rPr lang="en-US" dirty="0"/>
            </a:br>
            <a:r>
              <a:rPr lang="en-US" dirty="0">
                <a:solidFill>
                  <a:srgbClr val="B23C00"/>
                </a:solidFill>
              </a:rPr>
              <a:t>application design</a:t>
            </a:r>
            <a:r>
              <a:rPr lang="en-US" dirty="0" smtClean="0"/>
              <a:t>.</a:t>
            </a:r>
          </a:p>
          <a:p>
            <a:pPr lvl="6"/>
            <a:endParaRPr lang="en-US" dirty="0"/>
          </a:p>
          <a:p>
            <a:pPr lvl="1"/>
            <a:r>
              <a:rPr lang="en-US" dirty="0"/>
              <a:t>A written report and an oral presentation.</a:t>
            </a:r>
          </a:p>
          <a:p>
            <a:pPr lvl="1"/>
            <a:r>
              <a:rPr lang="en-US" dirty="0"/>
              <a:t>A </a:t>
            </a:r>
            <a:r>
              <a:rPr lang="ja-JP" altLang="en-US" dirty="0">
                <a:latin typeface="Arial"/>
              </a:rPr>
              <a:t>“</a:t>
            </a:r>
            <a:r>
              <a:rPr lang="en-US" dirty="0"/>
              <a:t>product pitch</a:t>
            </a:r>
            <a:r>
              <a:rPr lang="ja-JP" altLang="en-US" dirty="0">
                <a:latin typeface="Arial"/>
              </a:rPr>
              <a:t>”</a:t>
            </a:r>
            <a:r>
              <a:rPr lang="en-US" dirty="0" smtClean="0"/>
              <a:t>.</a:t>
            </a:r>
          </a:p>
          <a:p>
            <a:pPr lvl="1"/>
            <a:r>
              <a:rPr lang="en-US" dirty="0" smtClean="0"/>
              <a:t>Add to the Functional Specification.</a:t>
            </a:r>
            <a:endParaRPr lang="en-US" dirty="0"/>
          </a:p>
          <a:p>
            <a:pPr lvl="5"/>
            <a:endParaRPr lang="en-US" dirty="0"/>
          </a:p>
          <a:p>
            <a:r>
              <a:rPr lang="en-US" dirty="0">
                <a:solidFill>
                  <a:srgbClr val="B23C00"/>
                </a:solidFill>
              </a:rPr>
              <a:t>Conceptual design </a:t>
            </a:r>
            <a:r>
              <a:rPr lang="en-US" dirty="0">
                <a:sym typeface="Wingdings" charset="0"/>
              </a:rPr>
              <a:t></a:t>
            </a:r>
            <a:r>
              <a:rPr lang="en-US" dirty="0"/>
              <a:t> formal design </a:t>
            </a:r>
            <a:r>
              <a:rPr lang="en-US" dirty="0" smtClean="0"/>
              <a:t>document</a:t>
            </a:r>
          </a:p>
          <a:p>
            <a:pPr lvl="6"/>
            <a:endParaRPr lang="en-US" dirty="0"/>
          </a:p>
          <a:p>
            <a:pPr lvl="1"/>
            <a:r>
              <a:rPr lang="en-US" dirty="0"/>
              <a:t>Created by the software developers.</a:t>
            </a:r>
          </a:p>
          <a:p>
            <a:pPr lvl="1"/>
            <a:r>
              <a:rPr lang="en-US" dirty="0"/>
              <a:t>Understandable by the </a:t>
            </a:r>
            <a:r>
              <a:rPr lang="en-US" dirty="0" smtClean="0"/>
              <a:t>product</a:t>
            </a:r>
            <a:r>
              <a:rPr lang="en-US" dirty="0" smtClean="0">
                <a:latin typeface="Arial"/>
              </a:rPr>
              <a:t>’</a:t>
            </a:r>
            <a:r>
              <a:rPr lang="en-US" dirty="0" smtClean="0"/>
              <a:t>s </a:t>
            </a:r>
            <a:r>
              <a:rPr lang="en-US" dirty="0"/>
              <a:t>users, clients</a:t>
            </a:r>
            <a:r>
              <a:rPr lang="en-US" dirty="0" smtClean="0"/>
              <a:t>,</a:t>
            </a:r>
            <a:br>
              <a:rPr lang="en-US" dirty="0" smtClean="0"/>
            </a:br>
            <a:r>
              <a:rPr lang="en-US" dirty="0" smtClean="0"/>
              <a:t>and </a:t>
            </a:r>
            <a:r>
              <a:rPr lang="en-US" dirty="0"/>
              <a:t>stakeholders</a:t>
            </a:r>
            <a:r>
              <a:rPr lang="en-US" dirty="0" smtClean="0"/>
              <a:t>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15915540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9456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6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9456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456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94563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4563" grpId="0" build="p" bldLvl="2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72FD1F-3ED5-034B-8CE2-2EB79ED2FCF2}" type="slidenum">
              <a:rPr lang="en-US"/>
              <a:pPr/>
              <a:t>4</a:t>
            </a:fld>
            <a:endParaRPr lang="en-US"/>
          </a:p>
        </p:txBody>
      </p:sp>
      <p:sp>
        <p:nvSpPr>
          <p:cNvPr id="1955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Conceptual Design Contents</a:t>
            </a:r>
          </a:p>
        </p:txBody>
      </p:sp>
      <p:sp>
        <p:nvSpPr>
          <p:cNvPr id="1955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dirty="0">
                <a:solidFill>
                  <a:srgbClr val="B23C00"/>
                </a:solidFill>
              </a:rPr>
              <a:t>Problem</a:t>
            </a:r>
            <a:r>
              <a:rPr lang="en-US" dirty="0"/>
              <a:t> statement and objectives</a:t>
            </a:r>
            <a:r>
              <a:rPr lang="en-US" dirty="0" smtClean="0"/>
              <a:t>.</a:t>
            </a:r>
          </a:p>
          <a:p>
            <a:pPr lvl="4">
              <a:lnSpc>
                <a:spcPct val="90000"/>
              </a:lnSpc>
            </a:pPr>
            <a:endParaRPr lang="en-US" dirty="0" smtClean="0"/>
          </a:p>
          <a:p>
            <a:pPr lvl="1">
              <a:lnSpc>
                <a:spcPct val="90000"/>
              </a:lnSpc>
            </a:pPr>
            <a:r>
              <a:rPr lang="en-US" dirty="0" smtClean="0"/>
              <a:t>Copy from the Functional Specification for now. </a:t>
            </a:r>
          </a:p>
          <a:p>
            <a:pPr lvl="1">
              <a:lnSpc>
                <a:spcPct val="90000"/>
              </a:lnSpc>
            </a:pPr>
            <a:r>
              <a:rPr lang="en-US" dirty="0" smtClean="0"/>
              <a:t>R</a:t>
            </a:r>
            <a:r>
              <a:rPr lang="en-US" dirty="0" smtClean="0"/>
              <a:t>emove later when adding the Conceptual Design to the Functional Specification.</a:t>
            </a:r>
          </a:p>
          <a:p>
            <a:pPr lvl="5">
              <a:lnSpc>
                <a:spcPct val="90000"/>
              </a:lnSpc>
            </a:pPr>
            <a:endParaRPr lang="en-US" dirty="0"/>
          </a:p>
          <a:p>
            <a:pPr>
              <a:lnSpc>
                <a:spcPct val="90000"/>
              </a:lnSpc>
            </a:pPr>
            <a:r>
              <a:rPr lang="en-US" dirty="0">
                <a:solidFill>
                  <a:srgbClr val="B23C00"/>
                </a:solidFill>
              </a:rPr>
              <a:t>Overview</a:t>
            </a:r>
            <a:r>
              <a:rPr lang="en-US" dirty="0"/>
              <a:t> of your </a:t>
            </a:r>
            <a:r>
              <a:rPr lang="en-US" dirty="0" smtClean="0"/>
              <a:t>solution</a:t>
            </a:r>
          </a:p>
          <a:p>
            <a:pPr lvl="4">
              <a:lnSpc>
                <a:spcPct val="90000"/>
              </a:lnSpc>
            </a:pPr>
            <a:endParaRPr lang="en-US" dirty="0" smtClean="0"/>
          </a:p>
          <a:p>
            <a:pPr lvl="1">
              <a:lnSpc>
                <a:spcPct val="90000"/>
              </a:lnSpc>
            </a:pPr>
            <a:r>
              <a:rPr lang="en-US" dirty="0" smtClean="0"/>
              <a:t>A </a:t>
            </a:r>
            <a:r>
              <a:rPr lang="en-US" dirty="0"/>
              <a:t>list of major </a:t>
            </a:r>
            <a:r>
              <a:rPr lang="en-US" dirty="0" smtClean="0"/>
              <a:t>features.</a:t>
            </a:r>
            <a:endParaRPr lang="en-US" dirty="0"/>
          </a:p>
          <a:p>
            <a:pPr lvl="1">
              <a:lnSpc>
                <a:spcPct val="90000"/>
              </a:lnSpc>
            </a:pPr>
            <a:r>
              <a:rPr lang="en-US" dirty="0"/>
              <a:t>A description of your </a:t>
            </a:r>
            <a:r>
              <a:rPr lang="en-US" dirty="0" smtClean="0"/>
              <a:t>application</a:t>
            </a:r>
            <a:r>
              <a:rPr lang="en-US" dirty="0" smtClean="0">
                <a:latin typeface="Arial"/>
              </a:rPr>
              <a:t>’</a:t>
            </a:r>
            <a:r>
              <a:rPr lang="en-US" dirty="0" smtClean="0"/>
              <a:t>s </a:t>
            </a:r>
            <a:r>
              <a:rPr lang="en-US" dirty="0"/>
              <a:t>major modules and how they will interact with each </a:t>
            </a:r>
            <a:r>
              <a:rPr lang="en-US" dirty="0" smtClean="0"/>
              <a:t>other.</a:t>
            </a:r>
            <a:endParaRPr lang="en-US" dirty="0"/>
          </a:p>
          <a:p>
            <a:pPr lvl="1">
              <a:lnSpc>
                <a:spcPct val="90000"/>
              </a:lnSpc>
            </a:pPr>
            <a:r>
              <a:rPr lang="en-US" dirty="0"/>
              <a:t>High-level </a:t>
            </a:r>
            <a:r>
              <a:rPr lang="en-US" dirty="0" smtClean="0"/>
              <a:t>diagrams.</a:t>
            </a:r>
            <a:endParaRPr lang="en-US" dirty="0"/>
          </a:p>
          <a:p>
            <a:pPr lvl="1">
              <a:lnSpc>
                <a:spcPct val="90000"/>
              </a:lnSpc>
            </a:pPr>
            <a:r>
              <a:rPr lang="en-US" dirty="0"/>
              <a:t>No implementation </a:t>
            </a:r>
            <a:r>
              <a:rPr lang="en-US" dirty="0" smtClean="0"/>
              <a:t>details.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10072989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5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95587">
                                            <p:txEl>
                                              <p:pRg st="5" end="5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58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95587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58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5" dur="500"/>
                                        <p:tgtEl>
                                          <p:spTgt spid="195587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6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58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8" dur="500"/>
                                        <p:tgtEl>
                                          <p:spTgt spid="195587">
                                            <p:txEl>
                                              <p:pRg st="9" end="9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9" presetID="10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558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195587">
                                            <p:txEl>
                                              <p:pRg st="10" end="1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972FD1F-3ED5-034B-8CE2-2EB79ED2FCF2}" type="slidenum">
              <a:rPr lang="en-US"/>
              <a:pPr/>
              <a:t>5</a:t>
            </a:fld>
            <a:endParaRPr lang="en-US"/>
          </a:p>
        </p:txBody>
      </p:sp>
      <p:sp>
        <p:nvSpPr>
          <p:cNvPr id="195586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Conceptual Design </a:t>
            </a:r>
            <a:r>
              <a:rPr lang="en-US" dirty="0" smtClean="0"/>
              <a:t>Contents, </a:t>
            </a:r>
            <a:r>
              <a:rPr lang="en-US" i="1" dirty="0" smtClean="0"/>
              <a:t>cont’d</a:t>
            </a:r>
            <a:endParaRPr lang="en-US" i="1" dirty="0"/>
          </a:p>
        </p:txBody>
      </p:sp>
      <p:sp>
        <p:nvSpPr>
          <p:cNvPr id="1955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90000"/>
              </a:lnSpc>
            </a:pPr>
            <a:r>
              <a:rPr lang="en-US" dirty="0" smtClean="0">
                <a:solidFill>
                  <a:srgbClr val="B23C00"/>
                </a:solidFill>
              </a:rPr>
              <a:t>Prototype</a:t>
            </a:r>
            <a:r>
              <a:rPr lang="en-US" dirty="0" smtClean="0"/>
              <a:t> </a:t>
            </a:r>
            <a:r>
              <a:rPr lang="en-US" dirty="0"/>
              <a:t>of a </a:t>
            </a:r>
            <a:r>
              <a:rPr lang="en-US" u="sng" dirty="0"/>
              <a:t>key use </a:t>
            </a:r>
            <a:r>
              <a:rPr lang="en-US" u="sng" dirty="0" smtClean="0"/>
              <a:t>case</a:t>
            </a:r>
          </a:p>
          <a:p>
            <a:pPr lvl="5">
              <a:lnSpc>
                <a:spcPct val="90000"/>
              </a:lnSpc>
            </a:pPr>
            <a:endParaRPr lang="en-US" dirty="0"/>
          </a:p>
          <a:p>
            <a:pPr lvl="1">
              <a:lnSpc>
                <a:spcPct val="90000"/>
              </a:lnSpc>
            </a:pPr>
            <a:r>
              <a:rPr lang="en-US" dirty="0"/>
              <a:t>A sequence of screen </a:t>
            </a:r>
            <a:r>
              <a:rPr lang="en-US" dirty="0" smtClean="0"/>
              <a:t>shots.</a:t>
            </a:r>
            <a:endParaRPr lang="en-US" dirty="0"/>
          </a:p>
          <a:p>
            <a:pPr lvl="1">
              <a:lnSpc>
                <a:spcPct val="90000"/>
              </a:lnSpc>
            </a:pPr>
            <a:r>
              <a:rPr lang="en-US" dirty="0" smtClean="0"/>
              <a:t>Or a live </a:t>
            </a:r>
            <a:r>
              <a:rPr lang="en-US" dirty="0"/>
              <a:t>demo with mocked-up web pages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(</a:t>
            </a:r>
            <a:r>
              <a:rPr lang="en-US" dirty="0"/>
              <a:t>can be </a:t>
            </a:r>
            <a:r>
              <a:rPr lang="en-US" dirty="0" smtClean="0"/>
              <a:t>static pages</a:t>
            </a:r>
            <a:r>
              <a:rPr lang="en-US" dirty="0" smtClean="0"/>
              <a:t>).</a:t>
            </a:r>
            <a:endParaRPr lang="en-US" dirty="0" smtClean="0"/>
          </a:p>
          <a:p>
            <a:pPr lvl="1">
              <a:lnSpc>
                <a:spcPct val="90000"/>
              </a:lnSpc>
            </a:pPr>
            <a:r>
              <a:rPr lang="en-US" dirty="0" smtClean="0"/>
              <a:t>Or Rails-generated web </a:t>
            </a:r>
            <a:r>
              <a:rPr lang="en-US" dirty="0" smtClean="0"/>
              <a:t>pages.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87553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558516-72F5-414D-A396-54AE70A2AB4B}" type="slidenum">
              <a:rPr lang="en-US"/>
              <a:pPr/>
              <a:t>6</a:t>
            </a:fld>
            <a:endParaRPr lang="en-US"/>
          </a:p>
        </p:txBody>
      </p:sp>
      <p:sp>
        <p:nvSpPr>
          <p:cNvPr id="196610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Example Conceptual Design Presentation</a:t>
            </a:r>
          </a:p>
        </p:txBody>
      </p:sp>
      <p:sp>
        <p:nvSpPr>
          <p:cNvPr id="196611" name="Text Box 3"/>
          <p:cNvSpPr txBox="1">
            <a:spLocks noChangeArrowheads="1"/>
          </p:cNvSpPr>
          <p:nvPr/>
        </p:nvSpPr>
        <p:spPr bwMode="auto">
          <a:xfrm>
            <a:off x="1789113" y="1417638"/>
            <a:ext cx="5526087" cy="1582737"/>
          </a:xfrm>
          <a:prstGeom prst="rect">
            <a:avLst/>
          </a:prstGeom>
          <a:noFill/>
          <a:ln w="28575">
            <a:solidFill>
              <a:srgbClr val="3333CC"/>
            </a:solidFill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en-US" sz="3200" b="0" dirty="0">
                <a:solidFill>
                  <a:srgbClr val="000099"/>
                </a:solidFill>
                <a:latin typeface="Times New Roman" charset="0"/>
              </a:rPr>
              <a:t>Real-time Fault Analysis</a:t>
            </a:r>
            <a:br>
              <a:rPr lang="en-US" sz="3200" b="0" dirty="0">
                <a:solidFill>
                  <a:srgbClr val="000099"/>
                </a:solidFill>
                <a:latin typeface="Times New Roman" charset="0"/>
              </a:rPr>
            </a:br>
            <a:r>
              <a:rPr lang="en-US" sz="3200" b="0" dirty="0">
                <a:solidFill>
                  <a:srgbClr val="000099"/>
                </a:solidFill>
                <a:latin typeface="Times New Roman" charset="0"/>
              </a:rPr>
              <a:t>for</a:t>
            </a:r>
            <a:br>
              <a:rPr lang="en-US" sz="3200" b="0" dirty="0">
                <a:solidFill>
                  <a:srgbClr val="000099"/>
                </a:solidFill>
                <a:latin typeface="Times New Roman" charset="0"/>
              </a:rPr>
            </a:br>
            <a:r>
              <a:rPr lang="en-US" sz="3200" b="0" dirty="0" smtClean="0">
                <a:solidFill>
                  <a:srgbClr val="000099"/>
                </a:solidFill>
                <a:latin typeface="Times New Roman" charset="0"/>
              </a:rPr>
              <a:t>Crewed Space </a:t>
            </a:r>
            <a:r>
              <a:rPr lang="en-US" sz="3200" b="0" dirty="0">
                <a:solidFill>
                  <a:srgbClr val="000099"/>
                </a:solidFill>
                <a:latin typeface="Times New Roman" charset="0"/>
              </a:rPr>
              <a:t>Vehicle Systems</a:t>
            </a:r>
          </a:p>
        </p:txBody>
      </p:sp>
      <p:sp>
        <p:nvSpPr>
          <p:cNvPr id="196612" name="Text Box 4"/>
          <p:cNvSpPr txBox="1">
            <a:spLocks noChangeArrowheads="1"/>
          </p:cNvSpPr>
          <p:nvPr/>
        </p:nvSpPr>
        <p:spPr bwMode="auto">
          <a:xfrm>
            <a:off x="2471738" y="5532438"/>
            <a:ext cx="4294187" cy="701675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 xmlns="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 xmlns="">
                <a:effectLst>
                  <a:outerShdw blurRad="63500" dist="38099" dir="2700000" algn="ctr" rotWithShape="0">
                    <a:schemeClr val="bg2">
                      <a:alpha val="74998"/>
                    </a:schemeClr>
                  </a:outerShdw>
                </a:effectLst>
              </a14:hiddenEffects>
            </a:ext>
          </a:extLst>
        </p:spPr>
        <p:txBody>
          <a:bodyPr>
            <a:spAutoFit/>
          </a:bodyPr>
          <a:lstStyle/>
          <a:p>
            <a:pPr algn="ctr"/>
            <a:r>
              <a:rPr lang="en-US" sz="2000" b="0"/>
              <a:t>(Based on a real NASA application</a:t>
            </a:r>
          </a:p>
          <a:p>
            <a:pPr algn="ctr"/>
            <a:r>
              <a:rPr lang="en-US" sz="2000" b="0"/>
              <a:t>and an actual presentation.)</a:t>
            </a:r>
            <a:endParaRPr lang="en-US" sz="2000" b="0">
              <a:solidFill>
                <a:schemeClr val="folHlink"/>
              </a:solidFill>
              <a:latin typeface="Times New Roman" charset="0"/>
            </a:endParaRPr>
          </a:p>
        </p:txBody>
      </p:sp>
      <p:pic>
        <p:nvPicPr>
          <p:cNvPr id="196613" name="Picture 5" descr="133830main_leave_earth_hi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628900" y="3246438"/>
            <a:ext cx="3886200" cy="21859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57797209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66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966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6612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769354B-010A-F246-8FAD-9538E6073CF8}" type="slidenum">
              <a:rPr lang="en-US"/>
              <a:pPr/>
              <a:t>7</a:t>
            </a:fld>
            <a:endParaRPr lang="en-US"/>
          </a:p>
        </p:txBody>
      </p:sp>
      <p:sp>
        <p:nvSpPr>
          <p:cNvPr id="1976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Problem Statement</a:t>
            </a:r>
          </a:p>
        </p:txBody>
      </p:sp>
      <p:sp>
        <p:nvSpPr>
          <p:cNvPr id="1976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During emergency situations, a real-time </a:t>
            </a:r>
            <a:br>
              <a:rPr lang="en-US" dirty="0"/>
            </a:br>
            <a:r>
              <a:rPr lang="en-US" dirty="0">
                <a:solidFill>
                  <a:srgbClr val="B23C00"/>
                </a:solidFill>
              </a:rPr>
              <a:t>fault analysis system </a:t>
            </a:r>
            <a:r>
              <a:rPr lang="en-US" dirty="0"/>
              <a:t>must rapidly suggest correct remedies for the onboard astronauts </a:t>
            </a:r>
            <a:r>
              <a:rPr lang="en-US" dirty="0" smtClean="0"/>
              <a:t/>
            </a:r>
            <a:br>
              <a:rPr lang="en-US" dirty="0" smtClean="0"/>
            </a:br>
            <a:r>
              <a:rPr lang="en-US" dirty="0" smtClean="0"/>
              <a:t>to </a:t>
            </a:r>
            <a:r>
              <a:rPr lang="en-US" dirty="0"/>
              <a:t>implement.</a:t>
            </a:r>
          </a:p>
          <a:p>
            <a:pPr lvl="5"/>
            <a:endParaRPr lang="en-US" dirty="0"/>
          </a:p>
          <a:p>
            <a:r>
              <a:rPr lang="en-US" dirty="0"/>
              <a:t>Space vehicle fault analysis is a daunting task, especially in extremely remote environments.</a:t>
            </a:r>
          </a:p>
        </p:txBody>
      </p:sp>
    </p:spTree>
    <p:extLst>
      <p:ext uri="{BB962C8B-B14F-4D97-AF65-F5344CB8AC3E}">
        <p14:creationId xmlns:p14="http://schemas.microsoft.com/office/powerpoint/2010/main" val="90844847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6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9763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F133BAFC-073C-6844-880F-1DBEC7921AA3}" type="slidenum">
              <a:rPr lang="en-US"/>
              <a:pPr/>
              <a:t>8</a:t>
            </a:fld>
            <a:endParaRPr lang="en-US"/>
          </a:p>
        </p:txBody>
      </p:sp>
      <p:sp>
        <p:nvSpPr>
          <p:cNvPr id="19865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Project Objectives</a:t>
            </a:r>
          </a:p>
        </p:txBody>
      </p:sp>
      <p:sp>
        <p:nvSpPr>
          <p:cNvPr id="19865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Design and develop a </a:t>
            </a:r>
            <a:r>
              <a:rPr lang="en-US" dirty="0">
                <a:solidFill>
                  <a:srgbClr val="B23C00"/>
                </a:solidFill>
              </a:rPr>
              <a:t>real-time fault analysis </a:t>
            </a:r>
            <a:r>
              <a:rPr lang="en-US" dirty="0"/>
              <a:t>system for </a:t>
            </a:r>
            <a:r>
              <a:rPr lang="en-US" dirty="0" smtClean="0"/>
              <a:t>crewed space </a:t>
            </a:r>
            <a:r>
              <a:rPr lang="en-US" dirty="0"/>
              <a:t>vehicles that overcomes the following challenges:</a:t>
            </a:r>
          </a:p>
          <a:p>
            <a:pPr lvl="6"/>
            <a:endParaRPr lang="en-US" dirty="0"/>
          </a:p>
          <a:p>
            <a:pPr lvl="1"/>
            <a:r>
              <a:rPr lang="en-US" dirty="0"/>
              <a:t>Diverse and disparate data sources</a:t>
            </a:r>
          </a:p>
          <a:p>
            <a:pPr lvl="1"/>
            <a:r>
              <a:rPr lang="en-US" dirty="0"/>
              <a:t>Incomplete or imprecise vehicle sensor data</a:t>
            </a:r>
          </a:p>
          <a:p>
            <a:pPr lvl="1"/>
            <a:r>
              <a:rPr lang="en-US" dirty="0"/>
              <a:t>Insufficient working knowledge of the vehicle system</a:t>
            </a:r>
          </a:p>
          <a:p>
            <a:pPr lvl="1"/>
            <a:r>
              <a:rPr lang="en-US" dirty="0"/>
              <a:t>Real time diagnosis and rapid response</a:t>
            </a:r>
          </a:p>
          <a:p>
            <a:pPr lvl="1"/>
            <a:r>
              <a:rPr lang="en-US" dirty="0"/>
              <a:t>Limited system resources</a:t>
            </a:r>
          </a:p>
          <a:p>
            <a:pPr lvl="1"/>
            <a:r>
              <a:rPr lang="en-US" dirty="0"/>
              <a:t>Loss of communication with ground </a:t>
            </a:r>
            <a:r>
              <a:rPr lang="en-US" dirty="0" smtClean="0"/>
              <a:t>control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18323064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2AD0DDC9-E2F4-FD48-B0FF-1A5FBE6C4E19}" type="slidenum">
              <a:rPr lang="en-US"/>
              <a:pPr/>
              <a:t>9</a:t>
            </a:fld>
            <a:endParaRPr lang="en-US"/>
          </a:p>
        </p:txBody>
      </p:sp>
      <p:sp>
        <p:nvSpPr>
          <p:cNvPr id="19968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Product Features</a:t>
            </a:r>
          </a:p>
        </p:txBody>
      </p:sp>
      <p:sp>
        <p:nvSpPr>
          <p:cNvPr id="1996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lnSpc>
                <a:spcPct val="80000"/>
              </a:lnSpc>
            </a:pPr>
            <a:r>
              <a:rPr lang="en-US" dirty="0"/>
              <a:t>A web application that stores and remembers </a:t>
            </a:r>
            <a:r>
              <a:rPr lang="en-US" dirty="0">
                <a:solidFill>
                  <a:srgbClr val="B23C00"/>
                </a:solidFill>
              </a:rPr>
              <a:t>past faults </a:t>
            </a:r>
            <a:r>
              <a:rPr lang="en-US" dirty="0"/>
              <a:t>and their </a:t>
            </a:r>
            <a:r>
              <a:rPr lang="en-US" dirty="0">
                <a:solidFill>
                  <a:srgbClr val="B23C00"/>
                </a:solidFill>
              </a:rPr>
              <a:t>remedies</a:t>
            </a:r>
            <a:r>
              <a:rPr lang="en-US" dirty="0"/>
              <a:t> in a repository</a:t>
            </a:r>
            <a:r>
              <a:rPr lang="en-US" dirty="0" smtClean="0"/>
              <a:t>.</a:t>
            </a:r>
          </a:p>
          <a:p>
            <a:pPr lvl="4">
              <a:lnSpc>
                <a:spcPct val="80000"/>
              </a:lnSpc>
            </a:pPr>
            <a:endParaRPr lang="en-US" dirty="0"/>
          </a:p>
          <a:p>
            <a:pPr lvl="1">
              <a:lnSpc>
                <a:spcPct val="80000"/>
              </a:lnSpc>
            </a:pPr>
            <a:r>
              <a:rPr lang="en-US" dirty="0"/>
              <a:t>Each fault is defined by a </a:t>
            </a:r>
            <a:r>
              <a:rPr lang="en-US" dirty="0"/>
              <a:t>snapshot </a:t>
            </a:r>
            <a:r>
              <a:rPr lang="en-US" dirty="0"/>
              <a:t>of </a:t>
            </a:r>
            <a:r>
              <a:rPr lang="en-US" dirty="0" smtClean="0">
                <a:solidFill>
                  <a:srgbClr val="B23C00"/>
                </a:solidFill>
              </a:rPr>
              <a:t/>
            </a:r>
            <a:br>
              <a:rPr lang="en-US" dirty="0" smtClean="0">
                <a:solidFill>
                  <a:srgbClr val="B23C00"/>
                </a:solidFill>
              </a:rPr>
            </a:br>
            <a:r>
              <a:rPr lang="en-US" dirty="0" smtClean="0">
                <a:solidFill>
                  <a:srgbClr val="B23C00"/>
                </a:solidFill>
              </a:rPr>
              <a:t>sensor </a:t>
            </a:r>
            <a:r>
              <a:rPr lang="en-US" dirty="0">
                <a:solidFill>
                  <a:srgbClr val="B23C00"/>
                </a:solidFill>
              </a:rPr>
              <a:t>readings</a:t>
            </a:r>
            <a:r>
              <a:rPr lang="en-US" dirty="0"/>
              <a:t>.</a:t>
            </a:r>
          </a:p>
          <a:p>
            <a:pPr lvl="2">
              <a:lnSpc>
                <a:spcPct val="80000"/>
              </a:lnSpc>
            </a:pPr>
            <a:endParaRPr lang="en-US" dirty="0"/>
          </a:p>
          <a:p>
            <a:pPr>
              <a:lnSpc>
                <a:spcPct val="80000"/>
              </a:lnSpc>
            </a:pPr>
            <a:r>
              <a:rPr lang="en-US" dirty="0">
                <a:solidFill>
                  <a:srgbClr val="B23C00"/>
                </a:solidFill>
              </a:rPr>
              <a:t>Collect and integrate data </a:t>
            </a:r>
            <a:r>
              <a:rPr lang="en-US" dirty="0"/>
              <a:t>from various sources</a:t>
            </a:r>
            <a:r>
              <a:rPr lang="en-US" dirty="0" smtClean="0"/>
              <a:t>.</a:t>
            </a:r>
          </a:p>
          <a:p>
            <a:pPr lvl="5">
              <a:lnSpc>
                <a:spcPct val="80000"/>
              </a:lnSpc>
            </a:pPr>
            <a:endParaRPr lang="en-US" dirty="0"/>
          </a:p>
          <a:p>
            <a:pPr lvl="1">
              <a:lnSpc>
                <a:spcPct val="80000"/>
              </a:lnSpc>
            </a:pPr>
            <a:r>
              <a:rPr lang="en-US" dirty="0"/>
              <a:t>Sensor </a:t>
            </a:r>
            <a:r>
              <a:rPr lang="en-US" dirty="0" smtClean="0"/>
              <a:t>readings</a:t>
            </a:r>
            <a:endParaRPr lang="en-US" dirty="0"/>
          </a:p>
          <a:p>
            <a:pPr lvl="1">
              <a:lnSpc>
                <a:spcPct val="80000"/>
              </a:lnSpc>
            </a:pPr>
            <a:r>
              <a:rPr lang="en-US" dirty="0"/>
              <a:t>Parts </a:t>
            </a:r>
            <a:r>
              <a:rPr lang="en-US" dirty="0" smtClean="0"/>
              <a:t>lists </a:t>
            </a:r>
          </a:p>
          <a:p>
            <a:pPr lvl="1">
              <a:lnSpc>
                <a:spcPct val="80000"/>
              </a:lnSpc>
            </a:pPr>
            <a:r>
              <a:rPr lang="en-US" dirty="0" smtClean="0"/>
              <a:t>Maintenance </a:t>
            </a:r>
            <a:r>
              <a:rPr lang="en-US" dirty="0" smtClean="0"/>
              <a:t>manuals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58435732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6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99683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8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6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0" dur="500"/>
                                        <p:tgtEl>
                                          <p:spTgt spid="199683">
                                            <p:txEl>
                                              <p:pRg st="6" end="6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1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68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3" dur="500"/>
                                        <p:tgtEl>
                                          <p:spTgt spid="199683">
                                            <p:txEl>
                                              <p:pRg st="7" end="7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4" presetID="10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968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6" dur="500"/>
                                        <p:tgtEl>
                                          <p:spTgt spid="199683">
                                            <p:txEl>
                                              <p:pRg st="8" end="8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99683" grpId="0" uiExpand="1" build="p"/>
    </p:bldLst>
  </p:timing>
</p:sld>
</file>

<file path=ppt/theme/theme1.xml><?xml version="1.0" encoding="utf-8"?>
<a:theme xmlns:a="http://schemas.openxmlformats.org/drawingml/2006/main" name="Quadrant">
  <a:themeElements>
    <a:clrScheme name="Quadrant 2">
      <a:dk1>
        <a:srgbClr val="000000"/>
      </a:dk1>
      <a:lt1>
        <a:srgbClr val="FFFFFF"/>
      </a:lt1>
      <a:dk2>
        <a:srgbClr val="420000"/>
      </a:dk2>
      <a:lt2>
        <a:srgbClr val="660000"/>
      </a:lt2>
      <a:accent1>
        <a:srgbClr val="CCCC00"/>
      </a:accent1>
      <a:accent2>
        <a:srgbClr val="999966"/>
      </a:accent2>
      <a:accent3>
        <a:srgbClr val="FFFFFF"/>
      </a:accent3>
      <a:accent4>
        <a:srgbClr val="000000"/>
      </a:accent4>
      <a:accent5>
        <a:srgbClr val="E2E2AA"/>
      </a:accent5>
      <a:accent6>
        <a:srgbClr val="8A8A5C"/>
      </a:accent6>
      <a:hlink>
        <a:srgbClr val="996633"/>
      </a:hlink>
      <a:folHlink>
        <a:srgbClr val="993300"/>
      </a:folHlink>
    </a:clrScheme>
    <a:fontScheme name="Quadrant">
      <a:majorFont>
        <a:latin typeface="Arial"/>
        <a:ea typeface="ＭＳ Ｐゴシック"/>
        <a:cs typeface=""/>
      </a:majorFont>
      <a:minorFont>
        <a:latin typeface="Arial"/>
        <a:ea typeface="ＭＳ Ｐゴシック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0"/>
          </a:defRPr>
        </a:defPPr>
      </a:lstStyle>
    </a:spDef>
    <a:lnDef>
      <a:spPr bwMode="auto">
        <a:xfrm>
          <a:off x="0" y="0"/>
          <a:ext cx="1" cy="1"/>
        </a:xfrm>
        <a:custGeom>
          <a:avLst/>
          <a:gdLst/>
          <a:ahLst/>
          <a:cxnLst/>
          <a:rect l="0" t="0" r="0" b="0"/>
          <a:pathLst/>
        </a:custGeom>
        <a:solidFill>
          <a:schemeClr val="accent1"/>
        </a:solidFill>
        <a:ln w="9525" cap="flat" cmpd="sng" algn="ctr">
          <a:solidFill>
            <a:schemeClr val="tx1"/>
          </a:solidFill>
          <a:prstDash val="solid"/>
          <a:round/>
          <a:headEnd type="none" w="med" len="med"/>
          <a:tailEnd type="none" w="med" len="med"/>
        </a:ln>
        <a:effectLst/>
        <a:extLst>
          <a:ext uri="{AF507438-7753-43e0-B8FC-AC1667EBCBE1}">
            <a14:hiddenEffects xmlns="" xmlns:a14="http://schemas.microsoft.com/office/drawing/2010/main">
              <a:effectLst>
                <a:outerShdw blurRad="63500" dist="38099" dir="2700000" algn="ctr" rotWithShape="0">
                  <a:schemeClr val="bg2">
                    <a:alpha val="74998"/>
                  </a:schemeClr>
                </a:outerShdw>
              </a:effectLst>
            </a14:hiddenEffects>
          </a:ext>
        </a:extLst>
      </a:spPr>
      <a:bodyPr vert="horz" wrap="square" lIns="91440" tIns="45720" rIns="91440" bIns="45720" numCol="1" anchor="t" anchorCtr="0" compatLnSpc="1">
        <a:prstTxWarp prst="textNoShape">
          <a:avLst/>
        </a:prstTxWarp>
      </a:bodyPr>
      <a:lstStyle>
        <a:defPPr marL="0" marR="0" indent="0" algn="l" defTabSz="914400" rtl="0" eaLnBrk="0" fontAlgn="base" latinLnBrk="0" hangingPunct="0">
          <a:lnSpc>
            <a:spcPct val="100000"/>
          </a:lnSpc>
          <a:spcBef>
            <a:spcPct val="0"/>
          </a:spcBef>
          <a:spcAft>
            <a:spcPct val="0"/>
          </a:spcAft>
          <a:buClrTx/>
          <a:buSzTx/>
          <a:buFontTx/>
          <a:buNone/>
          <a:tabLst/>
          <a:defRPr kumimoji="0" lang="en-US" sz="1800" b="0" i="0" u="none" strike="noStrike" cap="none" normalizeH="0" baseline="0">
            <a:ln>
              <a:noFill/>
            </a:ln>
            <a:solidFill>
              <a:schemeClr val="tx1"/>
            </a:solidFill>
            <a:effectLst/>
            <a:latin typeface="Arial" charset="0"/>
            <a:ea typeface="ＭＳ Ｐゴシック" charset="0"/>
          </a:defRPr>
        </a:defPPr>
      </a:lstStyle>
    </a:lnDef>
  </a:objectDefaults>
  <a:extraClrSchemeLst>
    <a:extraClrScheme>
      <a:clrScheme name="Quadrant 1">
        <a:dk1>
          <a:srgbClr val="5C5674"/>
        </a:dk1>
        <a:lt1>
          <a:srgbClr val="FFFFFF"/>
        </a:lt1>
        <a:dk2>
          <a:srgbClr val="85986A"/>
        </a:dk2>
        <a:lt2>
          <a:srgbClr val="FFFFFF"/>
        </a:lt2>
        <a:accent1>
          <a:srgbClr val="666633"/>
        </a:accent1>
        <a:accent2>
          <a:srgbClr val="ADC5B8"/>
        </a:accent2>
        <a:accent3>
          <a:srgbClr val="C2CAB9"/>
        </a:accent3>
        <a:accent4>
          <a:srgbClr val="DADADA"/>
        </a:accent4>
        <a:accent5>
          <a:srgbClr val="B8B8AD"/>
        </a:accent5>
        <a:accent6>
          <a:srgbClr val="9CB2A6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2">
        <a:dk1>
          <a:srgbClr val="000000"/>
        </a:dk1>
        <a:lt1>
          <a:srgbClr val="FFFFFF"/>
        </a:lt1>
        <a:dk2>
          <a:srgbClr val="420000"/>
        </a:dk2>
        <a:lt2>
          <a:srgbClr val="660000"/>
        </a:lt2>
        <a:accent1>
          <a:srgbClr val="CCCC00"/>
        </a:accent1>
        <a:accent2>
          <a:srgbClr val="999966"/>
        </a:accent2>
        <a:accent3>
          <a:srgbClr val="FFFFFF"/>
        </a:accent3>
        <a:accent4>
          <a:srgbClr val="000000"/>
        </a:accent4>
        <a:accent5>
          <a:srgbClr val="E2E2AA"/>
        </a:accent5>
        <a:accent6>
          <a:srgbClr val="8A8A5C"/>
        </a:accent6>
        <a:hlink>
          <a:srgbClr val="996633"/>
        </a:hlink>
        <a:folHlink>
          <a:srgbClr val="9933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3">
        <a:dk1>
          <a:srgbClr val="618052"/>
        </a:dk1>
        <a:lt1>
          <a:srgbClr val="FFFFE3"/>
        </a:lt1>
        <a:dk2>
          <a:srgbClr val="162E36"/>
        </a:dk2>
        <a:lt2>
          <a:srgbClr val="FFFFFF"/>
        </a:lt2>
        <a:accent1>
          <a:srgbClr val="336699"/>
        </a:accent1>
        <a:accent2>
          <a:srgbClr val="69888B"/>
        </a:accent2>
        <a:accent3>
          <a:srgbClr val="ABADAE"/>
        </a:accent3>
        <a:accent4>
          <a:srgbClr val="DADAC2"/>
        </a:accent4>
        <a:accent5>
          <a:srgbClr val="ADB8CA"/>
        </a:accent5>
        <a:accent6>
          <a:srgbClr val="5E7B7D"/>
        </a:accent6>
        <a:hlink>
          <a:srgbClr val="FFCC00"/>
        </a:hlink>
        <a:folHlink>
          <a:srgbClr val="FFFFCC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4">
        <a:dk1>
          <a:srgbClr val="000000"/>
        </a:dk1>
        <a:lt1>
          <a:srgbClr val="FFFFFF"/>
        </a:lt1>
        <a:dk2>
          <a:srgbClr val="000000"/>
        </a:dk2>
        <a:lt2>
          <a:srgbClr val="CC0000"/>
        </a:lt2>
        <a:accent1>
          <a:srgbClr val="FFCC00"/>
        </a:accent1>
        <a:accent2>
          <a:srgbClr val="3366CC"/>
        </a:accent2>
        <a:accent3>
          <a:srgbClr val="FFFFFF"/>
        </a:accent3>
        <a:accent4>
          <a:srgbClr val="000000"/>
        </a:accent4>
        <a:accent5>
          <a:srgbClr val="FFE2AA"/>
        </a:accent5>
        <a:accent6>
          <a:srgbClr val="2D5CB9"/>
        </a:accent6>
        <a:hlink>
          <a:srgbClr val="666699"/>
        </a:hlink>
        <a:folHlink>
          <a:srgbClr val="C0C0C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5">
        <a:dk1>
          <a:srgbClr val="666699"/>
        </a:dk1>
        <a:lt1>
          <a:srgbClr val="FFFFFF"/>
        </a:lt1>
        <a:dk2>
          <a:srgbClr val="000033"/>
        </a:dk2>
        <a:lt2>
          <a:srgbClr val="FFFFFF"/>
        </a:lt2>
        <a:accent1>
          <a:srgbClr val="9966FF"/>
        </a:accent1>
        <a:accent2>
          <a:srgbClr val="CCCCFF"/>
        </a:accent2>
        <a:accent3>
          <a:srgbClr val="AAAAAD"/>
        </a:accent3>
        <a:accent4>
          <a:srgbClr val="DADADA"/>
        </a:accent4>
        <a:accent5>
          <a:srgbClr val="CAB8FF"/>
        </a:accent5>
        <a:accent6>
          <a:srgbClr val="B9B9E7"/>
        </a:accent6>
        <a:hlink>
          <a:srgbClr val="CCCC00"/>
        </a:hlink>
        <a:folHlink>
          <a:srgbClr val="CC99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6">
        <a:dk1>
          <a:srgbClr val="000000"/>
        </a:dk1>
        <a:lt1>
          <a:srgbClr val="FFFFFF"/>
        </a:lt1>
        <a:dk2>
          <a:srgbClr val="000000"/>
        </a:dk2>
        <a:lt2>
          <a:srgbClr val="669966"/>
        </a:lt2>
        <a:accent1>
          <a:srgbClr val="CCCCFF"/>
        </a:accent1>
        <a:accent2>
          <a:srgbClr val="9999CC"/>
        </a:accent2>
        <a:accent3>
          <a:srgbClr val="FFFFFF"/>
        </a:accent3>
        <a:accent4>
          <a:srgbClr val="000000"/>
        </a:accent4>
        <a:accent5>
          <a:srgbClr val="E2E2FF"/>
        </a:accent5>
        <a:accent6>
          <a:srgbClr val="8A8AB9"/>
        </a:accent6>
        <a:hlink>
          <a:srgbClr val="000066"/>
        </a:hlink>
        <a:folHlink>
          <a:srgbClr val="333399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7">
        <a:dk1>
          <a:srgbClr val="0099CC"/>
        </a:dk1>
        <a:lt1>
          <a:srgbClr val="FFFFFF"/>
        </a:lt1>
        <a:dk2>
          <a:srgbClr val="000099"/>
        </a:dk2>
        <a:lt2>
          <a:srgbClr val="FFFFFF"/>
        </a:lt2>
        <a:accent1>
          <a:srgbClr val="0099CC"/>
        </a:accent1>
        <a:accent2>
          <a:srgbClr val="6600FF"/>
        </a:accent2>
        <a:accent3>
          <a:srgbClr val="AAAACA"/>
        </a:accent3>
        <a:accent4>
          <a:srgbClr val="DADADA"/>
        </a:accent4>
        <a:accent5>
          <a:srgbClr val="AACAE2"/>
        </a:accent5>
        <a:accent6>
          <a:srgbClr val="5C00E7"/>
        </a:accent6>
        <a:hlink>
          <a:srgbClr val="FFCC00"/>
        </a:hlink>
        <a:folHlink>
          <a:srgbClr val="00CCFF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Quadrant 8">
        <a:dk1>
          <a:srgbClr val="000033"/>
        </a:dk1>
        <a:lt1>
          <a:srgbClr val="FFFFFF"/>
        </a:lt1>
        <a:dk2>
          <a:srgbClr val="003366"/>
        </a:dk2>
        <a:lt2>
          <a:srgbClr val="275C6D"/>
        </a:lt2>
        <a:accent1>
          <a:srgbClr val="A7D2DF"/>
        </a:accent1>
        <a:accent2>
          <a:srgbClr val="108DA6"/>
        </a:accent2>
        <a:accent3>
          <a:srgbClr val="FFFFFF"/>
        </a:accent3>
        <a:accent4>
          <a:srgbClr val="00002A"/>
        </a:accent4>
        <a:accent5>
          <a:srgbClr val="D0E5EC"/>
        </a:accent5>
        <a:accent6>
          <a:srgbClr val="0D7F96"/>
        </a:accent6>
        <a:hlink>
          <a:srgbClr val="666699"/>
        </a:hlink>
        <a:folHlink>
          <a:srgbClr val="9999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Quadrant 9">
        <a:dk1>
          <a:srgbClr val="CC3300"/>
        </a:dk1>
        <a:lt1>
          <a:srgbClr val="FFFFFF"/>
        </a:lt1>
        <a:dk2>
          <a:srgbClr val="000000"/>
        </a:dk2>
        <a:lt2>
          <a:srgbClr val="FFFFCC"/>
        </a:lt2>
        <a:accent1>
          <a:srgbClr val="FF9900"/>
        </a:accent1>
        <a:accent2>
          <a:srgbClr val="993300"/>
        </a:accent2>
        <a:accent3>
          <a:srgbClr val="AAAAAA"/>
        </a:accent3>
        <a:accent4>
          <a:srgbClr val="DADADA"/>
        </a:accent4>
        <a:accent5>
          <a:srgbClr val="FFCAAA"/>
        </a:accent5>
        <a:accent6>
          <a:srgbClr val="8A2D00"/>
        </a:accent6>
        <a:hlink>
          <a:srgbClr val="CEC5A2"/>
        </a:hlink>
        <a:folHlink>
          <a:srgbClr val="DDDDDD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Quadrant</Template>
  <TotalTime>25166</TotalTime>
  <Words>673</Words>
  <Application>Microsoft Macintosh PowerPoint</Application>
  <PresentationFormat>On-screen Show (4:3)</PresentationFormat>
  <Paragraphs>227</Paragraphs>
  <Slides>23</Slides>
  <Notes>0</Notes>
  <HiddenSlides>0</HiddenSlides>
  <MMClips>0</MMClips>
  <ScaleCrop>false</ScaleCrop>
  <HeadingPairs>
    <vt:vector size="8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23</vt:i4>
      </vt:variant>
    </vt:vector>
  </HeadingPairs>
  <TitlesOfParts>
    <vt:vector size="29" baseType="lpstr">
      <vt:lpstr>ＭＳ Ｐゴシック</vt:lpstr>
      <vt:lpstr>Times New Roman</vt:lpstr>
      <vt:lpstr>Wingdings</vt:lpstr>
      <vt:lpstr>Arial</vt:lpstr>
      <vt:lpstr>Quadrant</vt:lpstr>
      <vt:lpstr>Micrografx Windows Draw 6.0 Drawing</vt:lpstr>
      <vt:lpstr>CMPE/SE 131 Software Engineering February 21 Class Meeting</vt:lpstr>
      <vt:lpstr>Conceptual Design</vt:lpstr>
      <vt:lpstr>Conceptual Design, cont’d</vt:lpstr>
      <vt:lpstr>Conceptual Design Contents</vt:lpstr>
      <vt:lpstr>Conceptual Design Contents, cont’d</vt:lpstr>
      <vt:lpstr>Example Conceptual Design Presentation</vt:lpstr>
      <vt:lpstr>Problem Statement</vt:lpstr>
      <vt:lpstr>Project Objectives</vt:lpstr>
      <vt:lpstr>Product Features</vt:lpstr>
      <vt:lpstr>Product Features, cont’d</vt:lpstr>
      <vt:lpstr>Major Modules</vt:lpstr>
      <vt:lpstr>Fault Analysis Use Case</vt:lpstr>
      <vt:lpstr>Fault Analysis Use Case, cont’d</vt:lpstr>
      <vt:lpstr>Fault Analysis Use Case, cont’d</vt:lpstr>
      <vt:lpstr>Fault Analysis Use Case, cont’d</vt:lpstr>
      <vt:lpstr>Use Case Demo</vt:lpstr>
      <vt:lpstr>Actual Screen Shot</vt:lpstr>
      <vt:lpstr>Assignment #4: Conceptual Design</vt:lpstr>
      <vt:lpstr>Assignment #4: Conceptual Design, cont’d</vt:lpstr>
      <vt:lpstr>Assignment #4: Conceptual Design, cont’d</vt:lpstr>
      <vt:lpstr>Assignment #4: Conceptual Design, cont’d</vt:lpstr>
      <vt:lpstr>Assignment #4: Conceptual Design, cont’d</vt:lpstr>
      <vt:lpstr>Design Meeting Video</vt:lpstr>
    </vt:vector>
  </TitlesOfParts>
  <Manager/>
  <Company>San Jose State University</Company>
  <LinksUpToDate>false</LinksUpToDate>
  <SharedDoc>false</SharedDoc>
  <HyperlinkBase/>
  <HyperlinksChanged>false</HyperlinksChanged>
  <AppVersion>15.0028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CS 160: Software Engineering</dc:title>
  <dc:subject/>
  <dc:creator>Ronald Mak</dc:creator>
  <cp:keywords/>
  <dc:description/>
  <cp:lastModifiedBy>Ronald Mak</cp:lastModifiedBy>
  <cp:revision>255</cp:revision>
  <dcterms:created xsi:type="dcterms:W3CDTF">2008-01-12T03:52:55Z</dcterms:created>
  <dcterms:modified xsi:type="dcterms:W3CDTF">2017-02-21T18:03:47Z</dcterms:modified>
  <cp:category/>
</cp:coreProperties>
</file>