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40"/>
  </p:notesMasterIdLst>
  <p:handoutMasterIdLst>
    <p:handoutMasterId r:id="rId4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93" r:id="rId14"/>
    <p:sldId id="268" r:id="rId15"/>
    <p:sldId id="269" r:id="rId16"/>
    <p:sldId id="290" r:id="rId17"/>
    <p:sldId id="270" r:id="rId18"/>
    <p:sldId id="273" r:id="rId19"/>
    <p:sldId id="271" r:id="rId20"/>
    <p:sldId id="272" r:id="rId21"/>
    <p:sldId id="291" r:id="rId22"/>
    <p:sldId id="274" r:id="rId23"/>
    <p:sldId id="275" r:id="rId24"/>
    <p:sldId id="276" r:id="rId25"/>
    <p:sldId id="277" r:id="rId26"/>
    <p:sldId id="292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3C00"/>
    <a:srgbClr val="0033CC"/>
    <a:srgbClr val="A12A03"/>
    <a:srgbClr val="CCECFF"/>
    <a:srgbClr val="FFFF66"/>
    <a:srgbClr val="66CCFF"/>
    <a:srgbClr val="993300"/>
    <a:srgbClr val="0080FF"/>
    <a:srgbClr val="CC99FF"/>
    <a:srgbClr val="99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015" autoAdjust="0"/>
    <p:restoredTop sz="94660"/>
  </p:normalViewPr>
  <p:slideViewPr>
    <p:cSldViewPr>
      <p:cViewPr varScale="1">
        <p:scale>
          <a:sx n="170" d="100"/>
          <a:sy n="170" d="100"/>
        </p:scale>
        <p:origin x="384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376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notesMaster" Target="notesMasters/notesMaster1.xml"/><Relationship Id="rId41" Type="http://schemas.openxmlformats.org/officeDocument/2006/relationships/handoutMaster" Target="handoutMasters/handoutMaster1.xml"/><Relationship Id="rId42" Type="http://schemas.openxmlformats.org/officeDocument/2006/relationships/presProps" Target="presProps.xml"/><Relationship Id="rId43" Type="http://schemas.openxmlformats.org/officeDocument/2006/relationships/viewProps" Target="viewProps.xml"/><Relationship Id="rId44" Type="http://schemas.openxmlformats.org/officeDocument/2006/relationships/theme" Target="theme/theme1.xml"/><Relationship Id="rId4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2539C8-0658-6B43-8ED6-364E941EC8DA}" type="datetimeFigureOut">
              <a:rPr lang="en-US" smtClean="0"/>
              <a:t>2/15/17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06D711-37F3-CA42-BDC4-00969F2C2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28942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70AB4227-A9F2-9344-A810-0E6C10F395A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11436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E26E3E-A15E-8945-8438-BECDE139A8A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0192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6C029B-C926-AA41-8938-73813A1A34E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539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1163"/>
            <a:ext cx="8229600" cy="6556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295400"/>
            <a:ext cx="8229600" cy="48355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03438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3F46BBD0-446B-C240-9E99-482CC83225B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3045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1163"/>
            <a:ext cx="8229600" cy="6556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95400"/>
            <a:ext cx="4038600" cy="4835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5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60FF702-6DC9-7145-B864-29D84DF361C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849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0C6AFACF-6C35-2A42-B663-53D1B1DF9E11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13" name="Picture 13" descr="SJSU-logo"/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 userDrawn="1"/>
        </p:nvSpPr>
        <p:spPr>
          <a:xfrm>
            <a:off x="1097318" y="6263609"/>
            <a:ext cx="18004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Computer</a:t>
            </a:r>
            <a:r>
              <a:rPr lang="en-US" sz="1000" baseline="0" dirty="0" smtClean="0"/>
              <a:t> Engineering Dept.</a:t>
            </a:r>
          </a:p>
          <a:p>
            <a:r>
              <a:rPr lang="en-US" sz="1000" baseline="0" dirty="0" smtClean="0"/>
              <a:t>Spring 2017: February 15</a:t>
            </a:r>
            <a:r>
              <a:rPr lang="en-US" sz="1000" baseline="0" dirty="0"/>
              <a:t>6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657610" y="6263609"/>
            <a:ext cx="229582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CMPE/SE 131: Software Engineering</a:t>
            </a:r>
            <a:r>
              <a:rPr lang="en-US" sz="1000" baseline="0" dirty="0" smtClean="0"/>
              <a:t/>
            </a:r>
            <a:br>
              <a:rPr lang="en-US" sz="1000" baseline="0" dirty="0" smtClean="0"/>
            </a:br>
            <a:r>
              <a:rPr lang="en-US" sz="1000" baseline="0" dirty="0" smtClean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3" r:id="rId3"/>
    <p:sldLayoutId id="2147483661" r:id="rId4"/>
    <p:sldLayoutId id="2147483662" r:id="rId5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cs.sjsu.edu/~mak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gi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gi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s.sjsu.edu/~mak/CMPE131/assignments/2/UseCaseForm.docx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agilemanifesto.org/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600" dirty="0" smtClean="0"/>
              <a:t>CMPE/SE 131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smtClean="0"/>
              <a:t>Software </a:t>
            </a:r>
            <a:r>
              <a:rPr lang="en-US" sz="3600" dirty="0"/>
              <a:t>Engineering</a:t>
            </a:r>
            <a:br>
              <a:rPr lang="en-US" sz="3600" dirty="0"/>
            </a:br>
            <a:r>
              <a:rPr lang="en-US" sz="2400" dirty="0" smtClean="0"/>
              <a:t>February</a:t>
            </a:r>
            <a:r>
              <a:rPr lang="en-US" sz="2400" dirty="0" smtClean="0"/>
              <a:t> 16 </a:t>
            </a:r>
            <a:r>
              <a:rPr lang="en-US" sz="2400" dirty="0" smtClean="0"/>
              <a:t>Class </a:t>
            </a:r>
            <a:r>
              <a:rPr lang="en-US" sz="2400" dirty="0"/>
              <a:t>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03317"/>
            <a:ext cx="7696200" cy="2377414"/>
          </a:xfrm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 smtClean="0"/>
              <a:t>Department of Computer Engineering</a:t>
            </a:r>
            <a:br>
              <a:rPr lang="en-US" dirty="0" smtClean="0"/>
            </a:br>
            <a:r>
              <a:rPr lang="en-US" sz="2000" dirty="0" smtClean="0"/>
              <a:t>San José </a:t>
            </a:r>
            <a:r>
              <a:rPr lang="en-US" sz="2000" dirty="0"/>
              <a:t>State University</a:t>
            </a:r>
            <a:r>
              <a:rPr lang="en-US" dirty="0"/>
              <a:t/>
            </a:r>
            <a:br>
              <a:rPr lang="en-US" dirty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en-US" dirty="0" smtClean="0"/>
              <a:t>Spring 2017 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Instructor</a:t>
            </a:r>
            <a:r>
              <a:rPr lang="en-US" dirty="0"/>
              <a:t>: Ron Mak</a:t>
            </a:r>
          </a:p>
          <a:p>
            <a:pPr algn="ctr">
              <a:lnSpc>
                <a:spcPct val="90000"/>
              </a:lnSpc>
            </a:pPr>
            <a:r>
              <a:rPr lang="en-US" sz="2000" dirty="0">
                <a:hlinkClick r:id="rId2"/>
              </a:rPr>
              <a:t>www.cs.sjsu.edu/~</a:t>
            </a:r>
            <a:r>
              <a:rPr lang="en-US" sz="2000" dirty="0" smtClean="0">
                <a:hlinkClick r:id="rId2"/>
              </a:rPr>
              <a:t>mak</a:t>
            </a:r>
            <a:r>
              <a:rPr lang="en-US" sz="2000" dirty="0" smtClean="0"/>
              <a:t> </a:t>
            </a:r>
            <a:endParaRPr lang="en-US" sz="2000" dirty="0"/>
          </a:p>
        </p:txBody>
      </p:sp>
      <p:pic>
        <p:nvPicPr>
          <p:cNvPr id="6" name="Picture 5" descr="sjsu_logo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857975" y="4526268"/>
            <a:ext cx="1371625" cy="129024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Screen Shot 2015-08-23 at 4.03.00 P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4440" y="4617707"/>
            <a:ext cx="878610" cy="118870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7A45B-57FE-5E4B-A090-3646EAFCE0E8}" type="slidenum">
              <a:rPr lang="en-US"/>
              <a:pPr/>
              <a:t>10</a:t>
            </a:fld>
            <a:endParaRPr lang="en-US"/>
          </a:p>
        </p:txBody>
      </p:sp>
      <p:sp>
        <p:nvSpPr>
          <p:cNvPr id="154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</a:t>
            </a:r>
            <a:r>
              <a:rPr lang="en-US" dirty="0" smtClean="0"/>
              <a:t>Phases,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17342"/>
            <a:ext cx="9144000" cy="4239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7677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FA4D9-63C9-B445-A431-1F5B1B978FC0}" type="slidenum">
              <a:rPr lang="en-US"/>
              <a:pPr/>
              <a:t>11</a:t>
            </a:fld>
            <a:endParaRPr lang="en-US"/>
          </a:p>
        </p:txBody>
      </p:sp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Phases, </a:t>
            </a:r>
            <a:r>
              <a:rPr lang="en-US" i="1" dirty="0"/>
              <a:t>cont’d</a:t>
            </a:r>
          </a:p>
        </p:txBody>
      </p:sp>
      <p:sp>
        <p:nvSpPr>
          <p:cNvPr id="155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160512"/>
            <a:ext cx="8229600" cy="1970413"/>
          </a:xfrm>
        </p:spPr>
        <p:txBody>
          <a:bodyPr/>
          <a:lstStyle/>
          <a:p>
            <a:r>
              <a:rPr lang="en-US" dirty="0"/>
              <a:t>Development is a </a:t>
            </a:r>
            <a:r>
              <a:rPr lang="en-US" dirty="0">
                <a:solidFill>
                  <a:srgbClr val="B23C00"/>
                </a:solidFill>
              </a:rPr>
              <a:t>series of iterations</a:t>
            </a:r>
            <a:r>
              <a:rPr lang="en-US" dirty="0"/>
              <a:t>.</a:t>
            </a:r>
          </a:p>
          <a:p>
            <a:r>
              <a:rPr lang="en-US" dirty="0"/>
              <a:t>Each iteration is a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mini waterfall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 consisting of design, code (implementation), and test.</a:t>
            </a:r>
          </a:p>
          <a:p>
            <a:r>
              <a:rPr lang="en-US" dirty="0"/>
              <a:t>Extreme programmers say: design, test, code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56" y="1234464"/>
            <a:ext cx="8503877" cy="2889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2314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5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5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5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1CAE1-ED2A-A44D-B5DF-4F2CFCE30635}" type="slidenum">
              <a:rPr lang="en-US"/>
              <a:pPr/>
              <a:t>12</a:t>
            </a:fld>
            <a:endParaRPr lang="en-US"/>
          </a:p>
        </p:txBody>
      </p:sp>
      <p:sp>
        <p:nvSpPr>
          <p:cNvPr id="137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Requirements </a:t>
            </a:r>
            <a:r>
              <a:rPr lang="en-US" dirty="0" smtClean="0"/>
              <a:t>Elicitation</a:t>
            </a:r>
            <a:endParaRPr lang="en-US" dirty="0"/>
          </a:p>
        </p:txBody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Requires</a:t>
            </a:r>
            <a:r>
              <a:rPr lang="en-US" dirty="0" smtClean="0">
                <a:solidFill>
                  <a:srgbClr val="0000CC"/>
                </a:solidFill>
              </a:rPr>
              <a:t> </a:t>
            </a:r>
            <a:r>
              <a:rPr lang="en-US" dirty="0">
                <a:solidFill>
                  <a:srgbClr val="B23C00"/>
                </a:solidFill>
              </a:rPr>
              <a:t>communication </a:t>
            </a:r>
            <a:r>
              <a:rPr lang="en-US" dirty="0" smtClean="0"/>
              <a:t>between the developers and customers.</a:t>
            </a:r>
          </a:p>
          <a:p>
            <a:pPr lvl="4">
              <a:lnSpc>
                <a:spcPct val="90000"/>
              </a:lnSpc>
            </a:pPr>
            <a:endParaRPr lang="en-US" dirty="0" smtClean="0"/>
          </a:p>
          <a:p>
            <a:pPr lvl="1">
              <a:lnSpc>
                <a:spcPct val="90000"/>
              </a:lnSpc>
            </a:pPr>
            <a:r>
              <a:rPr lang="en-US" dirty="0" smtClean="0">
                <a:solidFill>
                  <a:srgbClr val="B23C00"/>
                </a:solidFill>
              </a:rPr>
              <a:t>Customer</a:t>
            </a:r>
            <a:r>
              <a:rPr lang="en-US" dirty="0" smtClean="0"/>
              <a:t>: users, clients, and stakeholders</a:t>
            </a:r>
          </a:p>
          <a:p>
            <a:pPr lvl="1">
              <a:lnSpc>
                <a:spcPct val="90000"/>
              </a:lnSpc>
            </a:pPr>
            <a:r>
              <a:rPr lang="en-US" dirty="0" smtClean="0">
                <a:solidFill>
                  <a:srgbClr val="B23C00"/>
                </a:solidFill>
              </a:rPr>
              <a:t>Client</a:t>
            </a:r>
            <a:r>
              <a:rPr lang="en-US" dirty="0" smtClean="0"/>
              <a:t>: who pays for your application</a:t>
            </a:r>
          </a:p>
          <a:p>
            <a:pPr lvl="1">
              <a:lnSpc>
                <a:spcPct val="90000"/>
              </a:lnSpc>
            </a:pPr>
            <a:r>
              <a:rPr lang="en-US" dirty="0" smtClean="0">
                <a:solidFill>
                  <a:srgbClr val="B23C00"/>
                </a:solidFill>
              </a:rPr>
              <a:t>Stakeholder</a:t>
            </a:r>
            <a:r>
              <a:rPr lang="en-US" dirty="0" smtClean="0"/>
              <a:t>: whoever else is interested in the success of your application (e.g., shareholders)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 smtClean="0"/>
              <a:t>Customers can </a:t>
            </a:r>
            <a:r>
              <a:rPr lang="en-US" dirty="0">
                <a:solidFill>
                  <a:srgbClr val="B23C00"/>
                </a:solidFill>
              </a:rPr>
              <a:t>validate </a:t>
            </a:r>
            <a:r>
              <a:rPr lang="en-US" dirty="0"/>
              <a:t>the requirements</a:t>
            </a:r>
            <a:r>
              <a:rPr lang="en-US" dirty="0" smtClean="0"/>
              <a:t>.</a:t>
            </a:r>
          </a:p>
          <a:p>
            <a:pPr lvl="6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Creates a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>
                <a:solidFill>
                  <a:srgbClr val="B23C00"/>
                </a:solidFill>
              </a:rPr>
              <a:t>contract </a:t>
            </a:r>
            <a:r>
              <a:rPr lang="en-US" dirty="0"/>
              <a:t>between the </a:t>
            </a:r>
            <a:r>
              <a:rPr lang="en-US" dirty="0" smtClean="0"/>
              <a:t>customer</a:t>
            </a:r>
            <a:br>
              <a:rPr lang="en-US" dirty="0" smtClean="0"/>
            </a:br>
            <a:r>
              <a:rPr lang="en-US" dirty="0" smtClean="0"/>
              <a:t>and </a:t>
            </a:r>
            <a:r>
              <a:rPr lang="en-US" dirty="0"/>
              <a:t>the developers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29983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7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7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Requirements </a:t>
            </a:r>
            <a:r>
              <a:rPr lang="en-US" dirty="0" smtClean="0"/>
              <a:t>Elicitation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Result</a:t>
            </a:r>
            <a:r>
              <a:rPr lang="en-US" dirty="0"/>
              <a:t>: a </a:t>
            </a:r>
            <a:r>
              <a:rPr lang="en-US" dirty="0">
                <a:solidFill>
                  <a:srgbClr val="B23C00"/>
                </a:solidFill>
              </a:rPr>
              <a:t>Functional Specification </a:t>
            </a:r>
            <a:r>
              <a:rPr lang="en-US" dirty="0" smtClean="0">
                <a:solidFill>
                  <a:srgbClr val="B23C00"/>
                </a:solidFill>
              </a:rPr>
              <a:t/>
            </a:r>
            <a:br>
              <a:rPr lang="en-US" dirty="0" smtClean="0">
                <a:solidFill>
                  <a:srgbClr val="B23C00"/>
                </a:solidFill>
              </a:rPr>
            </a:br>
            <a:r>
              <a:rPr lang="en-US" dirty="0" smtClean="0"/>
              <a:t>written non-technically </a:t>
            </a:r>
            <a:r>
              <a:rPr lang="en-US" dirty="0"/>
              <a:t>so that </a:t>
            </a:r>
            <a:r>
              <a:rPr lang="en-US" dirty="0"/>
              <a:t>the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customers can read and </a:t>
            </a:r>
            <a:r>
              <a:rPr lang="en-US" dirty="0" smtClean="0"/>
              <a:t>understand it.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692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2B1E7-A6BF-B54B-A356-79F252553DCD}" type="slidenum">
              <a:rPr lang="en-US"/>
              <a:pPr/>
              <a:t>14</a:t>
            </a:fld>
            <a:endParaRPr lang="en-US"/>
          </a:p>
        </p:txBody>
      </p:sp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Bridging the Gap</a:t>
            </a:r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B23C00"/>
                </a:solidFill>
              </a:rPr>
              <a:t>Customers</a:t>
            </a:r>
          </a:p>
          <a:p>
            <a:pPr lvl="4"/>
            <a:endParaRPr lang="en-US" dirty="0">
              <a:solidFill>
                <a:srgbClr val="B23C00"/>
              </a:solidFill>
            </a:endParaRPr>
          </a:p>
          <a:p>
            <a:pPr lvl="1"/>
            <a:r>
              <a:rPr lang="en-US" dirty="0"/>
              <a:t>Have a general idea of what the system should do.</a:t>
            </a:r>
          </a:p>
          <a:p>
            <a:pPr lvl="1"/>
            <a:r>
              <a:rPr lang="en-US" dirty="0"/>
              <a:t>Have little experience with software development.</a:t>
            </a:r>
          </a:p>
          <a:p>
            <a:pPr lvl="1"/>
            <a:r>
              <a:rPr lang="en-US" dirty="0"/>
              <a:t>Are experts in their domain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>
                <a:solidFill>
                  <a:srgbClr val="B23C00"/>
                </a:solidFill>
              </a:rPr>
              <a:t>Software </a:t>
            </a:r>
            <a:r>
              <a:rPr lang="en-US" dirty="0" smtClean="0">
                <a:solidFill>
                  <a:srgbClr val="B23C00"/>
                </a:solidFill>
              </a:rPr>
              <a:t>developers</a:t>
            </a:r>
          </a:p>
          <a:p>
            <a:pPr lvl="4"/>
            <a:endParaRPr lang="en-US" dirty="0">
              <a:solidFill>
                <a:srgbClr val="B23C00"/>
              </a:solidFill>
            </a:endParaRPr>
          </a:p>
          <a:p>
            <a:pPr lvl="1"/>
            <a:r>
              <a:rPr lang="en-US" dirty="0"/>
              <a:t>May have little knowledge of the application domain.</a:t>
            </a:r>
          </a:p>
          <a:p>
            <a:pPr lvl="1"/>
            <a:r>
              <a:rPr lang="en-US" dirty="0"/>
              <a:t>Have experience with software technology.</a:t>
            </a:r>
          </a:p>
          <a:p>
            <a:pPr lvl="1"/>
            <a:r>
              <a:rPr lang="en-US" dirty="0"/>
              <a:t>Are geeks with poor social skills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330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9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9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9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39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39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9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71142-C92D-4A41-AE72-6A668AA4310E}" type="slidenum">
              <a:rPr lang="en-US"/>
              <a:pPr/>
              <a:t>15</a:t>
            </a:fld>
            <a:endParaRPr lang="en-US"/>
          </a:p>
        </p:txBody>
      </p:sp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Functional Requirements</a:t>
            </a:r>
            <a:endParaRPr lang="en-US" dirty="0"/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What </a:t>
            </a:r>
            <a:r>
              <a:rPr lang="en-US" dirty="0"/>
              <a:t>the </a:t>
            </a:r>
            <a:r>
              <a:rPr lang="en-US" dirty="0" smtClean="0"/>
              <a:t>system (the application) </a:t>
            </a:r>
            <a:br>
              <a:rPr lang="en-US" dirty="0" smtClean="0"/>
            </a:br>
            <a:r>
              <a:rPr lang="en-US" dirty="0" smtClean="0">
                <a:solidFill>
                  <a:srgbClr val="0033CC"/>
                </a:solidFill>
              </a:rPr>
              <a:t>shall </a:t>
            </a:r>
            <a:r>
              <a:rPr lang="en-US" dirty="0">
                <a:solidFill>
                  <a:srgbClr val="0033CC"/>
                </a:solidFill>
              </a:rPr>
              <a:t>be able to do </a:t>
            </a:r>
            <a:r>
              <a:rPr lang="en-US" dirty="0" smtClean="0"/>
              <a:t>or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r>
              <a:rPr lang="en-US" dirty="0">
                <a:solidFill>
                  <a:srgbClr val="00B050"/>
                </a:solidFill>
              </a:rPr>
              <a:t>allow users to do</a:t>
            </a:r>
            <a:r>
              <a:rPr lang="en-US" dirty="0" smtClean="0"/>
              <a:t>.</a:t>
            </a:r>
          </a:p>
          <a:p>
            <a:pPr lvl="6"/>
            <a:endParaRPr lang="en-US" dirty="0"/>
          </a:p>
          <a:p>
            <a:pPr lvl="1"/>
            <a:r>
              <a:rPr lang="en-US" i="1" dirty="0" smtClean="0">
                <a:solidFill>
                  <a:srgbClr val="0033CC"/>
                </a:solidFill>
              </a:rPr>
              <a:t>The </a:t>
            </a:r>
            <a:r>
              <a:rPr lang="en-US" i="1" dirty="0">
                <a:solidFill>
                  <a:srgbClr val="0033CC"/>
                </a:solidFill>
              </a:rPr>
              <a:t>application </a:t>
            </a:r>
            <a:r>
              <a:rPr lang="en-US" i="1" u="sng" dirty="0">
                <a:solidFill>
                  <a:srgbClr val="0033CC"/>
                </a:solidFill>
              </a:rPr>
              <a:t>shall</a:t>
            </a:r>
            <a:r>
              <a:rPr lang="en-US" i="1" dirty="0">
                <a:solidFill>
                  <a:srgbClr val="0033CC"/>
                </a:solidFill>
              </a:rPr>
              <a:t> use GPS </a:t>
            </a:r>
            <a:r>
              <a:rPr lang="en-US" i="1" dirty="0" smtClean="0">
                <a:solidFill>
                  <a:srgbClr val="0033CC"/>
                </a:solidFill>
              </a:rPr>
              <a:t/>
            </a:r>
            <a:br>
              <a:rPr lang="en-US" i="1" dirty="0" smtClean="0">
                <a:solidFill>
                  <a:srgbClr val="0033CC"/>
                </a:solidFill>
              </a:rPr>
            </a:br>
            <a:r>
              <a:rPr lang="en-US" i="1" dirty="0" smtClean="0">
                <a:solidFill>
                  <a:srgbClr val="0033CC"/>
                </a:solidFill>
              </a:rPr>
              <a:t>to </a:t>
            </a:r>
            <a:r>
              <a:rPr lang="en-US" i="1" dirty="0">
                <a:solidFill>
                  <a:srgbClr val="0033CC"/>
                </a:solidFill>
              </a:rPr>
              <a:t>determine </a:t>
            </a:r>
            <a:r>
              <a:rPr lang="en-US" i="1" dirty="0" smtClean="0">
                <a:solidFill>
                  <a:srgbClr val="0033CC"/>
                </a:solidFill>
              </a:rPr>
              <a:t>the </a:t>
            </a:r>
            <a:r>
              <a:rPr lang="en-US" i="1" dirty="0">
                <a:solidFill>
                  <a:srgbClr val="0033CC"/>
                </a:solidFill>
              </a:rPr>
              <a:t>user’s location</a:t>
            </a:r>
            <a:r>
              <a:rPr lang="en-US" i="1" dirty="0" smtClean="0">
                <a:solidFill>
                  <a:srgbClr val="0033CC"/>
                </a:solidFill>
              </a:rPr>
              <a:t>.</a:t>
            </a:r>
            <a:endParaRPr lang="en-US" altLang="ja-JP" dirty="0" smtClean="0">
              <a:solidFill>
                <a:srgbClr val="0033CC"/>
              </a:solidFill>
              <a:latin typeface="Arial"/>
            </a:endParaRPr>
          </a:p>
          <a:p>
            <a:pPr lvl="1"/>
            <a:r>
              <a:rPr lang="en-US" i="1" dirty="0" smtClean="0">
                <a:solidFill>
                  <a:srgbClr val="0033CC"/>
                </a:solidFill>
              </a:rPr>
              <a:t>The </a:t>
            </a:r>
            <a:r>
              <a:rPr lang="en-US" i="1" dirty="0">
                <a:solidFill>
                  <a:srgbClr val="0033CC"/>
                </a:solidFill>
              </a:rPr>
              <a:t>application </a:t>
            </a:r>
            <a:r>
              <a:rPr lang="en-US" i="1" u="sng" dirty="0">
                <a:solidFill>
                  <a:srgbClr val="0033CC"/>
                </a:solidFill>
              </a:rPr>
              <a:t>must</a:t>
            </a:r>
            <a:r>
              <a:rPr lang="en-US" i="1" dirty="0">
                <a:solidFill>
                  <a:srgbClr val="0033CC"/>
                </a:solidFill>
              </a:rPr>
              <a:t> default to the option </a:t>
            </a:r>
            <a:r>
              <a:rPr lang="en-US" i="1" dirty="0" smtClean="0">
                <a:solidFill>
                  <a:srgbClr val="0033CC"/>
                </a:solidFill>
              </a:rPr>
              <a:t/>
            </a:r>
            <a:br>
              <a:rPr lang="en-US" i="1" dirty="0" smtClean="0">
                <a:solidFill>
                  <a:srgbClr val="0033CC"/>
                </a:solidFill>
              </a:rPr>
            </a:br>
            <a:r>
              <a:rPr lang="en-US" i="1" dirty="0" smtClean="0">
                <a:solidFill>
                  <a:srgbClr val="0033CC"/>
                </a:solidFill>
              </a:rPr>
              <a:t>most </a:t>
            </a:r>
            <a:r>
              <a:rPr lang="en-US" i="1" dirty="0">
                <a:solidFill>
                  <a:srgbClr val="0033CC"/>
                </a:solidFill>
              </a:rPr>
              <a:t>frequently chosen by the </a:t>
            </a:r>
            <a:r>
              <a:rPr lang="en-US" i="1" dirty="0" smtClean="0">
                <a:solidFill>
                  <a:srgbClr val="0033CC"/>
                </a:solidFill>
              </a:rPr>
              <a:t>users</a:t>
            </a:r>
            <a:r>
              <a:rPr lang="en-US" dirty="0" smtClean="0">
                <a:solidFill>
                  <a:srgbClr val="0033CC"/>
                </a:solidFill>
              </a:rPr>
              <a:t>.</a:t>
            </a:r>
          </a:p>
          <a:p>
            <a:pPr lvl="1"/>
            <a:r>
              <a:rPr lang="en-US" i="1" dirty="0">
                <a:solidFill>
                  <a:srgbClr val="00B050"/>
                </a:solidFill>
              </a:rPr>
              <a:t>The application </a:t>
            </a:r>
            <a:r>
              <a:rPr lang="en-US" i="1" u="sng" dirty="0">
                <a:solidFill>
                  <a:srgbClr val="00B050"/>
                </a:solidFill>
              </a:rPr>
              <a:t>must</a:t>
            </a:r>
            <a:r>
              <a:rPr lang="en-US" i="1" dirty="0">
                <a:solidFill>
                  <a:srgbClr val="00B050"/>
                </a:solidFill>
              </a:rPr>
              <a:t> allow the user to choose between a text display or a graphics display.</a:t>
            </a:r>
          </a:p>
          <a:p>
            <a:pPr lvl="1"/>
            <a:r>
              <a:rPr lang="en-US" i="1" dirty="0">
                <a:solidFill>
                  <a:srgbClr val="00B050"/>
                </a:solidFill>
              </a:rPr>
              <a:t>The user </a:t>
            </a:r>
            <a:r>
              <a:rPr lang="en-US" i="1" u="sng" dirty="0">
                <a:solidFill>
                  <a:srgbClr val="00B050"/>
                </a:solidFill>
              </a:rPr>
              <a:t>shall</a:t>
            </a:r>
            <a:r>
              <a:rPr lang="en-US" i="1" dirty="0">
                <a:solidFill>
                  <a:srgbClr val="00B050"/>
                </a:solidFill>
              </a:rPr>
              <a:t> be able to make </a:t>
            </a:r>
            <a:r>
              <a:rPr lang="en-US" i="1" dirty="0" smtClean="0">
                <a:solidFill>
                  <a:srgbClr val="00B050"/>
                </a:solidFill>
              </a:rPr>
              <a:t/>
            </a:r>
            <a:br>
              <a:rPr lang="en-US" i="1" dirty="0" smtClean="0">
                <a:solidFill>
                  <a:srgbClr val="00B050"/>
                </a:solidFill>
              </a:rPr>
            </a:br>
            <a:r>
              <a:rPr lang="en-US" i="1" dirty="0" smtClean="0">
                <a:solidFill>
                  <a:srgbClr val="00B050"/>
                </a:solidFill>
              </a:rPr>
              <a:t>an </a:t>
            </a:r>
            <a:r>
              <a:rPr lang="en-US" i="1" dirty="0">
                <a:solidFill>
                  <a:srgbClr val="00B050"/>
                </a:solidFill>
              </a:rPr>
              <a:t>online withdrawal or deposit. </a:t>
            </a:r>
            <a:endParaRPr lang="en-US" altLang="ja-JP" i="1" dirty="0">
              <a:solidFill>
                <a:srgbClr val="00B050"/>
              </a:solidFill>
            </a:endParaRPr>
          </a:p>
          <a:p>
            <a:pPr lvl="6"/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474140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8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8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8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38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Functional </a:t>
            </a:r>
            <a:r>
              <a:rPr lang="en-US" dirty="0" smtClean="0"/>
              <a:t>Requirements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Describe the </a:t>
            </a:r>
            <a:r>
              <a:rPr lang="en-US" dirty="0">
                <a:solidFill>
                  <a:srgbClr val="B23C00"/>
                </a:solidFill>
              </a:rPr>
              <a:t>interactions </a:t>
            </a:r>
            <a:r>
              <a:rPr lang="en-US" dirty="0"/>
              <a:t>between </a:t>
            </a:r>
            <a:br>
              <a:rPr lang="en-US" dirty="0"/>
            </a:br>
            <a:r>
              <a:rPr lang="en-US" dirty="0"/>
              <a:t>the system and its environment </a:t>
            </a:r>
            <a:br>
              <a:rPr lang="en-US" dirty="0"/>
            </a:br>
            <a:r>
              <a:rPr lang="en-US" dirty="0"/>
              <a:t>independent of its </a:t>
            </a:r>
            <a:r>
              <a:rPr lang="en-US" dirty="0" smtClean="0"/>
              <a:t>implementation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981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71142-C92D-4A41-AE72-6A668AA4310E}" type="slidenum">
              <a:rPr lang="en-US"/>
              <a:pPr/>
              <a:t>17</a:t>
            </a:fld>
            <a:endParaRPr lang="en-US"/>
          </a:p>
        </p:txBody>
      </p:sp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Nonfunctional Requirements</a:t>
            </a:r>
            <a:endParaRPr lang="en-US" dirty="0"/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B23C00"/>
                </a:solidFill>
              </a:rPr>
              <a:t>Usability</a:t>
            </a:r>
            <a:r>
              <a:rPr lang="en-US" dirty="0">
                <a:solidFill>
                  <a:srgbClr val="B23C00"/>
                </a:solidFill>
              </a:rPr>
              <a:t>, reliability, performance, supportability</a:t>
            </a:r>
            <a:r>
              <a:rPr lang="en-US" dirty="0"/>
              <a:t>, etc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pPr lvl="1"/>
            <a:r>
              <a:rPr lang="en-US" i="1" dirty="0"/>
              <a:t>The application </a:t>
            </a:r>
            <a:r>
              <a:rPr lang="en-US" i="1" u="sng" dirty="0"/>
              <a:t>must </a:t>
            </a:r>
            <a:r>
              <a:rPr lang="en-US" i="1" dirty="0"/>
              <a:t>respond to user input </a:t>
            </a:r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i="1" dirty="0" smtClean="0"/>
              <a:t>within </a:t>
            </a:r>
            <a:r>
              <a:rPr lang="en-US" i="1" dirty="0"/>
              <a:t>5 seconds.</a:t>
            </a:r>
          </a:p>
          <a:p>
            <a:pPr lvl="1"/>
            <a:r>
              <a:rPr lang="en-US" i="1" dirty="0"/>
              <a:t>The application </a:t>
            </a:r>
            <a:r>
              <a:rPr lang="en-US" i="1" u="sng" dirty="0"/>
              <a:t>shall</a:t>
            </a:r>
            <a:r>
              <a:rPr lang="en-US" i="1" dirty="0"/>
              <a:t> run on the Windows, Mac, </a:t>
            </a:r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i="1" dirty="0" smtClean="0"/>
              <a:t>and </a:t>
            </a:r>
            <a:r>
              <a:rPr lang="en-US" i="1" dirty="0"/>
              <a:t>Linux platforms.</a:t>
            </a:r>
          </a:p>
          <a:p>
            <a:pPr lvl="1"/>
            <a:r>
              <a:rPr lang="en-US" i="1" dirty="0"/>
              <a:t>The </a:t>
            </a:r>
            <a:r>
              <a:rPr lang="en-US" i="1" dirty="0" smtClean="0"/>
              <a:t>new </a:t>
            </a:r>
            <a:r>
              <a:rPr lang="en-US" i="1" dirty="0"/>
              <a:t>GUI </a:t>
            </a:r>
            <a:r>
              <a:rPr lang="en-US" i="1" u="sng" dirty="0"/>
              <a:t>must</a:t>
            </a:r>
            <a:r>
              <a:rPr lang="en-US" i="1" dirty="0"/>
              <a:t> resemble the old GUI.</a:t>
            </a:r>
          </a:p>
          <a:p>
            <a:pPr lvl="1"/>
            <a:r>
              <a:rPr lang="en-US" i="1" dirty="0"/>
              <a:t>Error messages </a:t>
            </a:r>
            <a:r>
              <a:rPr lang="en-US" i="1" u="sng" dirty="0"/>
              <a:t>shall</a:t>
            </a:r>
            <a:r>
              <a:rPr lang="en-US" i="1" dirty="0"/>
              <a:t> be displayed in </a:t>
            </a:r>
            <a:r>
              <a:rPr lang="en-US" i="1" dirty="0" smtClean="0"/>
              <a:t>English </a:t>
            </a:r>
            <a:br>
              <a:rPr lang="en-US" i="1" dirty="0" smtClean="0"/>
            </a:br>
            <a:r>
              <a:rPr lang="en-US" i="1" dirty="0" smtClean="0"/>
              <a:t>and Spanish.</a:t>
            </a:r>
            <a:endParaRPr lang="en-US" altLang="ja-JP" i="1" dirty="0"/>
          </a:p>
          <a:p>
            <a:pPr lvl="5"/>
            <a:endParaRPr lang="en-US" sz="1000" dirty="0"/>
          </a:p>
          <a:p>
            <a:r>
              <a:rPr lang="en-US" dirty="0">
                <a:solidFill>
                  <a:srgbClr val="B23C00"/>
                </a:solidFill>
              </a:rPr>
              <a:t>Constraints </a:t>
            </a:r>
            <a:r>
              <a:rPr lang="en-US" dirty="0"/>
              <a:t>that the system must meet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0280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8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8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8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8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38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 are Strong Statements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</a:t>
            </a:r>
            <a:r>
              <a:rPr lang="en-US" dirty="0" smtClean="0">
                <a:solidFill>
                  <a:srgbClr val="B23C00"/>
                </a:solidFill>
              </a:rPr>
              <a:t>strong declarative statements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with “shall” and “must”.</a:t>
            </a:r>
          </a:p>
          <a:p>
            <a:pPr lvl="5"/>
            <a:endParaRPr lang="en-US" dirty="0" smtClean="0"/>
          </a:p>
          <a:p>
            <a:pPr lvl="1"/>
            <a:r>
              <a:rPr lang="en-US" i="1" dirty="0"/>
              <a:t>The application </a:t>
            </a:r>
            <a:r>
              <a:rPr lang="en-US" i="1" u="sng" dirty="0"/>
              <a:t>shall</a:t>
            </a:r>
            <a:r>
              <a:rPr lang="en-US" i="1" dirty="0"/>
              <a:t> use GPS to determine </a:t>
            </a:r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i="1" dirty="0" smtClean="0"/>
              <a:t>the </a:t>
            </a:r>
            <a:r>
              <a:rPr lang="en-US" i="1" dirty="0"/>
              <a:t>user’s location.</a:t>
            </a:r>
            <a:endParaRPr lang="en-US" altLang="ja-JP" dirty="0"/>
          </a:p>
          <a:p>
            <a:pPr marL="2773363" lvl="6" indent="-469900">
              <a:buSzPct val="70000"/>
            </a:pPr>
            <a:endParaRPr lang="en-US" altLang="ja-JP" dirty="0" smtClean="0"/>
          </a:p>
          <a:p>
            <a:pPr lvl="1"/>
            <a:r>
              <a:rPr lang="en-US" i="1" dirty="0"/>
              <a:t>The application </a:t>
            </a:r>
            <a:r>
              <a:rPr lang="en-US" i="1" u="sng" dirty="0"/>
              <a:t>must</a:t>
            </a:r>
            <a:r>
              <a:rPr lang="en-US" i="1" dirty="0"/>
              <a:t> respond to user input </a:t>
            </a:r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i="1" dirty="0" smtClean="0"/>
              <a:t>within </a:t>
            </a:r>
            <a:r>
              <a:rPr lang="en-US" i="1" dirty="0"/>
              <a:t>5 seconds.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901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 Must Be…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>
                <a:solidFill>
                  <a:srgbClr val="B23C00"/>
                </a:solidFill>
              </a:rPr>
              <a:t>Complete</a:t>
            </a:r>
            <a:endParaRPr lang="en-US" dirty="0">
              <a:solidFill>
                <a:srgbClr val="B23C00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dirty="0"/>
              <a:t>Are all system </a:t>
            </a:r>
            <a:r>
              <a:rPr lang="en-US" dirty="0" smtClean="0"/>
              <a:t>features and constraints </a:t>
            </a:r>
            <a:br>
              <a:rPr lang="en-US" dirty="0" smtClean="0"/>
            </a:br>
            <a:r>
              <a:rPr lang="en-US" dirty="0" smtClean="0"/>
              <a:t>described </a:t>
            </a:r>
            <a:r>
              <a:rPr lang="en-US" dirty="0"/>
              <a:t>by requirements?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 smtClean="0">
                <a:solidFill>
                  <a:srgbClr val="B23C00"/>
                </a:solidFill>
              </a:rPr>
              <a:t>Consistent</a:t>
            </a:r>
            <a:endParaRPr lang="en-US" dirty="0">
              <a:solidFill>
                <a:srgbClr val="B23C00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dirty="0"/>
              <a:t>No two requirements can contradict each other.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 smtClean="0">
                <a:solidFill>
                  <a:srgbClr val="B23C00"/>
                </a:solidFill>
              </a:rPr>
              <a:t>Clear</a:t>
            </a:r>
            <a:endParaRPr lang="en-US" dirty="0">
              <a:solidFill>
                <a:srgbClr val="B23C00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dirty="0"/>
              <a:t>Each requirement must be unambiguous.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 smtClean="0">
                <a:solidFill>
                  <a:srgbClr val="B23C00"/>
                </a:solidFill>
              </a:rPr>
              <a:t>Correct</a:t>
            </a:r>
            <a:endParaRPr lang="en-US" dirty="0">
              <a:solidFill>
                <a:srgbClr val="B23C00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dirty="0"/>
              <a:t>No errors in the requirements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418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BE7D6-1C59-6742-B4C0-AA2948AF9C56}" type="slidenum">
              <a:rPr lang="en-US"/>
              <a:pPr/>
              <a:t>2</a:t>
            </a:fld>
            <a:endParaRPr lang="en-US"/>
          </a:p>
        </p:txBody>
      </p:sp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Project Phases</a:t>
            </a:r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Requirements </a:t>
            </a:r>
            <a:r>
              <a:rPr lang="en-US" dirty="0"/>
              <a:t>elicitation</a:t>
            </a:r>
          </a:p>
          <a:p>
            <a:r>
              <a:rPr lang="en-US" dirty="0"/>
              <a:t>Design</a:t>
            </a:r>
          </a:p>
          <a:p>
            <a:r>
              <a:rPr lang="en-US" dirty="0"/>
              <a:t>Implementation</a:t>
            </a:r>
          </a:p>
          <a:p>
            <a:r>
              <a:rPr lang="en-US" dirty="0"/>
              <a:t>Testing</a:t>
            </a:r>
          </a:p>
          <a:p>
            <a:r>
              <a:rPr lang="en-US" dirty="0"/>
              <a:t>Deployment</a:t>
            </a:r>
          </a:p>
          <a:p>
            <a:r>
              <a:rPr lang="en-US" dirty="0"/>
              <a:t>Maintenance</a:t>
            </a:r>
          </a:p>
          <a:p>
            <a:pPr lvl="1"/>
            <a:endParaRPr lang="en-US" dirty="0"/>
          </a:p>
          <a:p>
            <a:r>
              <a:rPr lang="en-US" dirty="0"/>
              <a:t>How do we accomplish these phases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977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2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Requirements Must </a:t>
            </a:r>
            <a:r>
              <a:rPr lang="en-US" dirty="0" smtClean="0"/>
              <a:t>Be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4785330"/>
          </a:xfrm>
        </p:spPr>
        <p:txBody>
          <a:bodyPr/>
          <a:lstStyle/>
          <a:p>
            <a:r>
              <a:rPr lang="en-US" dirty="0" smtClean="0">
                <a:solidFill>
                  <a:srgbClr val="B23C00"/>
                </a:solidFill>
              </a:rPr>
              <a:t>Realistic</a:t>
            </a:r>
            <a:endParaRPr lang="en-US" dirty="0">
              <a:solidFill>
                <a:srgbClr val="B23C00"/>
              </a:solidFill>
            </a:endParaRPr>
          </a:p>
          <a:p>
            <a:pPr lvl="1"/>
            <a:r>
              <a:rPr lang="en-US" dirty="0"/>
              <a:t>Can the system be implemented?</a:t>
            </a:r>
          </a:p>
          <a:p>
            <a:pPr lvl="4"/>
            <a:endParaRPr lang="en-US" dirty="0"/>
          </a:p>
          <a:p>
            <a:r>
              <a:rPr lang="en-US" dirty="0" smtClean="0">
                <a:solidFill>
                  <a:srgbClr val="B23C00"/>
                </a:solidFill>
              </a:rPr>
              <a:t>Verifiable</a:t>
            </a:r>
            <a:endParaRPr lang="en-US" dirty="0">
              <a:solidFill>
                <a:srgbClr val="B23C00"/>
              </a:solidFill>
            </a:endParaRPr>
          </a:p>
          <a:p>
            <a:pPr lvl="1"/>
            <a:r>
              <a:rPr lang="en-US" dirty="0"/>
              <a:t>Can the system be tested?</a:t>
            </a:r>
          </a:p>
          <a:p>
            <a:pPr lvl="4"/>
            <a:endParaRPr lang="en-US" dirty="0"/>
          </a:p>
          <a:p>
            <a:r>
              <a:rPr lang="en-US" dirty="0" smtClean="0">
                <a:solidFill>
                  <a:srgbClr val="B23C00"/>
                </a:solidFill>
              </a:rPr>
              <a:t>Traceable</a:t>
            </a:r>
            <a:endParaRPr lang="en-US" dirty="0">
              <a:solidFill>
                <a:srgbClr val="B23C00"/>
              </a:solidFill>
            </a:endParaRPr>
          </a:p>
          <a:p>
            <a:pPr lvl="1"/>
            <a:r>
              <a:rPr lang="en-US" dirty="0"/>
              <a:t>Can each requirement be traced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to an application function or constraint?</a:t>
            </a:r>
          </a:p>
          <a:p>
            <a:pPr lvl="1"/>
            <a:r>
              <a:rPr lang="en-US" dirty="0"/>
              <a:t>Can each application function or constraint </a:t>
            </a:r>
            <a:br>
              <a:rPr lang="en-US" dirty="0"/>
            </a:br>
            <a:r>
              <a:rPr lang="en-US" dirty="0"/>
              <a:t>be traced to a requirement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501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Requirements Must Be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B23C00"/>
                </a:solidFill>
              </a:rPr>
              <a:t>Understandable</a:t>
            </a:r>
          </a:p>
          <a:p>
            <a:pPr lvl="1"/>
            <a:r>
              <a:rPr lang="en-US" dirty="0"/>
              <a:t>Requirements must be written in </a:t>
            </a:r>
            <a:r>
              <a:rPr lang="en-US" dirty="0" smtClean="0"/>
              <a:t>non-technical </a:t>
            </a:r>
            <a:r>
              <a:rPr lang="en-US" dirty="0"/>
              <a:t>jargon-free language that is meaningful to </a:t>
            </a:r>
            <a:r>
              <a:rPr lang="en-US" u="sng" dirty="0"/>
              <a:t>both</a:t>
            </a:r>
            <a:r>
              <a:rPr lang="en-US" dirty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</a:t>
            </a:r>
            <a:r>
              <a:rPr lang="en-US" dirty="0"/>
              <a:t>application’s developers and the application’s </a:t>
            </a:r>
            <a:r>
              <a:rPr lang="en-US" dirty="0" smtClean="0"/>
              <a:t>customers.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35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Get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Interview future users of your application.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Observe how the users currently work.</a:t>
            </a:r>
          </a:p>
          <a:p>
            <a:pPr lvl="1"/>
            <a:r>
              <a:rPr lang="en-US" dirty="0" smtClean="0"/>
              <a:t>Can you improve how they currently do things?</a:t>
            </a:r>
          </a:p>
          <a:p>
            <a:pPr lvl="1"/>
            <a:r>
              <a:rPr lang="en-US" dirty="0" smtClean="0"/>
              <a:t>Can you make them more productive?</a:t>
            </a:r>
          </a:p>
          <a:p>
            <a:pPr lvl="6"/>
            <a:endParaRPr lang="en-US" dirty="0" smtClean="0"/>
          </a:p>
          <a:p>
            <a:r>
              <a:rPr lang="en-US" dirty="0" smtClean="0">
                <a:solidFill>
                  <a:srgbClr val="B23C00"/>
                </a:solidFill>
              </a:rPr>
              <a:t>Stated requirements</a:t>
            </a:r>
          </a:p>
          <a:p>
            <a:pPr lvl="1"/>
            <a:r>
              <a:rPr lang="en-US" dirty="0" smtClean="0"/>
              <a:t>The customer tells you want he or she wants.</a:t>
            </a:r>
          </a:p>
          <a:p>
            <a:pPr lvl="6"/>
            <a:endParaRPr lang="en-US" dirty="0" smtClean="0"/>
          </a:p>
          <a:p>
            <a:r>
              <a:rPr lang="en-US" dirty="0" smtClean="0">
                <a:solidFill>
                  <a:srgbClr val="B23C00"/>
                </a:solidFill>
              </a:rPr>
              <a:t>Implied requirements</a:t>
            </a:r>
          </a:p>
          <a:p>
            <a:pPr lvl="1"/>
            <a:r>
              <a:rPr lang="en-US" dirty="0" smtClean="0"/>
              <a:t>What do you think the customer wants?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43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Get </a:t>
            </a:r>
            <a:r>
              <a:rPr lang="en-US" dirty="0" smtClean="0"/>
              <a:t>Requirements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B23C00"/>
                </a:solidFill>
              </a:rPr>
              <a:t>Customers don’t </a:t>
            </a:r>
            <a:r>
              <a:rPr lang="en-US" dirty="0">
                <a:solidFill>
                  <a:srgbClr val="B23C00"/>
                </a:solidFill>
              </a:rPr>
              <a:t>always know what they want</a:t>
            </a:r>
            <a:r>
              <a:rPr lang="en-US" dirty="0" smtClean="0">
                <a:solidFill>
                  <a:srgbClr val="B23C00"/>
                </a:solidFill>
              </a:rPr>
              <a:t>.</a:t>
            </a:r>
          </a:p>
          <a:p>
            <a:pPr lvl="4"/>
            <a:endParaRPr lang="en-US" dirty="0">
              <a:solidFill>
                <a:srgbClr val="B23C00"/>
              </a:solidFill>
            </a:endParaRPr>
          </a:p>
          <a:p>
            <a:r>
              <a:rPr lang="en-US" dirty="0"/>
              <a:t>They will know more </a:t>
            </a:r>
            <a:r>
              <a:rPr lang="en-US" dirty="0" smtClean="0"/>
              <a:t>after you </a:t>
            </a:r>
            <a:br>
              <a:rPr lang="en-US" dirty="0" smtClean="0"/>
            </a:br>
            <a:r>
              <a:rPr lang="en-US" dirty="0" smtClean="0"/>
              <a:t>show them a </a:t>
            </a:r>
            <a:r>
              <a:rPr lang="en-US" dirty="0"/>
              <a:t>prototype</a:t>
            </a:r>
            <a:r>
              <a:rPr lang="en-US" dirty="0" smtClean="0"/>
              <a:t>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They will change their minds.</a:t>
            </a:r>
          </a:p>
          <a:p>
            <a:pPr lvl="4"/>
            <a:endParaRPr lang="en-US" dirty="0"/>
          </a:p>
          <a:p>
            <a:r>
              <a:rPr lang="en-US" dirty="0" smtClean="0">
                <a:solidFill>
                  <a:srgbClr val="B23C00"/>
                </a:solidFill>
              </a:rPr>
              <a:t>It’s an iterative process!</a:t>
            </a:r>
            <a:endParaRPr lang="en-US" dirty="0">
              <a:solidFill>
                <a:srgbClr val="B23C00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70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E0859-95A2-A44D-BBD7-1C2BA82E7687}" type="slidenum">
              <a:rPr lang="en-US"/>
              <a:pPr/>
              <a:t>24</a:t>
            </a:fld>
            <a:endParaRPr lang="en-US"/>
          </a:p>
        </p:txBody>
      </p:sp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Get Requirements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If </a:t>
            </a:r>
            <a:r>
              <a:rPr lang="en-US" dirty="0"/>
              <a:t>the developers force the </a:t>
            </a:r>
            <a:r>
              <a:rPr lang="en-US" dirty="0" smtClean="0"/>
              <a:t>customers</a:t>
            </a:r>
            <a:br>
              <a:rPr lang="en-US" dirty="0" smtClean="0"/>
            </a:br>
            <a:r>
              <a:rPr lang="en-US" dirty="0" smtClean="0"/>
              <a:t>to </a:t>
            </a:r>
            <a:r>
              <a:rPr lang="en-US" dirty="0"/>
              <a:t>come up with the requirements too soon, they may make something up</a:t>
            </a:r>
            <a:r>
              <a:rPr lang="en-US" dirty="0" smtClean="0"/>
              <a:t>!</a:t>
            </a:r>
          </a:p>
          <a:p>
            <a:pPr lvl="4"/>
            <a:endParaRPr lang="en-US" dirty="0"/>
          </a:p>
          <a:p>
            <a:r>
              <a:rPr lang="en-US" dirty="0"/>
              <a:t>Such requirements will most likely be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wrong or incomplete</a:t>
            </a:r>
            <a:r>
              <a:rPr lang="en-US" dirty="0"/>
              <a:t> </a:t>
            </a:r>
            <a:r>
              <a:rPr lang="en-US" dirty="0" smtClean="0"/>
              <a:t>and lead you astray.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1787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5AD23-0C81-774A-96DF-C486697B1A31}" type="slidenum">
              <a:rPr lang="en-US"/>
              <a:pPr/>
              <a:t>25</a:t>
            </a:fld>
            <a:endParaRPr lang="en-US"/>
          </a:p>
        </p:txBody>
      </p:sp>
      <p:sp>
        <p:nvSpPr>
          <p:cNvPr id="142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Use Cases</a:t>
            </a:r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/>
              <a:t>A use case describes </a:t>
            </a:r>
            <a:r>
              <a:rPr lang="en-US" dirty="0" smtClean="0"/>
              <a:t>a </a:t>
            </a:r>
            <a:r>
              <a:rPr lang="en-US" dirty="0" smtClean="0">
                <a:solidFill>
                  <a:srgbClr val="B23C00"/>
                </a:solidFill>
              </a:rPr>
              <a:t>single task </a:t>
            </a:r>
            <a:r>
              <a:rPr lang="en-US" dirty="0" smtClean="0"/>
              <a:t>that your application must allow</a:t>
            </a:r>
            <a:r>
              <a:rPr lang="en-US" dirty="0"/>
              <a:t> </a:t>
            </a:r>
            <a:r>
              <a:rPr lang="en-US" dirty="0" smtClean="0"/>
              <a:t>an actor to accomplish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or </a:t>
            </a:r>
            <a:r>
              <a:rPr lang="en-US" dirty="0" smtClean="0"/>
              <a:t>a </a:t>
            </a:r>
            <a:r>
              <a:rPr lang="en-US" dirty="0" smtClean="0">
                <a:solidFill>
                  <a:srgbClr val="B23C00"/>
                </a:solidFill>
              </a:rPr>
              <a:t>single goal </a:t>
            </a:r>
            <a:r>
              <a:rPr lang="en-US" dirty="0" smtClean="0"/>
              <a:t>that an actor must achieve.</a:t>
            </a:r>
          </a:p>
          <a:p>
            <a:pPr lvl="4">
              <a:lnSpc>
                <a:spcPct val="80000"/>
              </a:lnSpc>
            </a:pPr>
            <a:endParaRPr lang="en-US" dirty="0"/>
          </a:p>
          <a:p>
            <a:pPr>
              <a:lnSpc>
                <a:spcPct val="80000"/>
              </a:lnSpc>
            </a:pPr>
            <a:r>
              <a:rPr lang="en-US" dirty="0">
                <a:solidFill>
                  <a:srgbClr val="B23C00"/>
                </a:solidFill>
              </a:rPr>
              <a:t>Actors </a:t>
            </a:r>
            <a:r>
              <a:rPr lang="en-US" dirty="0"/>
              <a:t>are </a:t>
            </a:r>
            <a:r>
              <a:rPr lang="en-US" dirty="0">
                <a:solidFill>
                  <a:srgbClr val="B23C00"/>
                </a:solidFill>
              </a:rPr>
              <a:t>external agents </a:t>
            </a:r>
            <a:r>
              <a:rPr lang="en-US" dirty="0"/>
              <a:t>that interact or communicate with the system</a:t>
            </a:r>
            <a:r>
              <a:rPr lang="en-US" dirty="0" smtClean="0"/>
              <a:t>.</a:t>
            </a:r>
          </a:p>
          <a:p>
            <a:pPr lvl="5">
              <a:lnSpc>
                <a:spcPct val="80000"/>
              </a:lnSpc>
            </a:pPr>
            <a:endParaRPr lang="en-US" dirty="0"/>
          </a:p>
          <a:p>
            <a:pPr lvl="1">
              <a:lnSpc>
                <a:spcPct val="80000"/>
              </a:lnSpc>
            </a:pPr>
            <a:r>
              <a:rPr lang="en-US" dirty="0">
                <a:solidFill>
                  <a:srgbClr val="B23C00"/>
                </a:solidFill>
              </a:rPr>
              <a:t>actors </a:t>
            </a:r>
            <a:r>
              <a:rPr lang="en-US" dirty="0"/>
              <a:t>= role abstractions 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An actor can be a person or another system</a:t>
            </a:r>
            <a:r>
              <a:rPr lang="en-US" dirty="0" smtClean="0"/>
              <a:t>.</a:t>
            </a:r>
            <a:endParaRPr lang="en-US" dirty="0"/>
          </a:p>
          <a:p>
            <a:pPr lvl="2">
              <a:lnSpc>
                <a:spcPct val="8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1699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Cases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/>
              <a:t>Uses cases are an important way for the developers of a software application and its customers to </a:t>
            </a:r>
            <a:r>
              <a:rPr lang="en-US" dirty="0" smtClean="0"/>
              <a:t>communicate:</a:t>
            </a:r>
          </a:p>
          <a:p>
            <a:pPr lvl="4">
              <a:lnSpc>
                <a:spcPct val="80000"/>
              </a:lnSpc>
            </a:pPr>
            <a:endParaRPr lang="en-US" dirty="0" smtClean="0"/>
          </a:p>
          <a:p>
            <a:pPr lvl="1">
              <a:lnSpc>
                <a:spcPct val="80000"/>
              </a:lnSpc>
            </a:pPr>
            <a:r>
              <a:rPr lang="en-US" dirty="0"/>
              <a:t>W</a:t>
            </a:r>
            <a:r>
              <a:rPr lang="en-US" dirty="0" smtClean="0"/>
              <a:t>hat </a:t>
            </a:r>
            <a:r>
              <a:rPr lang="en-US" dirty="0"/>
              <a:t>functionality the application must </a:t>
            </a:r>
            <a:r>
              <a:rPr lang="en-US" dirty="0" smtClean="0"/>
              <a:t>have.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What steps to achieve the functionality.</a:t>
            </a:r>
          </a:p>
          <a:p>
            <a:pPr lvl="5">
              <a:lnSpc>
                <a:spcPct val="80000"/>
              </a:lnSpc>
            </a:pPr>
            <a:endParaRPr lang="en-US" dirty="0" smtClean="0"/>
          </a:p>
          <a:p>
            <a:pPr>
              <a:lnSpc>
                <a:spcPct val="80000"/>
              </a:lnSpc>
            </a:pPr>
            <a:r>
              <a:rPr lang="en-US" dirty="0"/>
              <a:t>An application’s use cases capture the bulk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of the customer’s </a:t>
            </a:r>
            <a:r>
              <a:rPr lang="en-US" dirty="0"/>
              <a:t>understanding of what the application is supposed to </a:t>
            </a:r>
            <a:r>
              <a:rPr lang="en-US" dirty="0" smtClean="0"/>
              <a:t>do.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885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5AD23-0C81-774A-96DF-C486697B1A31}" type="slidenum">
              <a:rPr lang="en-US"/>
              <a:pPr/>
              <a:t>27</a:t>
            </a:fld>
            <a:endParaRPr lang="en-US"/>
          </a:p>
        </p:txBody>
      </p:sp>
      <p:sp>
        <p:nvSpPr>
          <p:cNvPr id="142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</a:t>
            </a:r>
            <a:r>
              <a:rPr lang="en-US" dirty="0" smtClean="0"/>
              <a:t>Cases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/>
              <a:t>A use case </a:t>
            </a:r>
            <a:r>
              <a:rPr lang="en-US" dirty="0" smtClean="0"/>
              <a:t>includes:</a:t>
            </a:r>
          </a:p>
          <a:p>
            <a:pPr lvl="4">
              <a:lnSpc>
                <a:spcPct val="80000"/>
              </a:lnSpc>
            </a:pPr>
            <a:endParaRPr lang="en-US" dirty="0"/>
          </a:p>
          <a:p>
            <a:pPr lvl="1">
              <a:lnSpc>
                <a:spcPct val="80000"/>
              </a:lnSpc>
            </a:pPr>
            <a:r>
              <a:rPr lang="en-US" dirty="0"/>
              <a:t>A complete sequence of actions or events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from </a:t>
            </a:r>
            <a:r>
              <a:rPr lang="en-US" dirty="0"/>
              <a:t>the point of view of an actor</a:t>
            </a:r>
            <a:r>
              <a:rPr lang="en-US" dirty="0" smtClean="0"/>
              <a:t>.</a:t>
            </a:r>
          </a:p>
          <a:p>
            <a:pPr lvl="5">
              <a:lnSpc>
                <a:spcPct val="80000"/>
              </a:lnSpc>
            </a:pPr>
            <a:endParaRPr lang="en-US" dirty="0"/>
          </a:p>
          <a:p>
            <a:pPr lvl="1">
              <a:lnSpc>
                <a:spcPct val="80000"/>
              </a:lnSpc>
            </a:pPr>
            <a:r>
              <a:rPr lang="en-US" dirty="0"/>
              <a:t>A </a:t>
            </a:r>
            <a:r>
              <a:rPr lang="en-US" dirty="0" smtClean="0">
                <a:solidFill>
                  <a:srgbClr val="B23C00"/>
                </a:solidFill>
              </a:rPr>
              <a:t>primary sequence</a:t>
            </a:r>
            <a:r>
              <a:rPr lang="en-US" dirty="0" smtClean="0"/>
              <a:t> </a:t>
            </a:r>
            <a:endParaRPr lang="en-US" dirty="0"/>
          </a:p>
          <a:p>
            <a:pPr lvl="1">
              <a:lnSpc>
                <a:spcPct val="80000"/>
              </a:lnSpc>
            </a:pPr>
            <a:r>
              <a:rPr lang="en-US" dirty="0" smtClean="0">
                <a:solidFill>
                  <a:srgbClr val="B23C00"/>
                </a:solidFill>
              </a:rPr>
              <a:t>Alternate </a:t>
            </a:r>
            <a:r>
              <a:rPr lang="en-US" dirty="0">
                <a:solidFill>
                  <a:srgbClr val="B23C00"/>
                </a:solidFill>
              </a:rPr>
              <a:t>sequences </a:t>
            </a:r>
            <a:r>
              <a:rPr lang="en-US" dirty="0"/>
              <a:t>(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exception paths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)</a:t>
            </a:r>
            <a:r>
              <a:rPr lang="en-US" dirty="0" smtClean="0"/>
              <a:t>.</a:t>
            </a:r>
          </a:p>
          <a:p>
            <a:pPr lvl="5">
              <a:lnSpc>
                <a:spcPct val="80000"/>
              </a:lnSpc>
            </a:pPr>
            <a:endParaRPr lang="en-US" dirty="0"/>
          </a:p>
          <a:p>
            <a:pPr>
              <a:lnSpc>
                <a:spcPct val="80000"/>
              </a:lnSpc>
            </a:pPr>
            <a:r>
              <a:rPr lang="en-US" dirty="0"/>
              <a:t>A sequence is triggered by an actor</a:t>
            </a:r>
            <a:r>
              <a:rPr lang="en-US" dirty="0" smtClean="0"/>
              <a:t>.</a:t>
            </a:r>
          </a:p>
          <a:p>
            <a:pPr lvl="4">
              <a:lnSpc>
                <a:spcPct val="80000"/>
              </a:lnSpc>
            </a:pPr>
            <a:endParaRPr lang="en-US" dirty="0"/>
          </a:p>
          <a:p>
            <a:pPr>
              <a:lnSpc>
                <a:spcPct val="80000"/>
              </a:lnSpc>
            </a:pPr>
            <a:r>
              <a:rPr lang="en-US" dirty="0"/>
              <a:t>Focus on </a:t>
            </a:r>
            <a:r>
              <a:rPr lang="en-US" u="sng" dirty="0"/>
              <a:t>what</a:t>
            </a:r>
            <a:r>
              <a:rPr lang="en-US" dirty="0"/>
              <a:t> the system must do,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u="sng" dirty="0" smtClean="0"/>
              <a:t>not </a:t>
            </a:r>
            <a:r>
              <a:rPr lang="en-US" u="sng" dirty="0"/>
              <a:t>how </a:t>
            </a:r>
            <a:r>
              <a:rPr lang="en-US" dirty="0"/>
              <a:t>to do </a:t>
            </a:r>
            <a:r>
              <a:rPr lang="en-US" dirty="0" smtClean="0"/>
              <a:t>it.</a:t>
            </a:r>
            <a:endParaRPr lang="en-US" sz="300" dirty="0"/>
          </a:p>
          <a:p>
            <a:pPr lvl="4">
              <a:lnSpc>
                <a:spcPct val="80000"/>
              </a:lnSpc>
            </a:pPr>
            <a:endParaRPr lang="en-US" dirty="0" smtClean="0"/>
          </a:p>
          <a:p>
            <a:pPr>
              <a:lnSpc>
                <a:spcPct val="80000"/>
              </a:lnSpc>
            </a:pPr>
            <a:r>
              <a:rPr lang="en-US" dirty="0" smtClean="0"/>
              <a:t>A </a:t>
            </a:r>
            <a:r>
              <a:rPr lang="en-US" dirty="0"/>
              <a:t>use case treats the system as a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>
                <a:solidFill>
                  <a:srgbClr val="B23C00"/>
                </a:solidFill>
              </a:rPr>
              <a:t>black box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.</a:t>
            </a:r>
          </a:p>
          <a:p>
            <a:pPr lvl="2">
              <a:lnSpc>
                <a:spcPct val="8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9481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23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233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2339" grpId="0" build="p" bldLvl="3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82A81-7726-0C46-B048-AE3ADA299888}" type="slidenum">
              <a:rPr lang="en-US"/>
              <a:pPr/>
              <a:t>28</a:t>
            </a:fld>
            <a:endParaRPr lang="en-US"/>
          </a:p>
        </p:txBody>
      </p:sp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Example: Bank ATM System</a:t>
            </a:r>
          </a:p>
        </p:txBody>
      </p:sp>
      <p:sp>
        <p:nvSpPr>
          <p:cNvPr id="143363" name="Rectangle 3"/>
          <p:cNvSpPr>
            <a:spLocks noChangeArrowheads="1"/>
          </p:cNvSpPr>
          <p:nvPr/>
        </p:nvSpPr>
        <p:spPr bwMode="auto">
          <a:xfrm>
            <a:off x="4298680" y="1417638"/>
            <a:ext cx="1644650" cy="4481512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43364" name="Group 4"/>
          <p:cNvGrpSpPr>
            <a:grpSpLocks/>
          </p:cNvGrpSpPr>
          <p:nvPr/>
        </p:nvGrpSpPr>
        <p:grpSpPr bwMode="auto">
          <a:xfrm>
            <a:off x="4663805" y="1509713"/>
            <a:ext cx="914400" cy="4297362"/>
            <a:chOff x="3053" y="951"/>
            <a:chExt cx="576" cy="2707"/>
          </a:xfrm>
        </p:grpSpPr>
        <p:sp>
          <p:nvSpPr>
            <p:cNvPr id="143365" name="Oval 5"/>
            <p:cNvSpPr>
              <a:spLocks noChangeArrowheads="1"/>
            </p:cNvSpPr>
            <p:nvPr/>
          </p:nvSpPr>
          <p:spPr bwMode="auto">
            <a:xfrm>
              <a:off x="3053" y="1873"/>
              <a:ext cx="576" cy="403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400"/>
                <a:t>Log in</a:t>
              </a:r>
            </a:p>
            <a:p>
              <a:pPr algn="ctr"/>
              <a:r>
                <a:rPr lang="en-US" sz="1400"/>
                <a:t>customer</a:t>
              </a:r>
            </a:p>
          </p:txBody>
        </p:sp>
        <p:sp>
          <p:nvSpPr>
            <p:cNvPr id="143366" name="Oval 6"/>
            <p:cNvSpPr>
              <a:spLocks noChangeArrowheads="1"/>
            </p:cNvSpPr>
            <p:nvPr/>
          </p:nvSpPr>
          <p:spPr bwMode="auto">
            <a:xfrm>
              <a:off x="3053" y="3255"/>
              <a:ext cx="576" cy="403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400"/>
                <a:t>Display </a:t>
              </a:r>
            </a:p>
            <a:p>
              <a:pPr algn="ctr"/>
              <a:r>
                <a:rPr lang="en-US" sz="1400"/>
                <a:t>balance</a:t>
              </a:r>
            </a:p>
          </p:txBody>
        </p:sp>
        <p:sp>
          <p:nvSpPr>
            <p:cNvPr id="143367" name="Oval 7"/>
            <p:cNvSpPr>
              <a:spLocks noChangeArrowheads="1"/>
            </p:cNvSpPr>
            <p:nvPr/>
          </p:nvSpPr>
          <p:spPr bwMode="auto">
            <a:xfrm>
              <a:off x="3053" y="1412"/>
              <a:ext cx="576" cy="403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400"/>
                <a:t>Shut down</a:t>
              </a:r>
            </a:p>
            <a:p>
              <a:pPr algn="ctr"/>
              <a:r>
                <a:rPr lang="en-US" sz="1400"/>
                <a:t>ATM</a:t>
              </a:r>
            </a:p>
          </p:txBody>
        </p:sp>
        <p:sp>
          <p:nvSpPr>
            <p:cNvPr id="143368" name="Oval 8"/>
            <p:cNvSpPr>
              <a:spLocks noChangeArrowheads="1"/>
            </p:cNvSpPr>
            <p:nvPr/>
          </p:nvSpPr>
          <p:spPr bwMode="auto">
            <a:xfrm>
              <a:off x="3053" y="951"/>
              <a:ext cx="576" cy="403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400"/>
                <a:t>Start up</a:t>
              </a:r>
            </a:p>
            <a:p>
              <a:pPr algn="ctr"/>
              <a:r>
                <a:rPr lang="en-US" sz="1400"/>
                <a:t>ATM</a:t>
              </a:r>
            </a:p>
          </p:txBody>
        </p:sp>
        <p:sp>
          <p:nvSpPr>
            <p:cNvPr id="143369" name="Oval 9"/>
            <p:cNvSpPr>
              <a:spLocks noChangeArrowheads="1"/>
            </p:cNvSpPr>
            <p:nvPr/>
          </p:nvSpPr>
          <p:spPr bwMode="auto">
            <a:xfrm>
              <a:off x="3053" y="2333"/>
              <a:ext cx="576" cy="403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400"/>
                <a:t>Log out</a:t>
              </a:r>
            </a:p>
            <a:p>
              <a:pPr algn="ctr"/>
              <a:r>
                <a:rPr lang="en-US" sz="1400"/>
                <a:t>customer</a:t>
              </a:r>
            </a:p>
          </p:txBody>
        </p:sp>
        <p:sp>
          <p:nvSpPr>
            <p:cNvPr id="143370" name="Oval 10"/>
            <p:cNvSpPr>
              <a:spLocks noChangeArrowheads="1"/>
            </p:cNvSpPr>
            <p:nvPr/>
          </p:nvSpPr>
          <p:spPr bwMode="auto">
            <a:xfrm>
              <a:off x="3053" y="2794"/>
              <a:ext cx="576" cy="403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400"/>
                <a:t>Withdraw</a:t>
              </a:r>
            </a:p>
            <a:p>
              <a:pPr algn="ctr"/>
              <a:r>
                <a:rPr lang="en-US" sz="1400"/>
                <a:t>cash</a:t>
              </a:r>
            </a:p>
          </p:txBody>
        </p:sp>
      </p:grpSp>
      <p:grpSp>
        <p:nvGrpSpPr>
          <p:cNvPr id="143371" name="Group 11"/>
          <p:cNvGrpSpPr>
            <a:grpSpLocks/>
          </p:cNvGrpSpPr>
          <p:nvPr/>
        </p:nvGrpSpPr>
        <p:grpSpPr bwMode="auto">
          <a:xfrm>
            <a:off x="1920605" y="1874838"/>
            <a:ext cx="6257925" cy="3840162"/>
            <a:chOff x="1325" y="1181"/>
            <a:chExt cx="3942" cy="2419"/>
          </a:xfrm>
        </p:grpSpPr>
        <p:grpSp>
          <p:nvGrpSpPr>
            <p:cNvPr id="143372" name="Group 12"/>
            <p:cNvGrpSpPr>
              <a:grpSpLocks/>
            </p:cNvGrpSpPr>
            <p:nvPr/>
          </p:nvGrpSpPr>
          <p:grpSpPr bwMode="auto">
            <a:xfrm>
              <a:off x="1498" y="2562"/>
              <a:ext cx="230" cy="404"/>
              <a:chOff x="634" y="1238"/>
              <a:chExt cx="230" cy="404"/>
            </a:xfrm>
          </p:grpSpPr>
          <p:sp>
            <p:nvSpPr>
              <p:cNvPr id="143373" name="Oval 13"/>
              <p:cNvSpPr>
                <a:spLocks noChangeArrowheads="1"/>
              </p:cNvSpPr>
              <p:nvPr/>
            </p:nvSpPr>
            <p:spPr bwMode="auto">
              <a:xfrm>
                <a:off x="691" y="1238"/>
                <a:ext cx="115" cy="116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3374" name="Line 14"/>
              <p:cNvSpPr>
                <a:spLocks noChangeShapeType="1"/>
              </p:cNvSpPr>
              <p:nvPr/>
            </p:nvSpPr>
            <p:spPr bwMode="auto">
              <a:xfrm>
                <a:off x="749" y="1354"/>
                <a:ext cx="0" cy="1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375" name="Line 15"/>
              <p:cNvSpPr>
                <a:spLocks noChangeShapeType="1"/>
              </p:cNvSpPr>
              <p:nvPr/>
            </p:nvSpPr>
            <p:spPr bwMode="auto">
              <a:xfrm>
                <a:off x="634" y="1411"/>
                <a:ext cx="23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376" name="Line 16"/>
              <p:cNvSpPr>
                <a:spLocks noChangeShapeType="1"/>
              </p:cNvSpPr>
              <p:nvPr/>
            </p:nvSpPr>
            <p:spPr bwMode="auto">
              <a:xfrm flipH="1">
                <a:off x="634" y="1526"/>
                <a:ext cx="115" cy="11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377" name="Line 17"/>
              <p:cNvSpPr>
                <a:spLocks noChangeShapeType="1"/>
              </p:cNvSpPr>
              <p:nvPr/>
            </p:nvSpPr>
            <p:spPr bwMode="auto">
              <a:xfrm>
                <a:off x="749" y="1526"/>
                <a:ext cx="115" cy="11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43378" name="Group 18"/>
            <p:cNvGrpSpPr>
              <a:grpSpLocks/>
            </p:cNvGrpSpPr>
            <p:nvPr/>
          </p:nvGrpSpPr>
          <p:grpSpPr bwMode="auto">
            <a:xfrm>
              <a:off x="4954" y="2966"/>
              <a:ext cx="230" cy="404"/>
              <a:chOff x="634" y="1238"/>
              <a:chExt cx="230" cy="404"/>
            </a:xfrm>
          </p:grpSpPr>
          <p:sp>
            <p:nvSpPr>
              <p:cNvPr id="143379" name="Oval 19"/>
              <p:cNvSpPr>
                <a:spLocks noChangeArrowheads="1"/>
              </p:cNvSpPr>
              <p:nvPr/>
            </p:nvSpPr>
            <p:spPr bwMode="auto">
              <a:xfrm>
                <a:off x="691" y="1238"/>
                <a:ext cx="115" cy="116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3380" name="Line 20"/>
              <p:cNvSpPr>
                <a:spLocks noChangeShapeType="1"/>
              </p:cNvSpPr>
              <p:nvPr/>
            </p:nvSpPr>
            <p:spPr bwMode="auto">
              <a:xfrm>
                <a:off x="749" y="1354"/>
                <a:ext cx="0" cy="1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381" name="Line 21"/>
              <p:cNvSpPr>
                <a:spLocks noChangeShapeType="1"/>
              </p:cNvSpPr>
              <p:nvPr/>
            </p:nvSpPr>
            <p:spPr bwMode="auto">
              <a:xfrm>
                <a:off x="634" y="1411"/>
                <a:ext cx="23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382" name="Line 22"/>
              <p:cNvSpPr>
                <a:spLocks noChangeShapeType="1"/>
              </p:cNvSpPr>
              <p:nvPr/>
            </p:nvSpPr>
            <p:spPr bwMode="auto">
              <a:xfrm flipH="1">
                <a:off x="634" y="1526"/>
                <a:ext cx="115" cy="11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383" name="Line 23"/>
              <p:cNvSpPr>
                <a:spLocks noChangeShapeType="1"/>
              </p:cNvSpPr>
              <p:nvPr/>
            </p:nvSpPr>
            <p:spPr bwMode="auto">
              <a:xfrm>
                <a:off x="749" y="1526"/>
                <a:ext cx="115" cy="11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43384" name="Group 24"/>
            <p:cNvGrpSpPr>
              <a:grpSpLocks/>
            </p:cNvGrpSpPr>
            <p:nvPr/>
          </p:nvGrpSpPr>
          <p:grpSpPr bwMode="auto">
            <a:xfrm>
              <a:off x="1498" y="1181"/>
              <a:ext cx="230" cy="404"/>
              <a:chOff x="634" y="1238"/>
              <a:chExt cx="230" cy="404"/>
            </a:xfrm>
          </p:grpSpPr>
          <p:sp>
            <p:nvSpPr>
              <p:cNvPr id="143385" name="Oval 25"/>
              <p:cNvSpPr>
                <a:spLocks noChangeArrowheads="1"/>
              </p:cNvSpPr>
              <p:nvPr/>
            </p:nvSpPr>
            <p:spPr bwMode="auto">
              <a:xfrm>
                <a:off x="691" y="1238"/>
                <a:ext cx="115" cy="116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3386" name="Line 26"/>
              <p:cNvSpPr>
                <a:spLocks noChangeShapeType="1"/>
              </p:cNvSpPr>
              <p:nvPr/>
            </p:nvSpPr>
            <p:spPr bwMode="auto">
              <a:xfrm>
                <a:off x="749" y="1354"/>
                <a:ext cx="0" cy="1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387" name="Line 27"/>
              <p:cNvSpPr>
                <a:spLocks noChangeShapeType="1"/>
              </p:cNvSpPr>
              <p:nvPr/>
            </p:nvSpPr>
            <p:spPr bwMode="auto">
              <a:xfrm>
                <a:off x="634" y="1411"/>
                <a:ext cx="23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388" name="Line 28"/>
              <p:cNvSpPr>
                <a:spLocks noChangeShapeType="1"/>
              </p:cNvSpPr>
              <p:nvPr/>
            </p:nvSpPr>
            <p:spPr bwMode="auto">
              <a:xfrm flipH="1">
                <a:off x="634" y="1526"/>
                <a:ext cx="115" cy="11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389" name="Line 29"/>
              <p:cNvSpPr>
                <a:spLocks noChangeShapeType="1"/>
              </p:cNvSpPr>
              <p:nvPr/>
            </p:nvSpPr>
            <p:spPr bwMode="auto">
              <a:xfrm>
                <a:off x="749" y="1526"/>
                <a:ext cx="115" cy="11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43390" name="Text Box 30"/>
            <p:cNvSpPr txBox="1">
              <a:spLocks noChangeArrowheads="1"/>
            </p:cNvSpPr>
            <p:nvPr/>
          </p:nvSpPr>
          <p:spPr bwMode="auto">
            <a:xfrm>
              <a:off x="1325" y="1642"/>
              <a:ext cx="55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400"/>
                <a:t>Operator</a:t>
              </a:r>
            </a:p>
          </p:txBody>
        </p:sp>
        <p:sp>
          <p:nvSpPr>
            <p:cNvPr id="143391" name="Text Box 31"/>
            <p:cNvSpPr txBox="1">
              <a:spLocks noChangeArrowheads="1"/>
            </p:cNvSpPr>
            <p:nvPr/>
          </p:nvSpPr>
          <p:spPr bwMode="auto">
            <a:xfrm>
              <a:off x="1325" y="3024"/>
              <a:ext cx="60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400"/>
                <a:t>Customer</a:t>
              </a:r>
            </a:p>
          </p:txBody>
        </p:sp>
        <p:sp>
          <p:nvSpPr>
            <p:cNvPr id="143392" name="Text Box 32"/>
            <p:cNvSpPr txBox="1">
              <a:spLocks noChangeArrowheads="1"/>
            </p:cNvSpPr>
            <p:nvPr/>
          </p:nvSpPr>
          <p:spPr bwMode="auto">
            <a:xfrm>
              <a:off x="4896" y="3408"/>
              <a:ext cx="371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400"/>
                <a:t>Bank</a:t>
              </a:r>
            </a:p>
          </p:txBody>
        </p:sp>
      </p:grpSp>
      <p:grpSp>
        <p:nvGrpSpPr>
          <p:cNvPr id="143393" name="Group 33"/>
          <p:cNvGrpSpPr>
            <a:grpSpLocks/>
          </p:cNvGrpSpPr>
          <p:nvPr/>
        </p:nvGrpSpPr>
        <p:grpSpPr bwMode="auto">
          <a:xfrm>
            <a:off x="2652442" y="1874838"/>
            <a:ext cx="4937125" cy="3565525"/>
            <a:chOff x="1786" y="1181"/>
            <a:chExt cx="3110" cy="2246"/>
          </a:xfrm>
        </p:grpSpPr>
        <p:sp>
          <p:nvSpPr>
            <p:cNvPr id="143394" name="Line 34"/>
            <p:cNvSpPr>
              <a:spLocks noChangeShapeType="1"/>
            </p:cNvSpPr>
            <p:nvPr/>
          </p:nvSpPr>
          <p:spPr bwMode="auto">
            <a:xfrm flipV="1">
              <a:off x="1786" y="1181"/>
              <a:ext cx="1267" cy="17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395" name="Line 35"/>
            <p:cNvSpPr>
              <a:spLocks noChangeShapeType="1"/>
            </p:cNvSpPr>
            <p:nvPr/>
          </p:nvSpPr>
          <p:spPr bwMode="auto">
            <a:xfrm>
              <a:off x="1786" y="1469"/>
              <a:ext cx="1267" cy="17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396" name="Line 36"/>
            <p:cNvSpPr>
              <a:spLocks noChangeShapeType="1"/>
            </p:cNvSpPr>
            <p:nvPr/>
          </p:nvSpPr>
          <p:spPr bwMode="auto">
            <a:xfrm flipV="1">
              <a:off x="1786" y="2102"/>
              <a:ext cx="1267" cy="46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397" name="Line 37"/>
            <p:cNvSpPr>
              <a:spLocks noChangeShapeType="1"/>
            </p:cNvSpPr>
            <p:nvPr/>
          </p:nvSpPr>
          <p:spPr bwMode="auto">
            <a:xfrm flipV="1">
              <a:off x="1786" y="2506"/>
              <a:ext cx="1267" cy="1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398" name="Line 38"/>
            <p:cNvSpPr>
              <a:spLocks noChangeShapeType="1"/>
            </p:cNvSpPr>
            <p:nvPr/>
          </p:nvSpPr>
          <p:spPr bwMode="auto">
            <a:xfrm>
              <a:off x="1786" y="2794"/>
              <a:ext cx="1267" cy="1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399" name="Line 39"/>
            <p:cNvSpPr>
              <a:spLocks noChangeShapeType="1"/>
            </p:cNvSpPr>
            <p:nvPr/>
          </p:nvSpPr>
          <p:spPr bwMode="auto">
            <a:xfrm>
              <a:off x="1786" y="2909"/>
              <a:ext cx="1267" cy="51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400" name="Line 40"/>
            <p:cNvSpPr>
              <a:spLocks noChangeShapeType="1"/>
            </p:cNvSpPr>
            <p:nvPr/>
          </p:nvSpPr>
          <p:spPr bwMode="auto">
            <a:xfrm>
              <a:off x="3629" y="2966"/>
              <a:ext cx="1267" cy="17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401" name="Line 41"/>
            <p:cNvSpPr>
              <a:spLocks noChangeShapeType="1"/>
            </p:cNvSpPr>
            <p:nvPr/>
          </p:nvSpPr>
          <p:spPr bwMode="auto">
            <a:xfrm flipV="1">
              <a:off x="3629" y="3254"/>
              <a:ext cx="1267" cy="17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3402" name="Group 42"/>
          <p:cNvGrpSpPr>
            <a:grpSpLocks/>
          </p:cNvGrpSpPr>
          <p:nvPr/>
        </p:nvGrpSpPr>
        <p:grpSpPr bwMode="auto">
          <a:xfrm>
            <a:off x="5943330" y="1508125"/>
            <a:ext cx="2546350" cy="369888"/>
            <a:chOff x="3859" y="950"/>
            <a:chExt cx="1604" cy="233"/>
          </a:xfrm>
        </p:grpSpPr>
        <p:sp>
          <p:nvSpPr>
            <p:cNvPr id="143403" name="Line 43"/>
            <p:cNvSpPr>
              <a:spLocks noChangeShapeType="1"/>
            </p:cNvSpPr>
            <p:nvPr/>
          </p:nvSpPr>
          <p:spPr bwMode="auto">
            <a:xfrm>
              <a:off x="3859" y="1065"/>
              <a:ext cx="346" cy="1"/>
            </a:xfrm>
            <a:prstGeom prst="line">
              <a:avLst/>
            </a:prstGeom>
            <a:noFill/>
            <a:ln w="9525">
              <a:solidFill>
                <a:srgbClr val="993300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404" name="Text Box 44"/>
            <p:cNvSpPr txBox="1">
              <a:spLocks noChangeArrowheads="1"/>
            </p:cNvSpPr>
            <p:nvPr/>
          </p:nvSpPr>
          <p:spPr bwMode="auto">
            <a:xfrm>
              <a:off x="4205" y="950"/>
              <a:ext cx="1258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i="1" dirty="0">
                  <a:solidFill>
                    <a:srgbClr val="B23C00"/>
                  </a:solidFill>
                </a:rPr>
                <a:t>system boundary</a:t>
              </a:r>
            </a:p>
          </p:txBody>
        </p:sp>
      </p:grpSp>
      <p:grpSp>
        <p:nvGrpSpPr>
          <p:cNvPr id="143408" name="Group 48"/>
          <p:cNvGrpSpPr>
            <a:grpSpLocks/>
          </p:cNvGrpSpPr>
          <p:nvPr/>
        </p:nvGrpSpPr>
        <p:grpSpPr bwMode="auto">
          <a:xfrm>
            <a:off x="549005" y="2149475"/>
            <a:ext cx="1646237" cy="369888"/>
            <a:chOff x="691" y="2102"/>
            <a:chExt cx="1037" cy="233"/>
          </a:xfrm>
        </p:grpSpPr>
        <p:sp>
          <p:nvSpPr>
            <p:cNvPr id="143409" name="Line 49"/>
            <p:cNvSpPr>
              <a:spLocks noChangeShapeType="1"/>
            </p:cNvSpPr>
            <p:nvPr/>
          </p:nvSpPr>
          <p:spPr bwMode="auto">
            <a:xfrm>
              <a:off x="1152" y="2218"/>
              <a:ext cx="576" cy="0"/>
            </a:xfrm>
            <a:prstGeom prst="line">
              <a:avLst/>
            </a:prstGeom>
            <a:noFill/>
            <a:ln w="9525">
              <a:solidFill>
                <a:srgbClr val="9933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410" name="Text Box 50"/>
            <p:cNvSpPr txBox="1">
              <a:spLocks noChangeArrowheads="1"/>
            </p:cNvSpPr>
            <p:nvPr/>
          </p:nvSpPr>
          <p:spPr bwMode="auto">
            <a:xfrm>
              <a:off x="691" y="2102"/>
              <a:ext cx="474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i="1" dirty="0">
                  <a:solidFill>
                    <a:srgbClr val="B23C00"/>
                  </a:solidFill>
                </a:rPr>
                <a:t>actor</a:t>
              </a:r>
            </a:p>
          </p:txBody>
        </p:sp>
      </p:grpSp>
      <p:grpSp>
        <p:nvGrpSpPr>
          <p:cNvPr id="143411" name="Group 51"/>
          <p:cNvGrpSpPr>
            <a:grpSpLocks/>
          </p:cNvGrpSpPr>
          <p:nvPr/>
        </p:nvGrpSpPr>
        <p:grpSpPr bwMode="auto">
          <a:xfrm>
            <a:off x="549005" y="3429000"/>
            <a:ext cx="2652712" cy="369888"/>
            <a:chOff x="461" y="2160"/>
            <a:chExt cx="1671" cy="233"/>
          </a:xfrm>
        </p:grpSpPr>
        <p:sp>
          <p:nvSpPr>
            <p:cNvPr id="143412" name="Line 52"/>
            <p:cNvSpPr>
              <a:spLocks noChangeShapeType="1"/>
            </p:cNvSpPr>
            <p:nvPr/>
          </p:nvSpPr>
          <p:spPr bwMode="auto">
            <a:xfrm>
              <a:off x="2074" y="2275"/>
              <a:ext cx="58" cy="115"/>
            </a:xfrm>
            <a:prstGeom prst="line">
              <a:avLst/>
            </a:prstGeom>
            <a:noFill/>
            <a:ln w="9525">
              <a:solidFill>
                <a:srgbClr val="9933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413" name="Text Box 53"/>
            <p:cNvSpPr txBox="1">
              <a:spLocks noChangeArrowheads="1"/>
            </p:cNvSpPr>
            <p:nvPr/>
          </p:nvSpPr>
          <p:spPr bwMode="auto">
            <a:xfrm>
              <a:off x="461" y="2160"/>
              <a:ext cx="821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i="1" dirty="0">
                  <a:solidFill>
                    <a:srgbClr val="B23C00"/>
                  </a:solidFill>
                </a:rPr>
                <a:t>interaction</a:t>
              </a:r>
            </a:p>
          </p:txBody>
        </p:sp>
        <p:sp>
          <p:nvSpPr>
            <p:cNvPr id="143414" name="Line 54"/>
            <p:cNvSpPr>
              <a:spLocks noChangeShapeType="1"/>
            </p:cNvSpPr>
            <p:nvPr/>
          </p:nvSpPr>
          <p:spPr bwMode="auto">
            <a:xfrm flipH="1">
              <a:off x="1267" y="2275"/>
              <a:ext cx="807" cy="0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3415" name="Group 55"/>
          <p:cNvGrpSpPr>
            <a:grpSpLocks/>
          </p:cNvGrpSpPr>
          <p:nvPr/>
        </p:nvGrpSpPr>
        <p:grpSpPr bwMode="auto">
          <a:xfrm>
            <a:off x="549005" y="1417638"/>
            <a:ext cx="3932237" cy="369887"/>
            <a:chOff x="461" y="893"/>
            <a:chExt cx="2477" cy="233"/>
          </a:xfrm>
        </p:grpSpPr>
        <p:sp>
          <p:nvSpPr>
            <p:cNvPr id="143416" name="Line 56"/>
            <p:cNvSpPr>
              <a:spLocks noChangeShapeType="1"/>
            </p:cNvSpPr>
            <p:nvPr/>
          </p:nvSpPr>
          <p:spPr bwMode="auto">
            <a:xfrm>
              <a:off x="1037" y="1008"/>
              <a:ext cx="1901" cy="0"/>
            </a:xfrm>
            <a:prstGeom prst="line">
              <a:avLst/>
            </a:prstGeom>
            <a:noFill/>
            <a:ln w="9525">
              <a:solidFill>
                <a:srgbClr val="9933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417" name="Text Box 57"/>
            <p:cNvSpPr txBox="1">
              <a:spLocks noChangeArrowheads="1"/>
            </p:cNvSpPr>
            <p:nvPr/>
          </p:nvSpPr>
          <p:spPr bwMode="auto">
            <a:xfrm>
              <a:off x="461" y="893"/>
              <a:ext cx="611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i="1" dirty="0">
                  <a:solidFill>
                    <a:srgbClr val="B23C00"/>
                  </a:solidFill>
                </a:rPr>
                <a:t>system</a:t>
              </a:r>
            </a:p>
          </p:txBody>
        </p:sp>
      </p:grpSp>
      <p:sp>
        <p:nvSpPr>
          <p:cNvPr id="143418" name="Text Box 58"/>
          <p:cNvSpPr txBox="1">
            <a:spLocks noChangeArrowheads="1"/>
          </p:cNvSpPr>
          <p:nvPr/>
        </p:nvSpPr>
        <p:spPr bwMode="auto">
          <a:xfrm>
            <a:off x="274367" y="5440363"/>
            <a:ext cx="33210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i="1">
                <a:solidFill>
                  <a:srgbClr val="0033CC"/>
                </a:solidFill>
              </a:rPr>
              <a:t>UML use case diagram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5486435" y="1965325"/>
            <a:ext cx="2284109" cy="3292455"/>
            <a:chOff x="5669268" y="1965325"/>
            <a:chExt cx="2284109" cy="3292455"/>
          </a:xfrm>
        </p:grpSpPr>
        <p:grpSp>
          <p:nvGrpSpPr>
            <p:cNvPr id="143421" name="Group 61"/>
            <p:cNvGrpSpPr>
              <a:grpSpLocks/>
            </p:cNvGrpSpPr>
            <p:nvPr/>
          </p:nvGrpSpPr>
          <p:grpSpPr bwMode="auto">
            <a:xfrm>
              <a:off x="5761039" y="1965325"/>
              <a:ext cx="2192338" cy="1189038"/>
              <a:chOff x="3629" y="1238"/>
              <a:chExt cx="1381" cy="749"/>
            </a:xfrm>
          </p:grpSpPr>
          <p:sp>
            <p:nvSpPr>
              <p:cNvPr id="143406" name="Line 46"/>
              <p:cNvSpPr>
                <a:spLocks noChangeShapeType="1"/>
              </p:cNvSpPr>
              <p:nvPr/>
            </p:nvSpPr>
            <p:spPr bwMode="auto">
              <a:xfrm>
                <a:off x="3629" y="1584"/>
                <a:ext cx="576" cy="0"/>
              </a:xfrm>
              <a:prstGeom prst="line">
                <a:avLst/>
              </a:prstGeom>
              <a:noFill/>
              <a:ln w="9525">
                <a:solidFill>
                  <a:srgbClr val="993300"/>
                </a:solidFill>
                <a:round/>
                <a:headEnd type="triangle" w="med" len="med"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407" name="Text Box 47"/>
              <p:cNvSpPr txBox="1">
                <a:spLocks noChangeArrowheads="1"/>
              </p:cNvSpPr>
              <p:nvPr/>
            </p:nvSpPr>
            <p:spPr bwMode="auto">
              <a:xfrm>
                <a:off x="4205" y="1469"/>
                <a:ext cx="805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i="1" dirty="0">
                    <a:solidFill>
                      <a:srgbClr val="B23C00"/>
                    </a:solidFill>
                  </a:rPr>
                  <a:t>use cases</a:t>
                </a:r>
              </a:p>
            </p:txBody>
          </p:sp>
          <p:sp>
            <p:nvSpPr>
              <p:cNvPr id="143419" name="Line 59"/>
              <p:cNvSpPr>
                <a:spLocks noChangeShapeType="1"/>
              </p:cNvSpPr>
              <p:nvPr/>
            </p:nvSpPr>
            <p:spPr bwMode="auto">
              <a:xfrm flipH="1">
                <a:off x="3629" y="1584"/>
                <a:ext cx="576" cy="403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420" name="Line 60"/>
              <p:cNvSpPr>
                <a:spLocks noChangeShapeType="1"/>
              </p:cNvSpPr>
              <p:nvPr/>
            </p:nvSpPr>
            <p:spPr bwMode="auto">
              <a:xfrm flipH="1" flipV="1">
                <a:off x="3629" y="1238"/>
                <a:ext cx="576" cy="346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cxnSp>
          <p:nvCxnSpPr>
            <p:cNvPr id="3" name="Straight Arrow Connector 2"/>
            <p:cNvCxnSpPr>
              <a:stCxn id="143407" idx="1"/>
            </p:cNvCxnSpPr>
            <p:nvPr/>
          </p:nvCxnSpPr>
          <p:spPr bwMode="auto">
            <a:xfrm flipH="1">
              <a:off x="5760707" y="2516982"/>
              <a:ext cx="914732" cy="1369213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800000"/>
              </a:solidFill>
              <a:prstDash val="solid"/>
              <a:round/>
              <a:headEnd type="oval" w="med" len="med"/>
              <a:tailEnd type="triangle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5" name="Straight Arrow Connector 4"/>
            <p:cNvCxnSpPr>
              <a:stCxn id="143407" idx="1"/>
            </p:cNvCxnSpPr>
            <p:nvPr/>
          </p:nvCxnSpPr>
          <p:spPr bwMode="auto">
            <a:xfrm flipH="1">
              <a:off x="5669268" y="2516982"/>
              <a:ext cx="1006171" cy="2009286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800000"/>
              </a:solidFill>
              <a:prstDash val="solid"/>
              <a:round/>
              <a:headEnd type="oval" w="med" len="med"/>
              <a:tailEnd type="triangle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7" name="Straight Arrow Connector 6"/>
            <p:cNvCxnSpPr>
              <a:stCxn id="143419" idx="0"/>
            </p:cNvCxnSpPr>
            <p:nvPr/>
          </p:nvCxnSpPr>
          <p:spPr bwMode="auto">
            <a:xfrm flipH="1">
              <a:off x="5669268" y="2514600"/>
              <a:ext cx="1006171" cy="274318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800000"/>
              </a:solidFill>
              <a:prstDash val="solid"/>
              <a:round/>
              <a:headEnd type="oval" w="med" len="med"/>
              <a:tailEnd type="triangle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sp>
        <p:nvSpPr>
          <p:cNvPr id="2" name="TextBox 1"/>
          <p:cNvSpPr txBox="1"/>
          <p:nvPr/>
        </p:nvSpPr>
        <p:spPr>
          <a:xfrm>
            <a:off x="6402293" y="3313208"/>
            <a:ext cx="2454518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When you draw a</a:t>
            </a:r>
          </a:p>
          <a:p>
            <a:r>
              <a:rPr lang="en-US" dirty="0" smtClean="0">
                <a:solidFill>
                  <a:srgbClr val="B23C00"/>
                </a:solidFill>
              </a:rPr>
              <a:t>use case diagram,</a:t>
            </a:r>
          </a:p>
          <a:p>
            <a:r>
              <a:rPr lang="en-US" dirty="0" smtClean="0">
                <a:solidFill>
                  <a:srgbClr val="B23C00"/>
                </a:solidFill>
              </a:rPr>
              <a:t>do not include the</a:t>
            </a:r>
          </a:p>
          <a:p>
            <a:r>
              <a:rPr lang="en-US" dirty="0" smtClean="0">
                <a:solidFill>
                  <a:srgbClr val="B23C00"/>
                </a:solidFill>
              </a:rPr>
              <a:t>red labels and arrows.</a:t>
            </a:r>
            <a:endParaRPr lang="en-US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0438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3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34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34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34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43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43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434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34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3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43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43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43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43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63" grpId="0" animBg="1"/>
      <p:bldP spid="143418" grpId="0"/>
      <p:bldP spid="2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B01BB-353D-1D48-B30A-DBC69D37AB9E}" type="slidenum">
              <a:rPr lang="en-US"/>
              <a:pPr/>
              <a:t>29</a:t>
            </a:fld>
            <a:endParaRPr lang="en-US"/>
          </a:p>
        </p:txBody>
      </p:sp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Use Case Description</a:t>
            </a:r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>
                <a:solidFill>
                  <a:srgbClr val="B23C00"/>
                </a:solidFill>
              </a:rPr>
              <a:t>Name: </a:t>
            </a:r>
            <a:r>
              <a:rPr lang="en-US" dirty="0"/>
              <a:t>Withdraw Cash</a:t>
            </a:r>
          </a:p>
          <a:p>
            <a:pPr lvl="4">
              <a:lnSpc>
                <a:spcPct val="80000"/>
              </a:lnSpc>
            </a:pPr>
            <a:endParaRPr lang="en-US" dirty="0">
              <a:solidFill>
                <a:srgbClr val="B23C00"/>
              </a:solidFill>
            </a:endParaRPr>
          </a:p>
          <a:p>
            <a:pPr>
              <a:lnSpc>
                <a:spcPct val="80000"/>
              </a:lnSpc>
            </a:pPr>
            <a:r>
              <a:rPr lang="en-US" dirty="0">
                <a:solidFill>
                  <a:srgbClr val="B23C00"/>
                </a:solidFill>
              </a:rPr>
              <a:t>Goal: </a:t>
            </a:r>
            <a:r>
              <a:rPr lang="en-US" dirty="0">
                <a:solidFill>
                  <a:srgbClr val="000000"/>
                </a:solidFill>
              </a:rPr>
              <a:t>Customer withdraws cash from ATM.</a:t>
            </a:r>
          </a:p>
          <a:p>
            <a:pPr lvl="4">
              <a:lnSpc>
                <a:spcPct val="80000"/>
              </a:lnSpc>
            </a:pPr>
            <a:endParaRPr lang="en-US" dirty="0">
              <a:solidFill>
                <a:srgbClr val="B23C00"/>
              </a:solidFill>
            </a:endParaRPr>
          </a:p>
          <a:p>
            <a:pPr>
              <a:lnSpc>
                <a:spcPct val="80000"/>
              </a:lnSpc>
            </a:pPr>
            <a:r>
              <a:rPr lang="en-US" dirty="0">
                <a:solidFill>
                  <a:srgbClr val="B23C00"/>
                </a:solidFill>
              </a:rPr>
              <a:t>Summary</a:t>
            </a:r>
            <a:r>
              <a:rPr lang="en-US" dirty="0">
                <a:solidFill>
                  <a:srgbClr val="CC3300"/>
                </a:solidFill>
              </a:rPr>
              <a:t>:</a:t>
            </a:r>
            <a:r>
              <a:rPr lang="en-US" dirty="0"/>
              <a:t> A customer who has logged in can withdraw up to $500 cash in $20 bills.</a:t>
            </a:r>
          </a:p>
          <a:p>
            <a:pPr lvl="4">
              <a:lnSpc>
                <a:spcPct val="80000"/>
              </a:lnSpc>
            </a:pPr>
            <a:endParaRPr lang="en-US" dirty="0"/>
          </a:p>
          <a:p>
            <a:pPr>
              <a:lnSpc>
                <a:spcPct val="80000"/>
              </a:lnSpc>
            </a:pPr>
            <a:r>
              <a:rPr lang="en-US" dirty="0">
                <a:solidFill>
                  <a:srgbClr val="B23C00"/>
                </a:solidFill>
              </a:rPr>
              <a:t>Actors: </a:t>
            </a:r>
            <a:r>
              <a:rPr lang="en-US" dirty="0"/>
              <a:t>The customer and the </a:t>
            </a:r>
            <a:r>
              <a:rPr lang="en-US" dirty="0" smtClean="0"/>
              <a:t>bank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533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5D37F-8332-754A-9DDE-180CEE209B28}" type="slidenum">
              <a:rPr lang="en-US"/>
              <a:pPr/>
              <a:t>3</a:t>
            </a:fld>
            <a:endParaRPr lang="en-US"/>
          </a:p>
        </p:txBody>
      </p:sp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latin typeface="Lucida Blackletter"/>
                <a:cs typeface="Lucida Blackletter"/>
              </a:rPr>
              <a:t>Ye </a:t>
            </a:r>
            <a:r>
              <a:rPr lang="en-US" sz="4000" dirty="0" err="1">
                <a:latin typeface="Lucida Blackletter"/>
                <a:cs typeface="Lucida Blackletter"/>
              </a:rPr>
              <a:t>Olde</a:t>
            </a:r>
            <a:r>
              <a:rPr lang="en-US" sz="4000" dirty="0">
                <a:latin typeface="Lucida Blackletter"/>
                <a:cs typeface="Lucida Blackletter"/>
              </a:rPr>
              <a:t> Waterfall Model</a:t>
            </a:r>
          </a:p>
        </p:txBody>
      </p:sp>
      <p:sp>
        <p:nvSpPr>
          <p:cNvPr id="133123" name="AutoShape 3"/>
          <p:cNvSpPr>
            <a:spLocks noChangeArrowheads="1"/>
          </p:cNvSpPr>
          <p:nvPr/>
        </p:nvSpPr>
        <p:spPr bwMode="auto">
          <a:xfrm>
            <a:off x="914400" y="1600200"/>
            <a:ext cx="1616075" cy="488950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Requirements</a:t>
            </a:r>
          </a:p>
        </p:txBody>
      </p:sp>
      <p:grpSp>
        <p:nvGrpSpPr>
          <p:cNvPr id="133125" name="Group 5"/>
          <p:cNvGrpSpPr>
            <a:grpSpLocks/>
          </p:cNvGrpSpPr>
          <p:nvPr/>
        </p:nvGrpSpPr>
        <p:grpSpPr bwMode="auto">
          <a:xfrm>
            <a:off x="2536825" y="1874838"/>
            <a:ext cx="1822450" cy="1128712"/>
            <a:chOff x="1598" y="1181"/>
            <a:chExt cx="1148" cy="711"/>
          </a:xfrm>
        </p:grpSpPr>
        <p:sp>
          <p:nvSpPr>
            <p:cNvPr id="133126" name="AutoShape 6"/>
            <p:cNvSpPr>
              <a:spLocks noChangeArrowheads="1"/>
            </p:cNvSpPr>
            <p:nvPr/>
          </p:nvSpPr>
          <p:spPr bwMode="auto">
            <a:xfrm>
              <a:off x="1728" y="1584"/>
              <a:ext cx="1018" cy="308"/>
            </a:xfrm>
            <a:prstGeom prst="roundRect">
              <a:avLst>
                <a:gd name="adj" fmla="val 16667"/>
              </a:avLst>
            </a:prstGeom>
            <a:solidFill>
              <a:srgbClr val="CCFF6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Design</a:t>
              </a:r>
            </a:p>
          </p:txBody>
        </p:sp>
        <p:grpSp>
          <p:nvGrpSpPr>
            <p:cNvPr id="133127" name="Group 7"/>
            <p:cNvGrpSpPr>
              <a:grpSpLocks/>
            </p:cNvGrpSpPr>
            <p:nvPr/>
          </p:nvGrpSpPr>
          <p:grpSpPr bwMode="auto">
            <a:xfrm>
              <a:off x="1598" y="1181"/>
              <a:ext cx="345" cy="403"/>
              <a:chOff x="1613" y="1181"/>
              <a:chExt cx="345" cy="403"/>
            </a:xfrm>
          </p:grpSpPr>
          <p:sp>
            <p:nvSpPr>
              <p:cNvPr id="133128" name="Line 8"/>
              <p:cNvSpPr>
                <a:spLocks noChangeShapeType="1"/>
              </p:cNvSpPr>
              <p:nvPr/>
            </p:nvSpPr>
            <p:spPr bwMode="auto">
              <a:xfrm>
                <a:off x="1613" y="1181"/>
                <a:ext cx="345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129" name="Line 9"/>
              <p:cNvSpPr>
                <a:spLocks noChangeShapeType="1"/>
              </p:cNvSpPr>
              <p:nvPr/>
            </p:nvSpPr>
            <p:spPr bwMode="auto">
              <a:xfrm>
                <a:off x="1946" y="1181"/>
                <a:ext cx="0" cy="403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33130" name="Group 10"/>
          <p:cNvGrpSpPr>
            <a:grpSpLocks/>
          </p:cNvGrpSpPr>
          <p:nvPr/>
        </p:nvGrpSpPr>
        <p:grpSpPr bwMode="auto">
          <a:xfrm>
            <a:off x="4357688" y="2789238"/>
            <a:ext cx="1830387" cy="1128712"/>
            <a:chOff x="2745" y="1757"/>
            <a:chExt cx="1153" cy="711"/>
          </a:xfrm>
        </p:grpSpPr>
        <p:sp>
          <p:nvSpPr>
            <p:cNvPr id="133131" name="AutoShape 11"/>
            <p:cNvSpPr>
              <a:spLocks noChangeArrowheads="1"/>
            </p:cNvSpPr>
            <p:nvPr/>
          </p:nvSpPr>
          <p:spPr bwMode="auto">
            <a:xfrm>
              <a:off x="2880" y="2160"/>
              <a:ext cx="1018" cy="308"/>
            </a:xfrm>
            <a:prstGeom prst="roundRect">
              <a:avLst>
                <a:gd name="adj" fmla="val 16667"/>
              </a:avLst>
            </a:prstGeom>
            <a:solidFill>
              <a:srgbClr val="66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Implementation</a:t>
              </a:r>
            </a:p>
          </p:txBody>
        </p:sp>
        <p:grpSp>
          <p:nvGrpSpPr>
            <p:cNvPr id="133132" name="Group 12"/>
            <p:cNvGrpSpPr>
              <a:grpSpLocks/>
            </p:cNvGrpSpPr>
            <p:nvPr/>
          </p:nvGrpSpPr>
          <p:grpSpPr bwMode="auto">
            <a:xfrm>
              <a:off x="2745" y="1757"/>
              <a:ext cx="345" cy="403"/>
              <a:chOff x="1613" y="1181"/>
              <a:chExt cx="345" cy="403"/>
            </a:xfrm>
          </p:grpSpPr>
          <p:sp>
            <p:nvSpPr>
              <p:cNvPr id="133133" name="Line 13"/>
              <p:cNvSpPr>
                <a:spLocks noChangeShapeType="1"/>
              </p:cNvSpPr>
              <p:nvPr/>
            </p:nvSpPr>
            <p:spPr bwMode="auto">
              <a:xfrm>
                <a:off x="1613" y="1181"/>
                <a:ext cx="345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134" name="Line 14"/>
              <p:cNvSpPr>
                <a:spLocks noChangeShapeType="1"/>
              </p:cNvSpPr>
              <p:nvPr/>
            </p:nvSpPr>
            <p:spPr bwMode="auto">
              <a:xfrm>
                <a:off x="1946" y="1181"/>
                <a:ext cx="0" cy="403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33135" name="Group 15"/>
          <p:cNvGrpSpPr>
            <a:grpSpLocks/>
          </p:cNvGrpSpPr>
          <p:nvPr/>
        </p:nvGrpSpPr>
        <p:grpSpPr bwMode="auto">
          <a:xfrm>
            <a:off x="6196013" y="3697288"/>
            <a:ext cx="1820862" cy="1135062"/>
            <a:chOff x="3903" y="2329"/>
            <a:chExt cx="1147" cy="715"/>
          </a:xfrm>
        </p:grpSpPr>
        <p:sp>
          <p:nvSpPr>
            <p:cNvPr id="133136" name="AutoShape 16"/>
            <p:cNvSpPr>
              <a:spLocks noChangeArrowheads="1"/>
            </p:cNvSpPr>
            <p:nvPr/>
          </p:nvSpPr>
          <p:spPr bwMode="auto">
            <a:xfrm>
              <a:off x="4032" y="2736"/>
              <a:ext cx="1018" cy="308"/>
            </a:xfrm>
            <a:prstGeom prst="roundRect">
              <a:avLst>
                <a:gd name="adj" fmla="val 16667"/>
              </a:avLst>
            </a:prstGeom>
            <a:solidFill>
              <a:srgbClr val="CC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Testing</a:t>
              </a:r>
            </a:p>
          </p:txBody>
        </p:sp>
        <p:grpSp>
          <p:nvGrpSpPr>
            <p:cNvPr id="133137" name="Group 17"/>
            <p:cNvGrpSpPr>
              <a:grpSpLocks/>
            </p:cNvGrpSpPr>
            <p:nvPr/>
          </p:nvGrpSpPr>
          <p:grpSpPr bwMode="auto">
            <a:xfrm>
              <a:off x="3903" y="2329"/>
              <a:ext cx="345" cy="403"/>
              <a:chOff x="1613" y="1181"/>
              <a:chExt cx="345" cy="403"/>
            </a:xfrm>
          </p:grpSpPr>
          <p:sp>
            <p:nvSpPr>
              <p:cNvPr id="133138" name="Line 18"/>
              <p:cNvSpPr>
                <a:spLocks noChangeShapeType="1"/>
              </p:cNvSpPr>
              <p:nvPr/>
            </p:nvSpPr>
            <p:spPr bwMode="auto">
              <a:xfrm>
                <a:off x="1613" y="1181"/>
                <a:ext cx="345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139" name="Line 19"/>
              <p:cNvSpPr>
                <a:spLocks noChangeShapeType="1"/>
              </p:cNvSpPr>
              <p:nvPr/>
            </p:nvSpPr>
            <p:spPr bwMode="auto">
              <a:xfrm>
                <a:off x="1946" y="1181"/>
                <a:ext cx="0" cy="403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23237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B01BB-353D-1D48-B30A-DBC69D37AB9E}" type="slidenum">
              <a:rPr lang="en-US"/>
              <a:pPr/>
              <a:t>30</a:t>
            </a:fld>
            <a:endParaRPr lang="en-US"/>
          </a:p>
        </p:txBody>
      </p:sp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Use Case Description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 smtClean="0">
                <a:solidFill>
                  <a:srgbClr val="B23C00"/>
                </a:solidFill>
              </a:rPr>
              <a:t>Preconditions:</a:t>
            </a:r>
          </a:p>
          <a:p>
            <a:pPr lvl="4">
              <a:lnSpc>
                <a:spcPct val="80000"/>
              </a:lnSpc>
            </a:pPr>
            <a:endParaRPr lang="en-US" dirty="0">
              <a:solidFill>
                <a:srgbClr val="B23C00"/>
              </a:solidFill>
            </a:endParaRPr>
          </a:p>
          <a:p>
            <a:pPr lvl="1">
              <a:lnSpc>
                <a:spcPct val="80000"/>
              </a:lnSpc>
            </a:pPr>
            <a:r>
              <a:rPr lang="en-US" dirty="0"/>
              <a:t>The ATM has been started up.</a:t>
            </a:r>
          </a:p>
          <a:p>
            <a:pPr lvl="2">
              <a:lnSpc>
                <a:spcPct val="80000"/>
              </a:lnSpc>
            </a:pPr>
            <a:r>
              <a:rPr lang="en-US" dirty="0"/>
              <a:t>See use case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Start up ATM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.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The customer has inserted a valid bank card.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The customer has entered a correct PIN</a:t>
            </a:r>
            <a:r>
              <a:rPr lang="en-US" dirty="0" smtClean="0"/>
              <a:t>.</a:t>
            </a:r>
          </a:p>
          <a:p>
            <a:pPr lvl="5">
              <a:lnSpc>
                <a:spcPct val="80000"/>
              </a:lnSpc>
            </a:pPr>
            <a:endParaRPr lang="en-US" dirty="0" smtClean="0"/>
          </a:p>
          <a:p>
            <a:pPr>
              <a:lnSpc>
                <a:spcPct val="80000"/>
              </a:lnSpc>
            </a:pPr>
            <a:r>
              <a:rPr lang="en-US" dirty="0">
                <a:solidFill>
                  <a:srgbClr val="B23C00"/>
                </a:solidFill>
              </a:rPr>
              <a:t>Trigger: </a:t>
            </a:r>
            <a:r>
              <a:rPr lang="en-US" dirty="0"/>
              <a:t>The customer selects the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ja-JP" altLang="en-US" dirty="0" smtClean="0"/>
              <a:t>“</a:t>
            </a:r>
            <a:r>
              <a:rPr lang="en-US" dirty="0"/>
              <a:t>Withdraw Cash</a:t>
            </a:r>
            <a:r>
              <a:rPr lang="ja-JP" altLang="en-US" dirty="0"/>
              <a:t>”</a:t>
            </a:r>
            <a:r>
              <a:rPr lang="en-US" dirty="0"/>
              <a:t> option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0539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4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E0C4A-3A75-D24C-84FA-7827224B2212}" type="slidenum">
              <a:rPr lang="en-US"/>
              <a:pPr/>
              <a:t>31</a:t>
            </a:fld>
            <a:endParaRPr lang="en-US"/>
          </a:p>
        </p:txBody>
      </p:sp>
      <p:sp>
        <p:nvSpPr>
          <p:cNvPr id="145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Use Case </a:t>
            </a:r>
            <a:r>
              <a:rPr lang="en-US" dirty="0" smtClean="0"/>
              <a:t>Description</a:t>
            </a:r>
            <a:r>
              <a:rPr lang="en-US" i="1" dirty="0" smtClean="0"/>
              <a:t>, 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34464"/>
            <a:ext cx="8229600" cy="5029145"/>
          </a:xfrm>
        </p:spPr>
        <p:txBody>
          <a:bodyPr/>
          <a:lstStyle/>
          <a:p>
            <a:pPr marL="533400" indent="-533400"/>
            <a:r>
              <a:rPr lang="en-US" dirty="0" smtClean="0">
                <a:solidFill>
                  <a:srgbClr val="B23C00"/>
                </a:solidFill>
              </a:rPr>
              <a:t>Primary </a:t>
            </a:r>
            <a:r>
              <a:rPr lang="en-US" dirty="0">
                <a:solidFill>
                  <a:srgbClr val="B23C00"/>
                </a:solidFill>
              </a:rPr>
              <a:t>sequence</a:t>
            </a:r>
            <a:r>
              <a:rPr lang="en-US" dirty="0" smtClean="0">
                <a:solidFill>
                  <a:srgbClr val="B23C00"/>
                </a:solidFill>
              </a:rPr>
              <a:t>:</a:t>
            </a:r>
          </a:p>
          <a:p>
            <a:pPr marL="2360613" lvl="4" indent="-533400"/>
            <a:endParaRPr lang="en-US" dirty="0">
              <a:solidFill>
                <a:srgbClr val="B23C00"/>
              </a:solidFill>
            </a:endParaRPr>
          </a:p>
          <a:p>
            <a:pPr marL="928688" lvl="1" indent="-457200">
              <a:buFont typeface="Wingdings" charset="0"/>
              <a:buAutoNum type="arabicPeriod"/>
            </a:pPr>
            <a:r>
              <a:rPr lang="en-US" dirty="0"/>
              <a:t>The system prompts the customer for the amount.</a:t>
            </a:r>
          </a:p>
          <a:p>
            <a:pPr marL="928688" lvl="1" indent="-457200">
              <a:buFont typeface="Wingdings" charset="0"/>
              <a:buAutoNum type="arabicPeriod"/>
            </a:pPr>
            <a:r>
              <a:rPr lang="en-US" dirty="0"/>
              <a:t>The customer chooses from a list of amounts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or </a:t>
            </a:r>
            <a:r>
              <a:rPr lang="en-US" dirty="0"/>
              <a:t>enters a amount.</a:t>
            </a:r>
          </a:p>
          <a:p>
            <a:pPr marL="928688" lvl="1" indent="-457200">
              <a:buFont typeface="Wingdings" charset="0"/>
              <a:buAutoNum type="arabicPeriod"/>
            </a:pPr>
            <a:r>
              <a:rPr lang="en-US" dirty="0"/>
              <a:t>The </a:t>
            </a:r>
            <a:r>
              <a:rPr lang="en-US" dirty="0" smtClean="0"/>
              <a:t>customer confirms and </a:t>
            </a:r>
            <a:r>
              <a:rPr lang="en-US" dirty="0"/>
              <a:t>submits the amount</a:t>
            </a:r>
            <a:r>
              <a:rPr lang="en-US" dirty="0" smtClean="0"/>
              <a:t>.</a:t>
            </a:r>
          </a:p>
          <a:p>
            <a:pPr marL="1398588" lvl="2" indent="-457200"/>
            <a:r>
              <a:rPr lang="en-US" dirty="0"/>
              <a:t>(The ATM communicates with the bank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to </a:t>
            </a:r>
            <a:r>
              <a:rPr lang="en-US" dirty="0"/>
              <a:t>check the customer’s account.)</a:t>
            </a:r>
          </a:p>
          <a:p>
            <a:pPr marL="928688" lvl="1" indent="-457200">
              <a:buFont typeface="Wingdings" charset="0"/>
              <a:buAutoNum type="arabicPeriod"/>
            </a:pPr>
            <a:r>
              <a:rPr lang="en-US" dirty="0"/>
              <a:t>The system dispenses the amount in $20 bills.</a:t>
            </a:r>
          </a:p>
          <a:p>
            <a:pPr marL="1398588" lvl="2" indent="-457200"/>
            <a:r>
              <a:rPr lang="en-US" dirty="0" smtClean="0"/>
              <a:t>(The </a:t>
            </a:r>
            <a:r>
              <a:rPr lang="en-US" dirty="0"/>
              <a:t>bank deducts the amount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from </a:t>
            </a:r>
            <a:r>
              <a:rPr lang="en-US" dirty="0"/>
              <a:t>the </a:t>
            </a:r>
            <a:r>
              <a:rPr lang="en-US" dirty="0" smtClean="0"/>
              <a:t>customer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balance</a:t>
            </a:r>
            <a:r>
              <a:rPr lang="en-US" dirty="0" smtClean="0"/>
              <a:t>.)</a:t>
            </a:r>
            <a:endParaRPr lang="en-US" dirty="0"/>
          </a:p>
          <a:p>
            <a:pPr marL="928688" lvl="1" indent="-457200">
              <a:buFont typeface="Wingdings" charset="0"/>
              <a:buAutoNum type="arabicPeriod"/>
            </a:pPr>
            <a:r>
              <a:rPr lang="en-US" dirty="0"/>
              <a:t>The system displays the customer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s balance </a:t>
            </a:r>
          </a:p>
          <a:p>
            <a:pPr lvl="2"/>
            <a:r>
              <a:rPr lang="en-US" dirty="0"/>
              <a:t>See use case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Display balance</a:t>
            </a:r>
            <a:r>
              <a:rPr lang="ja-JP" altLang="en-US" dirty="0" smtClean="0">
                <a:latin typeface="Arial"/>
              </a:rPr>
              <a:t>”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145412" name="Text Box 4"/>
          <p:cNvSpPr txBox="1">
            <a:spLocks noChangeArrowheads="1"/>
          </p:cNvSpPr>
          <p:nvPr/>
        </p:nvSpPr>
        <p:spPr bwMode="auto">
          <a:xfrm>
            <a:off x="4206244" y="1325903"/>
            <a:ext cx="2941779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rgbClr val="008000"/>
            </a:solidFill>
            <a:miter lim="800000"/>
            <a:headEnd/>
            <a:tailEnd/>
          </a:ln>
          <a:effectLst/>
          <a:ex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008000"/>
                </a:solidFill>
              </a:rPr>
              <a:t>At most about 10 steps.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760707" y="5894277"/>
            <a:ext cx="2058126" cy="369332"/>
          </a:xfrm>
          <a:prstGeom prst="rect">
            <a:avLst/>
          </a:prstGeom>
          <a:solidFill>
            <a:srgbClr val="FFFFC2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33CC"/>
                </a:solidFill>
              </a:rPr>
              <a:t>Another use case.</a:t>
            </a:r>
          </a:p>
        </p:txBody>
      </p:sp>
    </p:spTree>
    <p:extLst>
      <p:ext uri="{BB962C8B-B14F-4D97-AF65-F5344CB8AC3E}">
        <p14:creationId xmlns:p14="http://schemas.microsoft.com/office/powerpoint/2010/main" val="254718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5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5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412" grpId="0" animBg="1"/>
      <p:bldP spid="2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979B4-ABA7-7544-BC8F-059BBD6CD5D1}" type="slidenum">
              <a:rPr lang="en-US"/>
              <a:pPr/>
              <a:t>32</a:t>
            </a:fld>
            <a:endParaRPr lang="en-US"/>
          </a:p>
        </p:txBody>
      </p:sp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Use Case Description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785331"/>
          </a:xfrm>
        </p:spPr>
        <p:txBody>
          <a:bodyPr/>
          <a:lstStyle/>
          <a:p>
            <a:r>
              <a:rPr lang="en-US" dirty="0">
                <a:solidFill>
                  <a:srgbClr val="B23C00"/>
                </a:solidFill>
              </a:rPr>
              <a:t>Alternate sequences</a:t>
            </a:r>
            <a:r>
              <a:rPr lang="en-US" dirty="0" smtClean="0">
                <a:solidFill>
                  <a:srgbClr val="B23C00"/>
                </a:solidFill>
              </a:rPr>
              <a:t>:</a:t>
            </a:r>
          </a:p>
          <a:p>
            <a:pPr lvl="4"/>
            <a:endParaRPr lang="en-US" dirty="0">
              <a:solidFill>
                <a:srgbClr val="B23C00"/>
              </a:solidFill>
            </a:endParaRPr>
          </a:p>
          <a:p>
            <a:pPr lvl="1"/>
            <a:r>
              <a:rPr lang="en-US" dirty="0"/>
              <a:t>3.1  The customer entered an amount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that is not </a:t>
            </a:r>
            <a:r>
              <a:rPr lang="en-US" dirty="0"/>
              <a:t>a multiple of $20.</a:t>
            </a:r>
          </a:p>
          <a:p>
            <a:pPr lvl="2"/>
            <a:r>
              <a:rPr lang="en-US" dirty="0"/>
              <a:t>3.1.1 The system displays a message to the customer .</a:t>
            </a:r>
          </a:p>
          <a:p>
            <a:pPr lvl="2"/>
            <a:r>
              <a:rPr lang="en-US" dirty="0"/>
              <a:t>3.1.2. The system prompts the customer for a new amount</a:t>
            </a:r>
            <a:r>
              <a:rPr lang="en-US" dirty="0" smtClean="0"/>
              <a:t>.</a:t>
            </a:r>
          </a:p>
          <a:p>
            <a:pPr lvl="7"/>
            <a:endParaRPr lang="en-US" dirty="0"/>
          </a:p>
          <a:p>
            <a:pPr lvl="1"/>
            <a:r>
              <a:rPr lang="en-US" dirty="0"/>
              <a:t>3.2  The </a:t>
            </a:r>
            <a:r>
              <a:rPr lang="en-US" dirty="0" smtClean="0"/>
              <a:t>customer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bank balance is insufficient.</a:t>
            </a:r>
          </a:p>
          <a:p>
            <a:pPr lvl="2"/>
            <a:r>
              <a:rPr lang="en-US" dirty="0"/>
              <a:t>3.2.1  </a:t>
            </a:r>
            <a:r>
              <a:rPr lang="en-US" i="1" dirty="0"/>
              <a:t>etc</a:t>
            </a:r>
            <a:r>
              <a:rPr lang="en-US" i="1" dirty="0" smtClean="0"/>
              <a:t>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124148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6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6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979B4-ABA7-7544-BC8F-059BBD6CD5D1}" type="slidenum">
              <a:rPr lang="en-US"/>
              <a:pPr/>
              <a:t>33</a:t>
            </a:fld>
            <a:endParaRPr lang="en-US"/>
          </a:p>
        </p:txBody>
      </p:sp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Use Case Description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146436" name="Rectangle 4"/>
          <p:cNvSpPr>
            <a:spLocks noChangeArrowheads="1"/>
          </p:cNvSpPr>
          <p:nvPr/>
        </p:nvSpPr>
        <p:spPr bwMode="auto">
          <a:xfrm>
            <a:off x="457200" y="1325903"/>
            <a:ext cx="8229600" cy="48462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469900" indent="-469900" eaLnBrk="1" hangingPunct="1">
              <a:spcBef>
                <a:spcPct val="20000"/>
              </a:spcBef>
              <a:buClr>
                <a:schemeClr val="bg2"/>
              </a:buClr>
              <a:buSzPct val="70000"/>
              <a:buFont typeface="Wingdings" charset="0"/>
              <a:buChar char="o"/>
            </a:pPr>
            <a:r>
              <a:rPr lang="en-US" sz="2800" dirty="0" err="1">
                <a:solidFill>
                  <a:srgbClr val="B23C00"/>
                </a:solidFill>
              </a:rPr>
              <a:t>Postconditions</a:t>
            </a:r>
            <a:r>
              <a:rPr lang="en-US" sz="2800" dirty="0" smtClean="0">
                <a:solidFill>
                  <a:srgbClr val="B23C00"/>
                </a:solidFill>
              </a:rPr>
              <a:t>:</a:t>
            </a:r>
          </a:p>
          <a:p>
            <a:pPr marL="469900" indent="-469900" eaLnBrk="1" hangingPunct="1">
              <a:spcBef>
                <a:spcPct val="20000"/>
              </a:spcBef>
              <a:buClr>
                <a:schemeClr val="bg2"/>
              </a:buClr>
              <a:buSzPct val="70000"/>
              <a:buFont typeface="Wingdings" charset="0"/>
              <a:buChar char="o"/>
            </a:pPr>
            <a:endParaRPr lang="en-US" sz="1000" dirty="0" smtClean="0"/>
          </a:p>
          <a:p>
            <a:pPr marL="908050" lvl="1" indent="-436563" eaLnBrk="1" hangingPunct="1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0"/>
              <a:buChar char="n"/>
            </a:pPr>
            <a:r>
              <a:rPr lang="en-US" sz="2400" dirty="0" smtClean="0"/>
              <a:t>The </a:t>
            </a:r>
            <a:r>
              <a:rPr lang="en-US" sz="2400" dirty="0"/>
              <a:t>customer</a:t>
            </a:r>
            <a:r>
              <a:rPr lang="en-US" sz="2800" dirty="0"/>
              <a:t> </a:t>
            </a:r>
            <a:r>
              <a:rPr lang="en-US" sz="2400" dirty="0"/>
              <a:t>receives the desired amount of cash.</a:t>
            </a:r>
          </a:p>
          <a:p>
            <a:pPr marL="1377950" lvl="2" indent="-468313" eaLnBrk="1" hangingPunct="1">
              <a:spcBef>
                <a:spcPct val="20000"/>
              </a:spcBef>
              <a:buClr>
                <a:schemeClr val="bg2"/>
              </a:buClr>
              <a:buSzPct val="65000"/>
              <a:buFont typeface="Wingdings" charset="0"/>
              <a:buChar char="o"/>
            </a:pPr>
            <a:r>
              <a:rPr lang="en-US" sz="2000" dirty="0"/>
              <a:t>The amount is deducted from the customer</a:t>
            </a:r>
            <a:r>
              <a:rPr lang="ja-JP" altLang="en-US" sz="2000" dirty="0">
                <a:latin typeface="Arial"/>
              </a:rPr>
              <a:t>’</a:t>
            </a:r>
            <a:r>
              <a:rPr lang="en-US" sz="2000" dirty="0"/>
              <a:t>s</a:t>
            </a:r>
            <a:r>
              <a:rPr lang="en-US" sz="2400" dirty="0"/>
              <a:t> </a:t>
            </a:r>
            <a:r>
              <a:rPr lang="en-US" sz="2000" dirty="0"/>
              <a:t>account.</a:t>
            </a:r>
          </a:p>
          <a:p>
            <a:pPr marL="1377950" lvl="2" indent="-468313" eaLnBrk="1" hangingPunct="1">
              <a:spcBef>
                <a:spcPct val="20000"/>
              </a:spcBef>
              <a:buClr>
                <a:schemeClr val="bg2"/>
              </a:buClr>
              <a:buSzPct val="65000"/>
              <a:buFont typeface="Wingdings" charset="0"/>
              <a:buChar char="o"/>
            </a:pPr>
            <a:r>
              <a:rPr lang="en-US" sz="2000" dirty="0"/>
              <a:t>The customer</a:t>
            </a:r>
            <a:r>
              <a:rPr lang="en-US" sz="2400" dirty="0"/>
              <a:t> </a:t>
            </a:r>
            <a:r>
              <a:rPr lang="en-US" sz="2000" dirty="0"/>
              <a:t>sees the new account balance</a:t>
            </a:r>
            <a:r>
              <a:rPr lang="en-US" sz="2000" dirty="0" smtClean="0"/>
              <a:t>.</a:t>
            </a:r>
          </a:p>
          <a:p>
            <a:pPr marL="1377950" lvl="2" indent="-468313" eaLnBrk="1" hangingPunct="1">
              <a:spcBef>
                <a:spcPct val="20000"/>
              </a:spcBef>
              <a:buClr>
                <a:schemeClr val="bg2"/>
              </a:buClr>
              <a:buSzPct val="65000"/>
              <a:buFont typeface="Wingdings" charset="0"/>
              <a:buChar char="o"/>
            </a:pPr>
            <a:endParaRPr lang="en-US" sz="1000" dirty="0"/>
          </a:p>
          <a:p>
            <a:pPr marL="908050" lvl="1" indent="-436563" eaLnBrk="1" hangingPunct="1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0"/>
              <a:buChar char="n"/>
            </a:pPr>
            <a:r>
              <a:rPr lang="en-US" sz="2400" b="1" i="1" dirty="0"/>
              <a:t>OR:</a:t>
            </a:r>
            <a:r>
              <a:rPr lang="en-US" sz="2400" dirty="0"/>
              <a:t> The customer</a:t>
            </a:r>
            <a:r>
              <a:rPr lang="en-US" sz="2800" dirty="0"/>
              <a:t> </a:t>
            </a:r>
            <a:r>
              <a:rPr lang="en-US" sz="2400" dirty="0"/>
              <a:t>receives no cash.</a:t>
            </a:r>
          </a:p>
          <a:p>
            <a:pPr marL="1377950" lvl="2" indent="-468313" eaLnBrk="1" hangingPunct="1">
              <a:spcBef>
                <a:spcPct val="20000"/>
              </a:spcBef>
              <a:buClr>
                <a:schemeClr val="bg2"/>
              </a:buClr>
              <a:buSzPct val="65000"/>
              <a:buFont typeface="Wingdings" charset="0"/>
              <a:buChar char="o"/>
            </a:pPr>
            <a:r>
              <a:rPr lang="en-US" sz="2000" dirty="0"/>
              <a:t>The </a:t>
            </a:r>
            <a:r>
              <a:rPr lang="en-US" sz="2000" dirty="0" smtClean="0"/>
              <a:t>customer</a:t>
            </a:r>
            <a:r>
              <a:rPr lang="en-US" sz="2000" dirty="0" smtClean="0">
                <a:latin typeface="Arial"/>
              </a:rPr>
              <a:t>’</a:t>
            </a:r>
            <a:r>
              <a:rPr lang="en-US" sz="2000" dirty="0" smtClean="0"/>
              <a:t>s</a:t>
            </a:r>
            <a:r>
              <a:rPr lang="en-US" sz="2400" dirty="0" smtClean="0"/>
              <a:t> </a:t>
            </a:r>
            <a:r>
              <a:rPr lang="en-US" sz="2000" dirty="0"/>
              <a:t>account is unchanged.</a:t>
            </a:r>
          </a:p>
        </p:txBody>
      </p:sp>
      <p:sp>
        <p:nvSpPr>
          <p:cNvPr id="146437" name="Text Box 5"/>
          <p:cNvSpPr txBox="1">
            <a:spLocks noChangeArrowheads="1"/>
          </p:cNvSpPr>
          <p:nvPr/>
        </p:nvSpPr>
        <p:spPr bwMode="auto">
          <a:xfrm>
            <a:off x="3657611" y="1417342"/>
            <a:ext cx="5303462" cy="400110"/>
          </a:xfrm>
          <a:prstGeom prst="rect">
            <a:avLst/>
          </a:prstGeom>
          <a:solidFill>
            <a:srgbClr val="FFFFC2"/>
          </a:solidFill>
          <a:ln w="12700">
            <a:solidFill>
              <a:srgbClr val="008000"/>
            </a:solidFill>
            <a:miter lim="800000"/>
            <a:headEnd/>
            <a:tailEnd/>
          </a:ln>
          <a:effectLst/>
          <a:extLst/>
        </p:spPr>
        <p:txBody>
          <a:bodyPr wrap="square">
            <a:spAutoFit/>
          </a:bodyPr>
          <a:lstStyle/>
          <a:p>
            <a:r>
              <a:rPr lang="en-US" sz="2000">
                <a:solidFill>
                  <a:srgbClr val="008000"/>
                </a:solidFill>
              </a:rPr>
              <a:t>What must be true after the use case is done.</a:t>
            </a:r>
          </a:p>
        </p:txBody>
      </p:sp>
    </p:spTree>
    <p:extLst>
      <p:ext uri="{BB962C8B-B14F-4D97-AF65-F5344CB8AC3E}">
        <p14:creationId xmlns:p14="http://schemas.microsoft.com/office/powerpoint/2010/main" val="2141894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6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6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64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464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437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6AEE9-0E42-3C4D-A2A2-B6DC657C4F23}" type="slidenum">
              <a:rPr lang="en-US"/>
              <a:pPr/>
              <a:t>34</a:t>
            </a:fld>
            <a:endParaRPr lang="en-US"/>
          </a:p>
        </p:txBody>
      </p:sp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Use Case Description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solidFill>
                  <a:srgbClr val="B23C00"/>
                </a:solidFill>
              </a:rPr>
              <a:t>Nonfunctional requirements</a:t>
            </a:r>
            <a:r>
              <a:rPr lang="en-US" dirty="0" smtClean="0">
                <a:solidFill>
                  <a:srgbClr val="B23C00"/>
                </a:solidFill>
              </a:rPr>
              <a:t>:</a:t>
            </a:r>
          </a:p>
          <a:p>
            <a:pPr lvl="5">
              <a:lnSpc>
                <a:spcPct val="90000"/>
              </a:lnSpc>
            </a:pPr>
            <a:endParaRPr lang="en-US" dirty="0">
              <a:solidFill>
                <a:srgbClr val="B23C00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dirty="0"/>
              <a:t>The system responds to each customer input </a:t>
            </a:r>
            <a:br>
              <a:rPr lang="en-US" dirty="0"/>
            </a:br>
            <a:r>
              <a:rPr lang="en-US" dirty="0" smtClean="0"/>
              <a:t>within </a:t>
            </a:r>
            <a:r>
              <a:rPr lang="en-US" dirty="0"/>
              <a:t>15 seconds.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The system displays messages in either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English or Spanish.</a:t>
            </a:r>
            <a:endParaRPr lang="en-US" dirty="0"/>
          </a:p>
          <a:p>
            <a:pPr lvl="5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 smtClean="0">
                <a:solidFill>
                  <a:srgbClr val="B23C00"/>
                </a:solidFill>
              </a:rPr>
              <a:t>Glossary</a:t>
            </a:r>
          </a:p>
          <a:p>
            <a:pPr lvl="5">
              <a:lnSpc>
                <a:spcPct val="90000"/>
              </a:lnSpc>
            </a:pPr>
            <a:endParaRPr lang="en-US" dirty="0">
              <a:solidFill>
                <a:srgbClr val="B23C00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dirty="0">
                <a:solidFill>
                  <a:srgbClr val="B23C00"/>
                </a:solidFill>
              </a:rPr>
              <a:t>customer</a:t>
            </a:r>
            <a:r>
              <a:rPr lang="en-US" dirty="0">
                <a:solidFill>
                  <a:srgbClr val="0033CC"/>
                </a:solidFill>
              </a:rPr>
              <a:t> </a:t>
            </a:r>
            <a:r>
              <a:rPr lang="en-US" dirty="0"/>
              <a:t>= a person who wants to withdraw cash from the ATM.</a:t>
            </a:r>
          </a:p>
          <a:p>
            <a:pPr lvl="1">
              <a:lnSpc>
                <a:spcPct val="90000"/>
              </a:lnSpc>
            </a:pPr>
            <a:r>
              <a:rPr lang="en-US" dirty="0">
                <a:solidFill>
                  <a:srgbClr val="B23C00"/>
                </a:solidFill>
              </a:rPr>
              <a:t>bank </a:t>
            </a:r>
            <a:r>
              <a:rPr lang="en-US" dirty="0"/>
              <a:t>= a system that maintains customer accounts and balances.</a:t>
            </a:r>
          </a:p>
          <a:p>
            <a:pPr lvl="1">
              <a:lnSpc>
                <a:spcPct val="90000"/>
              </a:lnSpc>
            </a:pPr>
            <a:r>
              <a:rPr lang="en-US" i="1" dirty="0"/>
              <a:t>etc.</a:t>
            </a:r>
          </a:p>
        </p:txBody>
      </p:sp>
    </p:spTree>
    <p:extLst>
      <p:ext uri="{BB962C8B-B14F-4D97-AF65-F5344CB8AC3E}">
        <p14:creationId xmlns:p14="http://schemas.microsoft.com/office/powerpoint/2010/main" val="547159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7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7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7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474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4565D-6E02-6049-8D57-BD3C0A0E5F6D}" type="slidenum">
              <a:rPr lang="en-US"/>
              <a:pPr/>
              <a:t>35</a:t>
            </a:fld>
            <a:endParaRPr lang="en-US"/>
          </a:p>
        </p:txBody>
      </p:sp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Case Description Guidelines</a:t>
            </a:r>
          </a:p>
        </p:txBody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Use case names should be </a:t>
            </a:r>
            <a:r>
              <a:rPr lang="en-US" dirty="0">
                <a:solidFill>
                  <a:srgbClr val="B23C00"/>
                </a:solidFill>
              </a:rPr>
              <a:t>verb-object</a:t>
            </a:r>
            <a:r>
              <a:rPr lang="en-US" dirty="0" smtClean="0"/>
              <a:t>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Each name should describe an </a:t>
            </a:r>
            <a:r>
              <a:rPr lang="en-US" dirty="0">
                <a:solidFill>
                  <a:srgbClr val="B23C00"/>
                </a:solidFill>
              </a:rPr>
              <a:t>achievable goal </a:t>
            </a:r>
            <a:r>
              <a:rPr lang="en-US" dirty="0" smtClean="0"/>
              <a:t>or </a:t>
            </a:r>
            <a:r>
              <a:rPr lang="en-US" dirty="0" smtClean="0">
                <a:solidFill>
                  <a:srgbClr val="B23C00"/>
                </a:solidFill>
              </a:rPr>
              <a:t>doable task </a:t>
            </a:r>
            <a:r>
              <a:rPr lang="en-US" dirty="0" smtClean="0"/>
              <a:t>(</a:t>
            </a:r>
            <a:r>
              <a:rPr lang="en-US" dirty="0"/>
              <a:t>e.g., </a:t>
            </a:r>
            <a:r>
              <a:rPr lang="ja-JP" altLang="en-US" dirty="0">
                <a:solidFill>
                  <a:srgbClr val="B23C00"/>
                </a:solidFill>
                <a:latin typeface="Arial"/>
              </a:rPr>
              <a:t>“</a:t>
            </a:r>
            <a:r>
              <a:rPr lang="en-US" dirty="0">
                <a:solidFill>
                  <a:srgbClr val="B23C00"/>
                </a:solidFill>
              </a:rPr>
              <a:t>Withdraw Cash</a:t>
            </a:r>
            <a:r>
              <a:rPr lang="ja-JP" altLang="en-US" dirty="0">
                <a:solidFill>
                  <a:srgbClr val="B23C00"/>
                </a:solidFill>
                <a:latin typeface="Arial"/>
              </a:rPr>
              <a:t>”</a:t>
            </a:r>
            <a:r>
              <a:rPr lang="en-US" dirty="0"/>
              <a:t>).</a:t>
            </a:r>
          </a:p>
          <a:p>
            <a:pPr lvl="2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Keep use cases </a:t>
            </a:r>
            <a:r>
              <a:rPr lang="en-US" dirty="0">
                <a:solidFill>
                  <a:srgbClr val="B23C00"/>
                </a:solidFill>
              </a:rPr>
              <a:t>short</a:t>
            </a:r>
            <a:r>
              <a:rPr lang="en-US" dirty="0"/>
              <a:t>, </a:t>
            </a:r>
            <a:r>
              <a:rPr lang="en-US" dirty="0">
                <a:solidFill>
                  <a:srgbClr val="B23C00"/>
                </a:solidFill>
              </a:rPr>
              <a:t>simple</a:t>
            </a:r>
            <a:r>
              <a:rPr lang="en-US" dirty="0"/>
              <a:t>, and </a:t>
            </a:r>
            <a:r>
              <a:rPr lang="en-US" dirty="0">
                <a:solidFill>
                  <a:srgbClr val="B23C00"/>
                </a:solidFill>
              </a:rPr>
              <a:t>informal</a:t>
            </a:r>
            <a:r>
              <a:rPr lang="en-US" dirty="0" smtClean="0"/>
              <a:t>.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Clients and users need to understand them.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No GUI or implementation details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6672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8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8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8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8EE62-8524-9F4E-897F-15D0D91087B1}" type="slidenum">
              <a:rPr lang="en-US"/>
              <a:pPr/>
              <a:t>36</a:t>
            </a:fld>
            <a:endParaRPr lang="en-US"/>
          </a:p>
        </p:txBody>
      </p:sp>
      <p:sp>
        <p:nvSpPr>
          <p:cNvPr id="194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Functional Specification</a:t>
            </a:r>
          </a:p>
        </p:txBody>
      </p:sp>
      <p:pic>
        <p:nvPicPr>
          <p:cNvPr id="194564" name="Picture 4" descr="fig02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2091" y="1417638"/>
            <a:ext cx="6510420" cy="301719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4565" name="Rectangle 5"/>
          <p:cNvSpPr>
            <a:spLocks noChangeArrowheads="1"/>
          </p:cNvSpPr>
          <p:nvPr/>
        </p:nvSpPr>
        <p:spPr bwMode="auto">
          <a:xfrm>
            <a:off x="4297683" y="1691339"/>
            <a:ext cx="2103097" cy="274637"/>
          </a:xfrm>
          <a:prstGeom prst="rect">
            <a:avLst/>
          </a:prstGeom>
          <a:noFill/>
          <a:ln w="28575">
            <a:solidFill>
              <a:srgbClr val="B23C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566" name="Text Box 6"/>
          <p:cNvSpPr txBox="1">
            <a:spLocks noChangeArrowheads="1"/>
          </p:cNvSpPr>
          <p:nvPr/>
        </p:nvSpPr>
        <p:spPr bwMode="auto">
          <a:xfrm>
            <a:off x="5029194" y="4800585"/>
            <a:ext cx="2651731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>
                <a:solidFill>
                  <a:schemeClr val="folHlink"/>
                </a:solidFill>
              </a:rPr>
              <a:t>Primary contents of a</a:t>
            </a:r>
          </a:p>
          <a:p>
            <a:r>
              <a:rPr lang="en-US">
                <a:solidFill>
                  <a:schemeClr val="folHlink"/>
                </a:solidFill>
              </a:rPr>
              <a:t>Functional Specification</a:t>
            </a:r>
          </a:p>
        </p:txBody>
      </p:sp>
      <p:sp>
        <p:nvSpPr>
          <p:cNvPr id="194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2928" y="1235075"/>
            <a:ext cx="8503827" cy="5028534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 smtClean="0"/>
              <a:t>Product name</a:t>
            </a:r>
          </a:p>
          <a:p>
            <a:pPr lvl="4">
              <a:lnSpc>
                <a:spcPct val="90000"/>
              </a:lnSpc>
            </a:pPr>
            <a:endParaRPr lang="en-US" sz="800" dirty="0" smtClean="0"/>
          </a:p>
          <a:p>
            <a:pPr>
              <a:lnSpc>
                <a:spcPct val="90000"/>
              </a:lnSpc>
            </a:pPr>
            <a:r>
              <a:rPr lang="en-US" sz="2400" dirty="0" smtClean="0"/>
              <a:t>Clear </a:t>
            </a:r>
            <a:r>
              <a:rPr lang="en-US" sz="2400" dirty="0"/>
              <a:t>problem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statement</a:t>
            </a:r>
            <a:endParaRPr lang="en-US" sz="2400" dirty="0"/>
          </a:p>
          <a:p>
            <a:pPr lvl="1">
              <a:lnSpc>
                <a:spcPct val="90000"/>
              </a:lnSpc>
            </a:pPr>
            <a:r>
              <a:rPr lang="en-US" sz="2000" dirty="0"/>
              <a:t>What is the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problem?</a:t>
            </a:r>
          </a:p>
          <a:p>
            <a:pPr lvl="5">
              <a:lnSpc>
                <a:spcPct val="90000"/>
              </a:lnSpc>
            </a:pPr>
            <a:endParaRPr lang="en-US" sz="800" dirty="0"/>
          </a:p>
          <a:p>
            <a:pPr>
              <a:lnSpc>
                <a:spcPct val="90000"/>
              </a:lnSpc>
            </a:pPr>
            <a:r>
              <a:rPr lang="en-US" sz="2400" dirty="0"/>
              <a:t>Objectives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What is your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application </a:t>
            </a:r>
            <a:br>
              <a:rPr lang="en-US" sz="2000" dirty="0" smtClean="0"/>
            </a:br>
            <a:r>
              <a:rPr lang="en-US" sz="2000" dirty="0" smtClean="0"/>
              <a:t>supposed </a:t>
            </a:r>
            <a:r>
              <a:rPr lang="en-US" sz="2000" dirty="0"/>
              <a:t>to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accomplish?</a:t>
            </a:r>
          </a:p>
          <a:p>
            <a:pPr lvl="5">
              <a:lnSpc>
                <a:spcPct val="90000"/>
              </a:lnSpc>
            </a:pPr>
            <a:endParaRPr lang="en-US" sz="800" dirty="0" smtClean="0"/>
          </a:p>
          <a:p>
            <a:pPr>
              <a:lnSpc>
                <a:spcPct val="90000"/>
              </a:lnSpc>
            </a:pPr>
            <a:r>
              <a:rPr lang="en-US" sz="2400" dirty="0"/>
              <a:t>Functional requirements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Nonfunctional </a:t>
            </a:r>
            <a:r>
              <a:rPr lang="en-US" sz="2400" dirty="0" smtClean="0"/>
              <a:t>requirements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Use </a:t>
            </a:r>
            <a:r>
              <a:rPr lang="en-US" sz="2400" dirty="0"/>
              <a:t>cases</a:t>
            </a:r>
          </a:p>
          <a:p>
            <a:pPr>
              <a:lnSpc>
                <a:spcPct val="9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4134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5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5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94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94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94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94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945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945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945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945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65" grpId="0" animBg="1"/>
      <p:bldP spid="194563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2EC9-CB01-2048-95C5-96CF88E7EAFC}" type="slidenum">
              <a:rPr lang="en-US"/>
              <a:pPr/>
              <a:t>37</a:t>
            </a:fld>
            <a:endParaRPr lang="en-US"/>
          </a:p>
        </p:txBody>
      </p:sp>
      <p:sp>
        <p:nvSpPr>
          <p:cNvPr id="177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</a:t>
            </a:r>
            <a:r>
              <a:rPr lang="en-US" dirty="0" smtClean="0"/>
              <a:t>#3: </a:t>
            </a:r>
            <a:r>
              <a:rPr lang="en-US" dirty="0"/>
              <a:t>Functional Specification</a:t>
            </a:r>
          </a:p>
        </p:txBody>
      </p:sp>
      <p:sp>
        <p:nvSpPr>
          <p:cNvPr id="177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/>
              <a:t>Each project </a:t>
            </a:r>
            <a:r>
              <a:rPr lang="en-US" dirty="0">
                <a:solidFill>
                  <a:srgbClr val="B23C00"/>
                </a:solidFill>
              </a:rPr>
              <a:t>team creates the first </a:t>
            </a:r>
            <a:r>
              <a:rPr lang="en-US" dirty="0">
                <a:solidFill>
                  <a:srgbClr val="CC3300"/>
                </a:solidFill>
              </a:rPr>
              <a:t>draft</a:t>
            </a:r>
            <a:r>
              <a:rPr lang="en-US" dirty="0"/>
              <a:t> of </a:t>
            </a:r>
            <a:r>
              <a:rPr lang="en-US" dirty="0" smtClean="0"/>
              <a:t>the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B23C00"/>
                </a:solidFill>
              </a:rPr>
              <a:t>Functional </a:t>
            </a:r>
            <a:r>
              <a:rPr lang="en-US" dirty="0" smtClean="0">
                <a:solidFill>
                  <a:srgbClr val="B23C00"/>
                </a:solidFill>
              </a:rPr>
              <a:t>Specification</a:t>
            </a:r>
            <a:r>
              <a:rPr lang="en-US" dirty="0"/>
              <a:t> </a:t>
            </a:r>
            <a:r>
              <a:rPr lang="en-US" dirty="0" smtClean="0"/>
              <a:t>for its web application.</a:t>
            </a:r>
          </a:p>
          <a:p>
            <a:pPr lvl="5">
              <a:lnSpc>
                <a:spcPct val="80000"/>
              </a:lnSpc>
            </a:pPr>
            <a:endParaRPr lang="en-US" dirty="0"/>
          </a:p>
          <a:p>
            <a:pPr lvl="1">
              <a:lnSpc>
                <a:spcPct val="80000"/>
              </a:lnSpc>
            </a:pPr>
            <a:r>
              <a:rPr lang="en-US" dirty="0" smtClean="0"/>
              <a:t>Product name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Problem statement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Objectives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6 Functional </a:t>
            </a:r>
            <a:r>
              <a:rPr lang="en-US" dirty="0"/>
              <a:t>requirements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4 Nonfunctional </a:t>
            </a:r>
            <a:r>
              <a:rPr lang="en-US" dirty="0"/>
              <a:t>requirements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Use case diagram with 6 use cases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Use case descriptions of 3 of your use cases</a:t>
            </a:r>
            <a:endParaRPr lang="en-US" dirty="0"/>
          </a:p>
          <a:p>
            <a:pPr lvl="6">
              <a:lnSpc>
                <a:spcPct val="80000"/>
              </a:lnSpc>
            </a:pPr>
            <a:endParaRPr lang="en-US" dirty="0"/>
          </a:p>
          <a:p>
            <a:pPr>
              <a:lnSpc>
                <a:spcPct val="80000"/>
              </a:lnSpc>
            </a:pPr>
            <a:r>
              <a:rPr lang="en-US" dirty="0"/>
              <a:t>Later assignments will add a conceptual design and screen mockups.</a:t>
            </a:r>
          </a:p>
        </p:txBody>
      </p:sp>
    </p:spTree>
    <p:extLst>
      <p:ext uri="{BB962C8B-B14F-4D97-AF65-F5344CB8AC3E}">
        <p14:creationId xmlns:p14="http://schemas.microsoft.com/office/powerpoint/2010/main" val="1286382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71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</a:t>
            </a:r>
            <a:r>
              <a:rPr lang="en-US" dirty="0" smtClean="0"/>
              <a:t>#3</a:t>
            </a:r>
            <a:r>
              <a:rPr lang="en-US" i="1" dirty="0" smtClean="0"/>
              <a:t>, </a:t>
            </a:r>
            <a:r>
              <a:rPr lang="en-US" i="1" dirty="0" smtClean="0"/>
              <a:t>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320994" cy="4835525"/>
          </a:xfrm>
        </p:spPr>
        <p:txBody>
          <a:bodyPr/>
          <a:lstStyle/>
          <a:p>
            <a:r>
              <a:rPr lang="en-US" dirty="0" smtClean="0"/>
              <a:t>Each team turns in one Functional Specification.</a:t>
            </a:r>
          </a:p>
          <a:p>
            <a:pPr lvl="1"/>
            <a:r>
              <a:rPr lang="en-US" dirty="0" smtClean="0"/>
              <a:t>Microsoft Word document or PDF</a:t>
            </a:r>
          </a:p>
          <a:p>
            <a:pPr lvl="6"/>
            <a:endParaRPr lang="en-US" dirty="0" smtClean="0"/>
          </a:p>
          <a:p>
            <a:r>
              <a:rPr lang="en-US" dirty="0" smtClean="0"/>
              <a:t>Canvas: </a:t>
            </a:r>
            <a:r>
              <a:rPr lang="en-US" b="1" dirty="0" smtClean="0"/>
              <a:t>Assignment </a:t>
            </a:r>
            <a:r>
              <a:rPr lang="en-US" b="1" dirty="0" smtClean="0"/>
              <a:t>#3</a:t>
            </a:r>
            <a:endParaRPr lang="en-US" b="1" dirty="0" smtClean="0"/>
          </a:p>
          <a:p>
            <a:pPr lvl="5"/>
            <a:endParaRPr lang="en-US" dirty="0" smtClean="0"/>
          </a:p>
          <a:p>
            <a:r>
              <a:rPr lang="en-US" dirty="0"/>
              <a:t>Due </a:t>
            </a:r>
            <a:r>
              <a:rPr lang="en-US" dirty="0">
                <a:solidFill>
                  <a:srgbClr val="B23C00"/>
                </a:solidFill>
              </a:rPr>
              <a:t>Friday, </a:t>
            </a:r>
            <a:r>
              <a:rPr lang="en-US" dirty="0" smtClean="0">
                <a:solidFill>
                  <a:srgbClr val="B23C00"/>
                </a:solidFill>
              </a:rPr>
              <a:t>February</a:t>
            </a:r>
            <a:r>
              <a:rPr lang="en-US" dirty="0" smtClean="0">
                <a:solidFill>
                  <a:srgbClr val="B23C00"/>
                </a:solidFill>
              </a:rPr>
              <a:t> 24 </a:t>
            </a:r>
            <a:r>
              <a:rPr lang="en-US" dirty="0"/>
              <a:t>at 11:59 PM.</a:t>
            </a:r>
          </a:p>
          <a:p>
            <a:pPr lvl="5"/>
            <a:endParaRPr lang="en-US" dirty="0"/>
          </a:p>
          <a:p>
            <a:r>
              <a:rPr lang="en-US" dirty="0"/>
              <a:t>Use case description form:</a:t>
            </a:r>
            <a:br>
              <a:rPr lang="en-US" dirty="0"/>
            </a:br>
            <a:r>
              <a:rPr lang="en-US" sz="1800" dirty="0">
                <a:hlinkClick r:id="rId2"/>
              </a:rPr>
              <a:t>http://www.cs.sjsu.edu/~</a:t>
            </a:r>
            <a:r>
              <a:rPr lang="en-US" sz="1800" dirty="0" smtClean="0">
                <a:hlinkClick r:id="rId2"/>
              </a:rPr>
              <a:t>mak/CMPE131/assignments/2/UseCaseForm.docx</a:t>
            </a:r>
            <a:r>
              <a:rPr lang="en-US" sz="1800" dirty="0" smtClean="0"/>
              <a:t> </a:t>
            </a:r>
            <a:endParaRPr lang="en-US" sz="1800" b="1" dirty="0" smtClean="0">
              <a:latin typeface="Courier New"/>
              <a:cs typeface="Courier New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349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6AF6-D90C-8C44-94B7-D76C2B48170F}" type="slidenum">
              <a:rPr lang="en-US"/>
              <a:pPr/>
              <a:t>4</a:t>
            </a:fld>
            <a:endParaRPr lang="en-US"/>
          </a:p>
        </p:txBody>
      </p:sp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Waterfall </a:t>
            </a:r>
            <a:r>
              <a:rPr lang="en-US" dirty="0" smtClean="0"/>
              <a:t>Model,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/>
              <a:t>Make sure each phase is </a:t>
            </a:r>
            <a:r>
              <a:rPr lang="en-US" dirty="0">
                <a:solidFill>
                  <a:srgbClr val="B23C00"/>
                </a:solidFill>
              </a:rPr>
              <a:t>100% complete </a:t>
            </a:r>
            <a:r>
              <a:rPr lang="en-US" dirty="0" smtClean="0">
                <a:solidFill>
                  <a:srgbClr val="B23C00"/>
                </a:solidFill>
              </a:rPr>
              <a:t/>
            </a:r>
            <a:br>
              <a:rPr lang="en-US" dirty="0" smtClean="0">
                <a:solidFill>
                  <a:srgbClr val="B23C00"/>
                </a:solidFill>
              </a:rPr>
            </a:br>
            <a:r>
              <a:rPr lang="en-US" dirty="0" smtClean="0">
                <a:solidFill>
                  <a:srgbClr val="B23C00"/>
                </a:solidFill>
              </a:rPr>
              <a:t>and </a:t>
            </a:r>
            <a:r>
              <a:rPr lang="en-US" dirty="0">
                <a:solidFill>
                  <a:srgbClr val="B23C00"/>
                </a:solidFill>
              </a:rPr>
              <a:t>absolutely correct </a:t>
            </a:r>
            <a:r>
              <a:rPr lang="en-US" dirty="0"/>
              <a:t>before proceeding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to </a:t>
            </a:r>
            <a:r>
              <a:rPr lang="en-US" dirty="0"/>
              <a:t>the next phase.</a:t>
            </a:r>
          </a:p>
          <a:p>
            <a:pPr lvl="4">
              <a:lnSpc>
                <a:spcPct val="80000"/>
              </a:lnSpc>
            </a:pPr>
            <a:endParaRPr lang="en-US" dirty="0"/>
          </a:p>
          <a:p>
            <a:pPr>
              <a:lnSpc>
                <a:spcPct val="80000"/>
              </a:lnSpc>
            </a:pPr>
            <a:r>
              <a:rPr lang="en-US" dirty="0">
                <a:solidFill>
                  <a:srgbClr val="B23C00"/>
                </a:solidFill>
              </a:rPr>
              <a:t>Big Design Up Front </a:t>
            </a:r>
            <a:r>
              <a:rPr lang="en-US" dirty="0"/>
              <a:t>(BDUF</a:t>
            </a:r>
            <a:r>
              <a:rPr lang="en-US" dirty="0" smtClean="0"/>
              <a:t>)</a:t>
            </a:r>
          </a:p>
          <a:p>
            <a:pPr lvl="5">
              <a:lnSpc>
                <a:spcPct val="80000"/>
              </a:lnSpc>
            </a:pPr>
            <a:endParaRPr lang="en-US" dirty="0"/>
          </a:p>
          <a:p>
            <a:pPr lvl="1">
              <a:lnSpc>
                <a:spcPct val="80000"/>
              </a:lnSpc>
            </a:pPr>
            <a:r>
              <a:rPr lang="en-US" dirty="0"/>
              <a:t>Set requirements in stone before starting the design</a:t>
            </a:r>
            <a:r>
              <a:rPr lang="en-US" dirty="0" smtClean="0"/>
              <a:t>.</a:t>
            </a:r>
          </a:p>
          <a:p>
            <a:pPr lvl="6">
              <a:lnSpc>
                <a:spcPct val="80000"/>
              </a:lnSpc>
            </a:pPr>
            <a:endParaRPr lang="en-US" dirty="0"/>
          </a:p>
          <a:p>
            <a:pPr lvl="1">
              <a:lnSpc>
                <a:spcPct val="80000"/>
              </a:lnSpc>
            </a:pPr>
            <a:r>
              <a:rPr lang="en-US" dirty="0"/>
              <a:t>Otherwise, </a:t>
            </a:r>
            <a:r>
              <a:rPr lang="en-US" dirty="0" smtClean="0"/>
              <a:t>you might waste design </a:t>
            </a:r>
            <a:r>
              <a:rPr lang="en-US" dirty="0"/>
              <a:t>work </a:t>
            </a:r>
            <a:r>
              <a:rPr lang="en-US" dirty="0" smtClean="0"/>
              <a:t>on </a:t>
            </a:r>
            <a:br>
              <a:rPr lang="en-US" dirty="0" smtClean="0"/>
            </a:br>
            <a:r>
              <a:rPr lang="ja-JP" altLang="en-US" dirty="0" smtClean="0">
                <a:latin typeface="Arial"/>
              </a:rPr>
              <a:t>“</a:t>
            </a:r>
            <a:r>
              <a:rPr lang="en-US" dirty="0"/>
              <a:t>incorrect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 </a:t>
            </a:r>
            <a:r>
              <a:rPr lang="en-US" dirty="0" smtClean="0"/>
              <a:t>requirements.</a:t>
            </a:r>
          </a:p>
          <a:p>
            <a:pPr lvl="7">
              <a:lnSpc>
                <a:spcPct val="80000"/>
              </a:lnSpc>
            </a:pPr>
            <a:endParaRPr lang="en-US" dirty="0"/>
          </a:p>
          <a:p>
            <a:pPr lvl="1">
              <a:lnSpc>
                <a:spcPct val="80000"/>
              </a:lnSpc>
            </a:pPr>
            <a:r>
              <a:rPr lang="en-US" dirty="0"/>
              <a:t>Spend extra time at the beginning to </a:t>
            </a:r>
            <a:r>
              <a:rPr lang="en-US" dirty="0">
                <a:solidFill>
                  <a:srgbClr val="B23C00"/>
                </a:solidFill>
              </a:rPr>
              <a:t>make sure that the requirements and design are absolutely correct</a:t>
            </a:r>
            <a:r>
              <a:rPr lang="en-US" dirty="0" smtClean="0"/>
              <a:t>.</a:t>
            </a:r>
            <a:endParaRPr lang="en-US" dirty="0"/>
          </a:p>
          <a:p>
            <a:pPr lvl="1">
              <a:lnSpc>
                <a:spcPct val="80000"/>
              </a:lnSpc>
              <a:buFont typeface="Wingdings" charset="0"/>
              <a:buNone/>
            </a:pPr>
            <a:endParaRPr lang="en-US" dirty="0"/>
          </a:p>
          <a:p>
            <a:pPr lvl="1">
              <a:lnSpc>
                <a:spcPct val="80000"/>
              </a:lnSpc>
              <a:buFont typeface="Wingdings" charset="0"/>
              <a:buNone/>
            </a:pPr>
            <a:r>
              <a:rPr lang="en-US" sz="2000" i="1" dirty="0"/>
              <a:t>Source: Wikipedia article on </a:t>
            </a:r>
            <a:r>
              <a:rPr lang="ja-JP" altLang="en-US" sz="2000" i="1" dirty="0">
                <a:solidFill>
                  <a:srgbClr val="0000FF"/>
                </a:solidFill>
                <a:latin typeface="Arial"/>
              </a:rPr>
              <a:t>“</a:t>
            </a:r>
            <a:r>
              <a:rPr lang="en-US" sz="2000" i="1" dirty="0">
                <a:solidFill>
                  <a:srgbClr val="0000FF"/>
                </a:solidFill>
              </a:rPr>
              <a:t>Waterfall Model</a:t>
            </a:r>
            <a:r>
              <a:rPr lang="ja-JP" altLang="en-US" sz="2000" i="1" dirty="0">
                <a:solidFill>
                  <a:srgbClr val="0000FF"/>
                </a:solidFill>
                <a:latin typeface="Arial"/>
              </a:rPr>
              <a:t>”</a:t>
            </a:r>
            <a:endParaRPr lang="en-US" sz="2000" i="1" dirty="0"/>
          </a:p>
        </p:txBody>
      </p:sp>
    </p:spTree>
    <p:extLst>
      <p:ext uri="{BB962C8B-B14F-4D97-AF65-F5344CB8AC3E}">
        <p14:creationId xmlns:p14="http://schemas.microsoft.com/office/powerpoint/2010/main" val="1491089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4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4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4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41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14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96AF6-D90C-8C44-94B7-D76C2B48170F}" type="slidenum">
              <a:rPr lang="en-US"/>
              <a:pPr/>
              <a:t>5</a:t>
            </a:fld>
            <a:endParaRPr lang="en-US"/>
          </a:p>
        </p:txBody>
      </p:sp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Waterfall </a:t>
            </a:r>
            <a:r>
              <a:rPr lang="en-US" dirty="0" smtClean="0"/>
              <a:t>Model,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199" y="1295400"/>
            <a:ext cx="8412433" cy="48355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dirty="0" smtClean="0"/>
              <a:t>The </a:t>
            </a:r>
            <a:r>
              <a:rPr lang="en-US" dirty="0"/>
              <a:t>waterfall model has been </a:t>
            </a:r>
            <a:r>
              <a:rPr lang="en-US" dirty="0" smtClean="0"/>
              <a:t>mostly discredited.</a:t>
            </a:r>
          </a:p>
          <a:p>
            <a:pPr lvl="6">
              <a:lnSpc>
                <a:spcPct val="80000"/>
              </a:lnSpc>
            </a:pPr>
            <a:endParaRPr lang="en-US" dirty="0"/>
          </a:p>
          <a:p>
            <a:pPr lvl="1">
              <a:lnSpc>
                <a:spcPct val="80000"/>
              </a:lnSpc>
            </a:pPr>
            <a:r>
              <a:rPr lang="en-US" dirty="0"/>
              <a:t>It </a:t>
            </a:r>
            <a:r>
              <a:rPr lang="en-US" dirty="0" smtClean="0"/>
              <a:t>doesn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t </a:t>
            </a:r>
            <a:r>
              <a:rPr lang="en-US" dirty="0"/>
              <a:t>work!</a:t>
            </a:r>
          </a:p>
          <a:p>
            <a:pPr lvl="1">
              <a:lnSpc>
                <a:spcPct val="80000"/>
              </a:lnSpc>
            </a:pPr>
            <a:r>
              <a:rPr lang="en-US" dirty="0">
                <a:solidFill>
                  <a:srgbClr val="B23C00"/>
                </a:solidFill>
              </a:rPr>
              <a:t>But </a:t>
            </a:r>
            <a:r>
              <a:rPr lang="en-US" dirty="0" smtClean="0">
                <a:solidFill>
                  <a:srgbClr val="B23C00"/>
                </a:solidFill>
              </a:rPr>
              <a:t>it</a:t>
            </a:r>
            <a:r>
              <a:rPr lang="en-US" dirty="0" smtClean="0">
                <a:solidFill>
                  <a:srgbClr val="B23C00"/>
                </a:solidFill>
                <a:latin typeface="Arial"/>
              </a:rPr>
              <a:t>’</a:t>
            </a:r>
            <a:r>
              <a:rPr lang="en-US" dirty="0" smtClean="0">
                <a:solidFill>
                  <a:srgbClr val="B23C00"/>
                </a:solidFill>
              </a:rPr>
              <a:t>s </a:t>
            </a:r>
            <a:r>
              <a:rPr lang="en-US" dirty="0">
                <a:solidFill>
                  <a:srgbClr val="B23C00"/>
                </a:solidFill>
              </a:rPr>
              <a:t>still commonly practiced.</a:t>
            </a:r>
          </a:p>
          <a:p>
            <a:pPr lvl="1">
              <a:lnSpc>
                <a:spcPct val="80000"/>
              </a:lnSpc>
              <a:buFont typeface="Wingdings" charset="0"/>
              <a:buNone/>
            </a:pPr>
            <a:endParaRPr lang="en-US" dirty="0"/>
          </a:p>
        </p:txBody>
      </p:sp>
      <p:grpSp>
        <p:nvGrpSpPr>
          <p:cNvPr id="134164" name="Group 20"/>
          <p:cNvGrpSpPr>
            <a:grpSpLocks/>
          </p:cNvGrpSpPr>
          <p:nvPr/>
        </p:nvGrpSpPr>
        <p:grpSpPr bwMode="auto">
          <a:xfrm>
            <a:off x="823001" y="2788927"/>
            <a:ext cx="7497997" cy="3291804"/>
            <a:chOff x="576" y="1008"/>
            <a:chExt cx="4474" cy="2036"/>
          </a:xfrm>
        </p:grpSpPr>
        <p:sp>
          <p:nvSpPr>
            <p:cNvPr id="134148" name="AutoShape 4"/>
            <p:cNvSpPr>
              <a:spLocks noChangeArrowheads="1"/>
            </p:cNvSpPr>
            <p:nvPr/>
          </p:nvSpPr>
          <p:spPr bwMode="auto">
            <a:xfrm>
              <a:off x="576" y="1008"/>
              <a:ext cx="1018" cy="308"/>
            </a:xfrm>
            <a:prstGeom prst="roundRect">
              <a:avLst>
                <a:gd name="adj" fmla="val 16667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000"/>
                <a:t>Requirements</a:t>
              </a:r>
            </a:p>
          </p:txBody>
        </p:sp>
        <p:grpSp>
          <p:nvGrpSpPr>
            <p:cNvPr id="134149" name="Group 5"/>
            <p:cNvGrpSpPr>
              <a:grpSpLocks/>
            </p:cNvGrpSpPr>
            <p:nvPr/>
          </p:nvGrpSpPr>
          <p:grpSpPr bwMode="auto">
            <a:xfrm>
              <a:off x="1598" y="1181"/>
              <a:ext cx="1148" cy="711"/>
              <a:chOff x="1598" y="1181"/>
              <a:chExt cx="1148" cy="711"/>
            </a:xfrm>
          </p:grpSpPr>
          <p:sp>
            <p:nvSpPr>
              <p:cNvPr id="134150" name="AutoShape 6"/>
              <p:cNvSpPr>
                <a:spLocks noChangeArrowheads="1"/>
              </p:cNvSpPr>
              <p:nvPr/>
            </p:nvSpPr>
            <p:spPr bwMode="auto">
              <a:xfrm>
                <a:off x="1728" y="1584"/>
                <a:ext cx="1018" cy="308"/>
              </a:xfrm>
              <a:prstGeom prst="roundRect">
                <a:avLst>
                  <a:gd name="adj" fmla="val 16667"/>
                </a:avLst>
              </a:prstGeom>
              <a:solidFill>
                <a:srgbClr val="CCFF66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1000"/>
                  <a:t>Design</a:t>
                </a:r>
              </a:p>
            </p:txBody>
          </p:sp>
          <p:grpSp>
            <p:nvGrpSpPr>
              <p:cNvPr id="134151" name="Group 7"/>
              <p:cNvGrpSpPr>
                <a:grpSpLocks/>
              </p:cNvGrpSpPr>
              <p:nvPr/>
            </p:nvGrpSpPr>
            <p:grpSpPr bwMode="auto">
              <a:xfrm>
                <a:off x="1598" y="1181"/>
                <a:ext cx="345" cy="403"/>
                <a:chOff x="1613" y="1181"/>
                <a:chExt cx="345" cy="403"/>
              </a:xfrm>
            </p:grpSpPr>
            <p:sp>
              <p:nvSpPr>
                <p:cNvPr id="134152" name="Line 8"/>
                <p:cNvSpPr>
                  <a:spLocks noChangeShapeType="1"/>
                </p:cNvSpPr>
                <p:nvPr/>
              </p:nvSpPr>
              <p:spPr bwMode="auto">
                <a:xfrm>
                  <a:off x="1613" y="1181"/>
                  <a:ext cx="345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4153" name="Line 9"/>
                <p:cNvSpPr>
                  <a:spLocks noChangeShapeType="1"/>
                </p:cNvSpPr>
                <p:nvPr/>
              </p:nvSpPr>
              <p:spPr bwMode="auto">
                <a:xfrm>
                  <a:off x="1946" y="1181"/>
                  <a:ext cx="0" cy="403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134154" name="Group 10"/>
            <p:cNvGrpSpPr>
              <a:grpSpLocks/>
            </p:cNvGrpSpPr>
            <p:nvPr/>
          </p:nvGrpSpPr>
          <p:grpSpPr bwMode="auto">
            <a:xfrm>
              <a:off x="2745" y="1757"/>
              <a:ext cx="1153" cy="711"/>
              <a:chOff x="2745" y="1757"/>
              <a:chExt cx="1153" cy="711"/>
            </a:xfrm>
          </p:grpSpPr>
          <p:sp>
            <p:nvSpPr>
              <p:cNvPr id="134155" name="AutoShape 11"/>
              <p:cNvSpPr>
                <a:spLocks noChangeArrowheads="1"/>
              </p:cNvSpPr>
              <p:nvPr/>
            </p:nvSpPr>
            <p:spPr bwMode="auto">
              <a:xfrm>
                <a:off x="2880" y="2160"/>
                <a:ext cx="1018" cy="308"/>
              </a:xfrm>
              <a:prstGeom prst="roundRect">
                <a:avLst>
                  <a:gd name="adj" fmla="val 16667"/>
                </a:avLst>
              </a:prstGeom>
              <a:solidFill>
                <a:srgbClr val="66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900"/>
                  <a:t>Implementation</a:t>
                </a:r>
              </a:p>
            </p:txBody>
          </p:sp>
          <p:grpSp>
            <p:nvGrpSpPr>
              <p:cNvPr id="134156" name="Group 12"/>
              <p:cNvGrpSpPr>
                <a:grpSpLocks/>
              </p:cNvGrpSpPr>
              <p:nvPr/>
            </p:nvGrpSpPr>
            <p:grpSpPr bwMode="auto">
              <a:xfrm>
                <a:off x="2745" y="1757"/>
                <a:ext cx="345" cy="403"/>
                <a:chOff x="1613" y="1181"/>
                <a:chExt cx="345" cy="403"/>
              </a:xfrm>
            </p:grpSpPr>
            <p:sp>
              <p:nvSpPr>
                <p:cNvPr id="134157" name="Line 13"/>
                <p:cNvSpPr>
                  <a:spLocks noChangeShapeType="1"/>
                </p:cNvSpPr>
                <p:nvPr/>
              </p:nvSpPr>
              <p:spPr bwMode="auto">
                <a:xfrm>
                  <a:off x="1613" y="1181"/>
                  <a:ext cx="345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4158" name="Line 14"/>
                <p:cNvSpPr>
                  <a:spLocks noChangeShapeType="1"/>
                </p:cNvSpPr>
                <p:nvPr/>
              </p:nvSpPr>
              <p:spPr bwMode="auto">
                <a:xfrm>
                  <a:off x="1946" y="1181"/>
                  <a:ext cx="0" cy="403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134159" name="Group 15"/>
            <p:cNvGrpSpPr>
              <a:grpSpLocks/>
            </p:cNvGrpSpPr>
            <p:nvPr/>
          </p:nvGrpSpPr>
          <p:grpSpPr bwMode="auto">
            <a:xfrm>
              <a:off x="3903" y="2329"/>
              <a:ext cx="1147" cy="715"/>
              <a:chOff x="3903" y="2329"/>
              <a:chExt cx="1147" cy="715"/>
            </a:xfrm>
          </p:grpSpPr>
          <p:sp>
            <p:nvSpPr>
              <p:cNvPr id="134160" name="AutoShape 16"/>
              <p:cNvSpPr>
                <a:spLocks noChangeArrowheads="1"/>
              </p:cNvSpPr>
              <p:nvPr/>
            </p:nvSpPr>
            <p:spPr bwMode="auto">
              <a:xfrm>
                <a:off x="4032" y="2736"/>
                <a:ext cx="1018" cy="308"/>
              </a:xfrm>
              <a:prstGeom prst="roundRect">
                <a:avLst>
                  <a:gd name="adj" fmla="val 16667"/>
                </a:avLst>
              </a:prstGeom>
              <a:solidFill>
                <a:srgbClr val="CCC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1000"/>
                  <a:t>Testing</a:t>
                </a:r>
              </a:p>
            </p:txBody>
          </p:sp>
          <p:grpSp>
            <p:nvGrpSpPr>
              <p:cNvPr id="134161" name="Group 17"/>
              <p:cNvGrpSpPr>
                <a:grpSpLocks/>
              </p:cNvGrpSpPr>
              <p:nvPr/>
            </p:nvGrpSpPr>
            <p:grpSpPr bwMode="auto">
              <a:xfrm>
                <a:off x="3903" y="2329"/>
                <a:ext cx="345" cy="403"/>
                <a:chOff x="1613" y="1181"/>
                <a:chExt cx="345" cy="403"/>
              </a:xfrm>
            </p:grpSpPr>
            <p:sp>
              <p:nvSpPr>
                <p:cNvPr id="134162" name="Line 18"/>
                <p:cNvSpPr>
                  <a:spLocks noChangeShapeType="1"/>
                </p:cNvSpPr>
                <p:nvPr/>
              </p:nvSpPr>
              <p:spPr bwMode="auto">
                <a:xfrm>
                  <a:off x="1613" y="1181"/>
                  <a:ext cx="345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4163" name="Line 19"/>
                <p:cNvSpPr>
                  <a:spLocks noChangeShapeType="1"/>
                </p:cNvSpPr>
                <p:nvPr/>
              </p:nvSpPr>
              <p:spPr bwMode="auto">
                <a:xfrm>
                  <a:off x="1946" y="1181"/>
                  <a:ext cx="0" cy="403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1760633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4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577C6-EDFB-894A-9280-CCC57E096DCB}" type="slidenum">
              <a:rPr lang="en-US"/>
              <a:pPr/>
              <a:t>6</a:t>
            </a:fld>
            <a:endParaRPr lang="en-US"/>
          </a:p>
        </p:txBody>
      </p:sp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82928" y="411163"/>
            <a:ext cx="8778144" cy="655637"/>
          </a:xfrm>
        </p:spPr>
        <p:txBody>
          <a:bodyPr/>
          <a:lstStyle/>
          <a:p>
            <a:r>
              <a:rPr lang="en-US" dirty="0"/>
              <a:t>The Agile Manifesto for Software Development</a:t>
            </a:r>
          </a:p>
        </p:txBody>
      </p:sp>
      <p:sp>
        <p:nvSpPr>
          <p:cNvPr id="135171" name="Text Box 3"/>
          <p:cNvSpPr txBox="1">
            <a:spLocks noChangeArrowheads="1"/>
          </p:cNvSpPr>
          <p:nvPr/>
        </p:nvSpPr>
        <p:spPr bwMode="auto">
          <a:xfrm>
            <a:off x="508000" y="1306513"/>
            <a:ext cx="7977188" cy="48320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2400" dirty="0"/>
              <a:t>We are uncovering </a:t>
            </a:r>
            <a:r>
              <a:rPr lang="en-US" sz="2400" dirty="0">
                <a:solidFill>
                  <a:srgbClr val="B23C00"/>
                </a:solidFill>
              </a:rPr>
              <a:t>better ways of developing </a:t>
            </a:r>
            <a:r>
              <a:rPr lang="en-US" sz="2400" dirty="0" smtClean="0">
                <a:solidFill>
                  <a:srgbClr val="B23C00"/>
                </a:solidFill>
              </a:rPr>
              <a:t>software </a:t>
            </a:r>
            <a:br>
              <a:rPr lang="en-US" sz="2400" dirty="0" smtClean="0">
                <a:solidFill>
                  <a:srgbClr val="B23C00"/>
                </a:solidFill>
              </a:rPr>
            </a:br>
            <a:r>
              <a:rPr lang="en-US" sz="2400" dirty="0" smtClean="0"/>
              <a:t>by </a:t>
            </a:r>
            <a:r>
              <a:rPr lang="en-US" sz="2400" dirty="0"/>
              <a:t>doing it and helping others do it. </a:t>
            </a:r>
            <a:br>
              <a:rPr lang="en-US" sz="2400" dirty="0"/>
            </a:br>
            <a:r>
              <a:rPr lang="en-US" sz="2400" dirty="0"/>
              <a:t>Through this work we have come to value:</a:t>
            </a:r>
            <a:br>
              <a:rPr lang="en-US" sz="2400" dirty="0"/>
            </a:br>
            <a:r>
              <a:rPr lang="en-US" sz="2400" dirty="0"/>
              <a:t> </a:t>
            </a:r>
          </a:p>
          <a:p>
            <a:pPr algn="ctr"/>
            <a:r>
              <a:rPr lang="en-US" sz="2400" dirty="0">
                <a:solidFill>
                  <a:srgbClr val="B23C00"/>
                </a:solidFill>
              </a:rPr>
              <a:t>Individuals and interactions </a:t>
            </a:r>
            <a:r>
              <a:rPr lang="en-US" sz="2400" dirty="0"/>
              <a:t>over </a:t>
            </a:r>
            <a:r>
              <a:rPr lang="en-US" sz="2400" dirty="0">
                <a:solidFill>
                  <a:srgbClr val="0033CC"/>
                </a:solidFill>
              </a:rPr>
              <a:t>processes and tools 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>
                <a:solidFill>
                  <a:srgbClr val="B23C00"/>
                </a:solidFill>
              </a:rPr>
              <a:t>Working software </a:t>
            </a:r>
            <a:r>
              <a:rPr lang="en-US" sz="2400" dirty="0"/>
              <a:t>over </a:t>
            </a:r>
            <a:r>
              <a:rPr lang="en-US" sz="2400" dirty="0">
                <a:solidFill>
                  <a:srgbClr val="0033CC"/>
                </a:solidFill>
              </a:rPr>
              <a:t>comprehensive documentation 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>
                <a:solidFill>
                  <a:srgbClr val="B23C00"/>
                </a:solidFill>
              </a:rPr>
              <a:t>Customer collaboration </a:t>
            </a:r>
            <a:r>
              <a:rPr lang="en-US" sz="2400" dirty="0"/>
              <a:t>over </a:t>
            </a:r>
            <a:r>
              <a:rPr lang="en-US" sz="2400" dirty="0">
                <a:solidFill>
                  <a:srgbClr val="0033CC"/>
                </a:solidFill>
              </a:rPr>
              <a:t>contract negotiation 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>
                <a:solidFill>
                  <a:srgbClr val="B23C00"/>
                </a:solidFill>
              </a:rPr>
              <a:t>Responding to change </a:t>
            </a:r>
            <a:r>
              <a:rPr lang="en-US" sz="2400" dirty="0"/>
              <a:t>over </a:t>
            </a:r>
            <a:r>
              <a:rPr lang="en-US" sz="2400" dirty="0">
                <a:solidFill>
                  <a:srgbClr val="0033CC"/>
                </a:solidFill>
              </a:rPr>
              <a:t>following a plan </a:t>
            </a:r>
            <a:r>
              <a:rPr lang="en-US" sz="2400" dirty="0"/>
              <a:t/>
            </a:r>
            <a:br>
              <a:rPr lang="en-US" sz="2400" dirty="0"/>
            </a:br>
            <a:endParaRPr lang="en-US" sz="2400" dirty="0"/>
          </a:p>
          <a:p>
            <a:pPr algn="ctr"/>
            <a:r>
              <a:rPr lang="en-US" sz="2400" dirty="0"/>
              <a:t>That is, while there is value in the items on </a:t>
            </a:r>
            <a:br>
              <a:rPr lang="en-US" sz="2400" dirty="0"/>
            </a:br>
            <a:r>
              <a:rPr lang="en-US" sz="2400" dirty="0"/>
              <a:t>the </a:t>
            </a:r>
            <a:r>
              <a:rPr lang="en-US" sz="2400" dirty="0">
                <a:solidFill>
                  <a:srgbClr val="0033CC"/>
                </a:solidFill>
              </a:rPr>
              <a:t>right</a:t>
            </a:r>
            <a:r>
              <a:rPr lang="en-US" sz="2400" dirty="0"/>
              <a:t>, we value the items on the </a:t>
            </a:r>
            <a:r>
              <a:rPr lang="en-US" sz="2400" dirty="0">
                <a:solidFill>
                  <a:srgbClr val="B23C00"/>
                </a:solidFill>
              </a:rPr>
              <a:t>left </a:t>
            </a:r>
            <a:r>
              <a:rPr lang="en-US" sz="2400" dirty="0"/>
              <a:t>more.</a:t>
            </a:r>
          </a:p>
          <a:p>
            <a:pPr algn="ctr"/>
            <a:endParaRPr lang="en-US" sz="2400" dirty="0"/>
          </a:p>
          <a:p>
            <a:pPr algn="ctr"/>
            <a:r>
              <a:rPr lang="en-US" sz="2000" i="1" dirty="0"/>
              <a:t>Source: </a:t>
            </a:r>
            <a:r>
              <a:rPr lang="en-US" sz="2000" i="1" u="sng" dirty="0">
                <a:solidFill>
                  <a:srgbClr val="0000FF"/>
                </a:solidFill>
                <a:hlinkClick r:id="rId2"/>
              </a:rPr>
              <a:t>http://agilemanifesto.org/</a:t>
            </a:r>
            <a:endParaRPr lang="en-US" sz="2000" i="1" u="sng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4953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5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5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5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58B10-4D7D-5E4F-B975-7D9DCA5E9CA4}" type="slidenum">
              <a:rPr lang="en-US"/>
              <a:pPr/>
              <a:t>7</a:t>
            </a:fld>
            <a:endParaRPr lang="en-US"/>
          </a:p>
        </p:txBody>
      </p:sp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Agile Software Development</a:t>
            </a:r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7677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dirty="0">
                <a:solidFill>
                  <a:srgbClr val="B23C00"/>
                </a:solidFill>
              </a:rPr>
              <a:t>Iterative and incremental </a:t>
            </a:r>
            <a:r>
              <a:rPr lang="en-US" dirty="0" smtClean="0">
                <a:solidFill>
                  <a:srgbClr val="B23C00"/>
                </a:solidFill>
              </a:rPr>
              <a:t>development.</a:t>
            </a:r>
          </a:p>
          <a:p>
            <a:pPr lvl="4">
              <a:lnSpc>
                <a:spcPct val="80000"/>
              </a:lnSpc>
            </a:pPr>
            <a:endParaRPr lang="en-US" dirty="0"/>
          </a:p>
          <a:p>
            <a:pPr>
              <a:lnSpc>
                <a:spcPct val="80000"/>
              </a:lnSpc>
            </a:pPr>
            <a:r>
              <a:rPr lang="en-US" dirty="0"/>
              <a:t>Each iteration is a </a:t>
            </a:r>
            <a:r>
              <a:rPr lang="ja-JP" altLang="en-US" dirty="0"/>
              <a:t>“</a:t>
            </a:r>
            <a:r>
              <a:rPr lang="en-US" dirty="0"/>
              <a:t>mini waterfall</a:t>
            </a:r>
            <a:r>
              <a:rPr lang="ja-JP" altLang="en-US" dirty="0"/>
              <a:t>”</a:t>
            </a:r>
            <a:r>
              <a:rPr lang="en-US" dirty="0" smtClean="0"/>
              <a:t>:</a:t>
            </a:r>
          </a:p>
          <a:p>
            <a:pPr lvl="4">
              <a:lnSpc>
                <a:spcPct val="80000"/>
              </a:lnSpc>
            </a:pPr>
            <a:endParaRPr lang="en-US" dirty="0"/>
          </a:p>
          <a:p>
            <a:pPr lvl="1">
              <a:lnSpc>
                <a:spcPct val="80000"/>
              </a:lnSpc>
            </a:pPr>
            <a:r>
              <a:rPr lang="en-US" dirty="0"/>
              <a:t>plan (with new requirements)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refine design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add new code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unit and integration </a:t>
            </a:r>
            <a:r>
              <a:rPr lang="en-US" dirty="0" smtClean="0"/>
              <a:t>testing</a:t>
            </a:r>
          </a:p>
          <a:p>
            <a:pPr lvl="5">
              <a:lnSpc>
                <a:spcPct val="80000"/>
              </a:lnSpc>
            </a:pPr>
            <a:endParaRPr lang="en-US" dirty="0"/>
          </a:p>
          <a:p>
            <a:pPr>
              <a:lnSpc>
                <a:spcPct val="80000"/>
              </a:lnSpc>
            </a:pPr>
            <a:r>
              <a:rPr lang="en-US" dirty="0">
                <a:solidFill>
                  <a:srgbClr val="B23C00"/>
                </a:solidFill>
              </a:rPr>
              <a:t>Iterations are short: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weeks </a:t>
            </a:r>
            <a:r>
              <a:rPr lang="en-US" dirty="0"/>
              <a:t>rather than months</a:t>
            </a:r>
            <a:r>
              <a:rPr lang="en-US" dirty="0" smtClean="0"/>
              <a:t>.</a:t>
            </a:r>
          </a:p>
          <a:p>
            <a:pPr lvl="4">
              <a:lnSpc>
                <a:spcPct val="80000"/>
              </a:lnSpc>
            </a:pPr>
            <a:endParaRPr lang="en-US" dirty="0"/>
          </a:p>
          <a:p>
            <a:pPr>
              <a:lnSpc>
                <a:spcPct val="80000"/>
              </a:lnSpc>
            </a:pPr>
            <a:r>
              <a:rPr lang="en-US" dirty="0" smtClean="0"/>
              <a:t>Iterations are sometimes called “</a:t>
            </a:r>
            <a:r>
              <a:rPr lang="en-US" dirty="0" smtClean="0">
                <a:solidFill>
                  <a:srgbClr val="B23C00"/>
                </a:solidFill>
              </a:rPr>
              <a:t>sprints</a:t>
            </a:r>
            <a:r>
              <a:rPr lang="en-US" dirty="0" smtClean="0"/>
              <a:t>”.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We do sprints, not marathons!</a:t>
            </a:r>
            <a:endParaRPr lang="en-US" dirty="0"/>
          </a:p>
          <a:p>
            <a:pPr marL="0" indent="0">
              <a:lnSpc>
                <a:spcPct val="80000"/>
              </a:lnSpc>
              <a:buNone/>
            </a:pPr>
            <a:endParaRPr lang="en-US" sz="2000" dirty="0"/>
          </a:p>
        </p:txBody>
      </p:sp>
      <p:grpSp>
        <p:nvGrpSpPr>
          <p:cNvPr id="136196" name="Group 4"/>
          <p:cNvGrpSpPr>
            <a:grpSpLocks/>
          </p:cNvGrpSpPr>
          <p:nvPr/>
        </p:nvGrpSpPr>
        <p:grpSpPr bwMode="auto">
          <a:xfrm>
            <a:off x="4480561" y="2971805"/>
            <a:ext cx="4206194" cy="1920219"/>
            <a:chOff x="576" y="1008"/>
            <a:chExt cx="4474" cy="2036"/>
          </a:xfrm>
        </p:grpSpPr>
        <p:sp>
          <p:nvSpPr>
            <p:cNvPr id="136197" name="AutoShape 5"/>
            <p:cNvSpPr>
              <a:spLocks noChangeArrowheads="1"/>
            </p:cNvSpPr>
            <p:nvPr/>
          </p:nvSpPr>
          <p:spPr bwMode="auto">
            <a:xfrm>
              <a:off x="576" y="1008"/>
              <a:ext cx="1018" cy="308"/>
            </a:xfrm>
            <a:prstGeom prst="roundRect">
              <a:avLst>
                <a:gd name="adj" fmla="val 16667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000"/>
                <a:t>Requirements</a:t>
              </a:r>
            </a:p>
          </p:txBody>
        </p:sp>
        <p:grpSp>
          <p:nvGrpSpPr>
            <p:cNvPr id="136198" name="Group 6"/>
            <p:cNvGrpSpPr>
              <a:grpSpLocks/>
            </p:cNvGrpSpPr>
            <p:nvPr/>
          </p:nvGrpSpPr>
          <p:grpSpPr bwMode="auto">
            <a:xfrm>
              <a:off x="1598" y="1181"/>
              <a:ext cx="1148" cy="711"/>
              <a:chOff x="1598" y="1181"/>
              <a:chExt cx="1148" cy="711"/>
            </a:xfrm>
          </p:grpSpPr>
          <p:sp>
            <p:nvSpPr>
              <p:cNvPr id="136199" name="AutoShape 7"/>
              <p:cNvSpPr>
                <a:spLocks noChangeArrowheads="1"/>
              </p:cNvSpPr>
              <p:nvPr/>
            </p:nvSpPr>
            <p:spPr bwMode="auto">
              <a:xfrm>
                <a:off x="1728" y="1584"/>
                <a:ext cx="1018" cy="308"/>
              </a:xfrm>
              <a:prstGeom prst="roundRect">
                <a:avLst>
                  <a:gd name="adj" fmla="val 16667"/>
                </a:avLst>
              </a:prstGeom>
              <a:solidFill>
                <a:srgbClr val="CCFF66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1000"/>
                  <a:t>Design</a:t>
                </a:r>
              </a:p>
            </p:txBody>
          </p:sp>
          <p:grpSp>
            <p:nvGrpSpPr>
              <p:cNvPr id="136200" name="Group 8"/>
              <p:cNvGrpSpPr>
                <a:grpSpLocks/>
              </p:cNvGrpSpPr>
              <p:nvPr/>
            </p:nvGrpSpPr>
            <p:grpSpPr bwMode="auto">
              <a:xfrm>
                <a:off x="1598" y="1181"/>
                <a:ext cx="345" cy="403"/>
                <a:chOff x="1613" y="1181"/>
                <a:chExt cx="345" cy="403"/>
              </a:xfrm>
            </p:grpSpPr>
            <p:sp>
              <p:nvSpPr>
                <p:cNvPr id="136201" name="Line 9"/>
                <p:cNvSpPr>
                  <a:spLocks noChangeShapeType="1"/>
                </p:cNvSpPr>
                <p:nvPr/>
              </p:nvSpPr>
              <p:spPr bwMode="auto">
                <a:xfrm>
                  <a:off x="1613" y="1181"/>
                  <a:ext cx="345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6202" name="Line 10"/>
                <p:cNvSpPr>
                  <a:spLocks noChangeShapeType="1"/>
                </p:cNvSpPr>
                <p:nvPr/>
              </p:nvSpPr>
              <p:spPr bwMode="auto">
                <a:xfrm>
                  <a:off x="1946" y="1181"/>
                  <a:ext cx="0" cy="403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136203" name="Group 11"/>
            <p:cNvGrpSpPr>
              <a:grpSpLocks/>
            </p:cNvGrpSpPr>
            <p:nvPr/>
          </p:nvGrpSpPr>
          <p:grpSpPr bwMode="auto">
            <a:xfrm>
              <a:off x="2745" y="1757"/>
              <a:ext cx="1153" cy="711"/>
              <a:chOff x="2745" y="1757"/>
              <a:chExt cx="1153" cy="711"/>
            </a:xfrm>
          </p:grpSpPr>
          <p:sp>
            <p:nvSpPr>
              <p:cNvPr id="136204" name="AutoShape 12"/>
              <p:cNvSpPr>
                <a:spLocks noChangeArrowheads="1"/>
              </p:cNvSpPr>
              <p:nvPr/>
            </p:nvSpPr>
            <p:spPr bwMode="auto">
              <a:xfrm>
                <a:off x="2880" y="2160"/>
                <a:ext cx="1018" cy="308"/>
              </a:xfrm>
              <a:prstGeom prst="roundRect">
                <a:avLst>
                  <a:gd name="adj" fmla="val 16667"/>
                </a:avLst>
              </a:prstGeom>
              <a:solidFill>
                <a:srgbClr val="66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900"/>
                  <a:t>Implementation</a:t>
                </a:r>
              </a:p>
            </p:txBody>
          </p:sp>
          <p:grpSp>
            <p:nvGrpSpPr>
              <p:cNvPr id="136205" name="Group 13"/>
              <p:cNvGrpSpPr>
                <a:grpSpLocks/>
              </p:cNvGrpSpPr>
              <p:nvPr/>
            </p:nvGrpSpPr>
            <p:grpSpPr bwMode="auto">
              <a:xfrm>
                <a:off x="2745" y="1757"/>
                <a:ext cx="345" cy="403"/>
                <a:chOff x="1613" y="1181"/>
                <a:chExt cx="345" cy="403"/>
              </a:xfrm>
            </p:grpSpPr>
            <p:sp>
              <p:nvSpPr>
                <p:cNvPr id="136206" name="Line 14"/>
                <p:cNvSpPr>
                  <a:spLocks noChangeShapeType="1"/>
                </p:cNvSpPr>
                <p:nvPr/>
              </p:nvSpPr>
              <p:spPr bwMode="auto">
                <a:xfrm>
                  <a:off x="1613" y="1181"/>
                  <a:ext cx="345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6207" name="Line 15"/>
                <p:cNvSpPr>
                  <a:spLocks noChangeShapeType="1"/>
                </p:cNvSpPr>
                <p:nvPr/>
              </p:nvSpPr>
              <p:spPr bwMode="auto">
                <a:xfrm>
                  <a:off x="1946" y="1181"/>
                  <a:ext cx="0" cy="403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136208" name="Group 16"/>
            <p:cNvGrpSpPr>
              <a:grpSpLocks/>
            </p:cNvGrpSpPr>
            <p:nvPr/>
          </p:nvGrpSpPr>
          <p:grpSpPr bwMode="auto">
            <a:xfrm>
              <a:off x="3903" y="2329"/>
              <a:ext cx="1147" cy="715"/>
              <a:chOff x="3903" y="2329"/>
              <a:chExt cx="1147" cy="715"/>
            </a:xfrm>
          </p:grpSpPr>
          <p:sp>
            <p:nvSpPr>
              <p:cNvPr id="136209" name="AutoShape 17"/>
              <p:cNvSpPr>
                <a:spLocks noChangeArrowheads="1"/>
              </p:cNvSpPr>
              <p:nvPr/>
            </p:nvSpPr>
            <p:spPr bwMode="auto">
              <a:xfrm>
                <a:off x="4032" y="2736"/>
                <a:ext cx="1018" cy="308"/>
              </a:xfrm>
              <a:prstGeom prst="roundRect">
                <a:avLst>
                  <a:gd name="adj" fmla="val 16667"/>
                </a:avLst>
              </a:prstGeom>
              <a:solidFill>
                <a:srgbClr val="CCC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1000"/>
                  <a:t>Testing</a:t>
                </a:r>
              </a:p>
            </p:txBody>
          </p:sp>
          <p:grpSp>
            <p:nvGrpSpPr>
              <p:cNvPr id="136210" name="Group 18"/>
              <p:cNvGrpSpPr>
                <a:grpSpLocks/>
              </p:cNvGrpSpPr>
              <p:nvPr/>
            </p:nvGrpSpPr>
            <p:grpSpPr bwMode="auto">
              <a:xfrm>
                <a:off x="3903" y="2329"/>
                <a:ext cx="345" cy="403"/>
                <a:chOff x="1613" y="1181"/>
                <a:chExt cx="345" cy="403"/>
              </a:xfrm>
            </p:grpSpPr>
            <p:sp>
              <p:nvSpPr>
                <p:cNvPr id="136211" name="Line 19"/>
                <p:cNvSpPr>
                  <a:spLocks noChangeShapeType="1"/>
                </p:cNvSpPr>
                <p:nvPr/>
              </p:nvSpPr>
              <p:spPr bwMode="auto">
                <a:xfrm>
                  <a:off x="1613" y="1181"/>
                  <a:ext cx="345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6212" name="Line 20"/>
                <p:cNvSpPr>
                  <a:spLocks noChangeShapeType="1"/>
                </p:cNvSpPr>
                <p:nvPr/>
              </p:nvSpPr>
              <p:spPr bwMode="auto">
                <a:xfrm>
                  <a:off x="1946" y="1181"/>
                  <a:ext cx="0" cy="403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1284748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61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61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619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58B10-4D7D-5E4F-B975-7D9DCA5E9CA4}" type="slidenum">
              <a:rPr lang="en-US"/>
              <a:pPr/>
              <a:t>8</a:t>
            </a:fld>
            <a:endParaRPr lang="en-US"/>
          </a:p>
        </p:txBody>
      </p:sp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Agile Software Development</a:t>
            </a:r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 smtClean="0"/>
              <a:t>The </a:t>
            </a:r>
            <a:r>
              <a:rPr lang="en-US" dirty="0"/>
              <a:t>initial iteration produces a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rgbClr val="B23C00"/>
                </a:solidFill>
              </a:rPr>
              <a:t>conceptual </a:t>
            </a:r>
            <a:r>
              <a:rPr lang="en-US" dirty="0">
                <a:solidFill>
                  <a:srgbClr val="B23C00"/>
                </a:solidFill>
              </a:rPr>
              <a:t>design </a:t>
            </a:r>
            <a:r>
              <a:rPr lang="en-US" dirty="0"/>
              <a:t>and a </a:t>
            </a:r>
            <a:r>
              <a:rPr lang="en-US" dirty="0">
                <a:solidFill>
                  <a:srgbClr val="B23C00"/>
                </a:solidFill>
              </a:rPr>
              <a:t>prototype</a:t>
            </a:r>
            <a:r>
              <a:rPr lang="en-US" dirty="0" smtClean="0"/>
              <a:t>.</a:t>
            </a:r>
          </a:p>
          <a:p>
            <a:pPr lvl="5">
              <a:lnSpc>
                <a:spcPct val="80000"/>
              </a:lnSpc>
            </a:pPr>
            <a:endParaRPr lang="en-US" dirty="0"/>
          </a:p>
          <a:p>
            <a:pPr>
              <a:lnSpc>
                <a:spcPct val="80000"/>
              </a:lnSpc>
            </a:pPr>
            <a:r>
              <a:rPr lang="en-US" dirty="0"/>
              <a:t>Subsequent iterations refine the design and incrementally build the actual product</a:t>
            </a:r>
            <a:r>
              <a:rPr lang="en-US" dirty="0" smtClean="0"/>
              <a:t>.</a:t>
            </a:r>
          </a:p>
          <a:p>
            <a:pPr lvl="5">
              <a:lnSpc>
                <a:spcPct val="80000"/>
              </a:lnSpc>
            </a:pPr>
            <a:endParaRPr lang="en-US" dirty="0"/>
          </a:p>
          <a:p>
            <a:pPr>
              <a:lnSpc>
                <a:spcPct val="80000"/>
              </a:lnSpc>
            </a:pPr>
            <a:r>
              <a:rPr lang="en-US" dirty="0"/>
              <a:t>Each subsequent iteration may also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include </a:t>
            </a:r>
            <a:r>
              <a:rPr lang="en-US" dirty="0"/>
              <a:t>a prototype that is quickly produced (</a:t>
            </a:r>
            <a:r>
              <a:rPr lang="en-US" dirty="0">
                <a:solidFill>
                  <a:srgbClr val="B23C00"/>
                </a:solidFill>
              </a:rPr>
              <a:t>rapid prototyping</a:t>
            </a:r>
            <a:r>
              <a:rPr lang="en-US" dirty="0"/>
              <a:t>)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7133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58B10-4D7D-5E4F-B975-7D9DCA5E9CA4}" type="slidenum">
              <a:rPr lang="en-US"/>
              <a:pPr/>
              <a:t>9</a:t>
            </a:fld>
            <a:endParaRPr lang="en-US"/>
          </a:p>
        </p:txBody>
      </p:sp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Agile Software </a:t>
            </a:r>
            <a:r>
              <a:rPr lang="en-US" dirty="0" smtClean="0"/>
              <a:t>Development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 smtClean="0"/>
              <a:t>The </a:t>
            </a:r>
            <a:r>
              <a:rPr lang="en-US" dirty="0"/>
              <a:t>initial </a:t>
            </a:r>
            <a:r>
              <a:rPr lang="en-US" dirty="0" smtClean="0"/>
              <a:t>iteration’s prototype </a:t>
            </a:r>
            <a:r>
              <a:rPr lang="en-US" dirty="0"/>
              <a:t>and iterative development are the foundation for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rgbClr val="B23C00"/>
                </a:solidFill>
              </a:rPr>
              <a:t>Rapid </a:t>
            </a:r>
            <a:r>
              <a:rPr lang="en-US" dirty="0">
                <a:solidFill>
                  <a:srgbClr val="B23C00"/>
                </a:solidFill>
              </a:rPr>
              <a:t>Application Development </a:t>
            </a:r>
            <a:r>
              <a:rPr lang="en-US" dirty="0"/>
              <a:t>(RAD) tools</a:t>
            </a:r>
            <a:r>
              <a:rPr lang="en-US" dirty="0" smtClean="0"/>
              <a:t>.</a:t>
            </a:r>
          </a:p>
          <a:p>
            <a:pPr lvl="5">
              <a:lnSpc>
                <a:spcPct val="80000"/>
              </a:lnSpc>
            </a:pPr>
            <a:endParaRPr lang="en-US" dirty="0" smtClean="0"/>
          </a:p>
          <a:p>
            <a:pPr lvl="1">
              <a:lnSpc>
                <a:spcPct val="80000"/>
              </a:lnSpc>
            </a:pPr>
            <a:r>
              <a:rPr lang="en-US" dirty="0" smtClean="0"/>
              <a:t>Is Ruby on Rails RAD?</a:t>
            </a:r>
          </a:p>
          <a:p>
            <a:pPr lvl="5">
              <a:lnSpc>
                <a:spcPct val="80000"/>
              </a:lnSpc>
            </a:pPr>
            <a:endParaRPr lang="en-US" dirty="0"/>
          </a:p>
          <a:p>
            <a:pPr>
              <a:lnSpc>
                <a:spcPct val="80000"/>
              </a:lnSpc>
            </a:pPr>
            <a:r>
              <a:rPr lang="en-US" dirty="0"/>
              <a:t>Agile methodologies range from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rgbClr val="B23C00"/>
                </a:solidFill>
              </a:rPr>
              <a:t>Extreme </a:t>
            </a:r>
            <a:r>
              <a:rPr lang="en-US" dirty="0">
                <a:solidFill>
                  <a:srgbClr val="B23C00"/>
                </a:solidFill>
              </a:rPr>
              <a:t>Programming </a:t>
            </a:r>
            <a:r>
              <a:rPr lang="en-US" dirty="0"/>
              <a:t>(XP) to the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rgbClr val="B23C00"/>
                </a:solidFill>
              </a:rPr>
              <a:t>Rational </a:t>
            </a:r>
            <a:r>
              <a:rPr lang="en-US" dirty="0">
                <a:solidFill>
                  <a:srgbClr val="B23C00"/>
                </a:solidFill>
              </a:rPr>
              <a:t>Unified Process </a:t>
            </a:r>
            <a:r>
              <a:rPr lang="en-US" dirty="0"/>
              <a:t>(RUP)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7434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6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6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24014</TotalTime>
  <Words>996</Words>
  <Application>Microsoft Macintosh PowerPoint</Application>
  <PresentationFormat>On-screen Show (4:3)</PresentationFormat>
  <Paragraphs>370</Paragraphs>
  <Slides>38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5" baseType="lpstr">
      <vt:lpstr>Courier New</vt:lpstr>
      <vt:lpstr>Lucida Blackletter</vt:lpstr>
      <vt:lpstr>ＭＳ Ｐゴシック</vt:lpstr>
      <vt:lpstr>Times New Roman</vt:lpstr>
      <vt:lpstr>Wingdings</vt:lpstr>
      <vt:lpstr>Arial</vt:lpstr>
      <vt:lpstr>Quadrant</vt:lpstr>
      <vt:lpstr>CMPE/SE 131 Software Engineering February 16 Class Meeting</vt:lpstr>
      <vt:lpstr>Project Phases</vt:lpstr>
      <vt:lpstr>Ye Olde Waterfall Model</vt:lpstr>
      <vt:lpstr>The Waterfall Model, cont’d</vt:lpstr>
      <vt:lpstr>The Waterfall Model, cont’d</vt:lpstr>
      <vt:lpstr>The Agile Manifesto for Software Development</vt:lpstr>
      <vt:lpstr>Agile Software Development</vt:lpstr>
      <vt:lpstr>Agile Software Development</vt:lpstr>
      <vt:lpstr>Agile Software Development, cont’d</vt:lpstr>
      <vt:lpstr>Project Phases, cont’d</vt:lpstr>
      <vt:lpstr>Project Phases, cont’d</vt:lpstr>
      <vt:lpstr>Requirements Elicitation</vt:lpstr>
      <vt:lpstr>Requirements Elicitation, cont’d</vt:lpstr>
      <vt:lpstr>Bridging the Gap</vt:lpstr>
      <vt:lpstr>Functional Requirements</vt:lpstr>
      <vt:lpstr>Functional Requirements, cont’d</vt:lpstr>
      <vt:lpstr>Nonfunctional Requirements</vt:lpstr>
      <vt:lpstr>Requirements are Strong Statements</vt:lpstr>
      <vt:lpstr>Requirements Must Be…</vt:lpstr>
      <vt:lpstr>Requirements Must Be, cont’d</vt:lpstr>
      <vt:lpstr>Requirements Must Be, cont’d</vt:lpstr>
      <vt:lpstr>How to Get Requirements</vt:lpstr>
      <vt:lpstr>How to Get Requirements, cont’d</vt:lpstr>
      <vt:lpstr>How to Get Requirements, cont’d</vt:lpstr>
      <vt:lpstr>Use Cases</vt:lpstr>
      <vt:lpstr>Use Cases, cont’d</vt:lpstr>
      <vt:lpstr>Use Cases, cont’d</vt:lpstr>
      <vt:lpstr>Example: Bank ATM System</vt:lpstr>
      <vt:lpstr>Example Use Case Description</vt:lpstr>
      <vt:lpstr>Example Use Case Description, cont’d</vt:lpstr>
      <vt:lpstr>Example Use Case Description, cont’d</vt:lpstr>
      <vt:lpstr>Example Use Case Description, cont’d</vt:lpstr>
      <vt:lpstr>Example Use Case Description, cont’d</vt:lpstr>
      <vt:lpstr>Example Use Case Description, cont’d</vt:lpstr>
      <vt:lpstr>Use Case Description Guidelines</vt:lpstr>
      <vt:lpstr>The Functional Specification</vt:lpstr>
      <vt:lpstr>Assignment #3: Functional Specification</vt:lpstr>
      <vt:lpstr>Assignment #3, cont’d</vt:lpstr>
    </vt:vector>
  </TitlesOfParts>
  <Manager/>
  <Company>San Jose State University</Company>
  <LinksUpToDate>false</LinksUpToDate>
  <SharedDoc>false</SharedDoc>
  <HyperlinkBase/>
  <HyperlinksChanged>false</HyperlinksChanged>
  <AppVersion>15.0028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160: Software Engineering</dc:title>
  <dc:subject/>
  <dc:creator>Ronald Mak</dc:creator>
  <cp:keywords/>
  <dc:description/>
  <cp:lastModifiedBy>Ronald Mak</cp:lastModifiedBy>
  <cp:revision>237</cp:revision>
  <dcterms:created xsi:type="dcterms:W3CDTF">2008-01-12T03:52:55Z</dcterms:created>
  <dcterms:modified xsi:type="dcterms:W3CDTF">2017-02-16T08:42:54Z</dcterms:modified>
  <cp:category/>
</cp:coreProperties>
</file>