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86" r:id="rId4"/>
    <p:sldId id="287" r:id="rId5"/>
    <p:sldId id="288" r:id="rId6"/>
    <p:sldId id="280" r:id="rId7"/>
    <p:sldId id="281" r:id="rId8"/>
    <p:sldId id="275" r:id="rId9"/>
    <p:sldId id="276" r:id="rId10"/>
    <p:sldId id="277" r:id="rId11"/>
    <p:sldId id="278" r:id="rId12"/>
    <p:sldId id="27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84" r:id="rId26"/>
    <p:sldId id="285" r:id="rId27"/>
    <p:sldId id="272" r:id="rId28"/>
    <p:sldId id="273" r:id="rId29"/>
    <p:sldId id="274" r:id="rId30"/>
    <p:sldId id="282" r:id="rId31"/>
    <p:sldId id="283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2A03"/>
    <a:srgbClr val="0033CC"/>
    <a:srgbClr val="B23C00"/>
    <a:srgbClr val="CCECFF"/>
    <a:srgbClr val="FFFF66"/>
    <a:srgbClr val="66CCFF"/>
    <a:srgbClr val="993300"/>
    <a:srgbClr val="0080FF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12" autoAdjust="0"/>
    <p:restoredTop sz="94660"/>
  </p:normalViewPr>
  <p:slideViewPr>
    <p:cSldViewPr>
      <p:cViewPr>
        <p:scale>
          <a:sx n="140" d="100"/>
          <a:sy n="140" d="100"/>
        </p:scale>
        <p:origin x="1016" y="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February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rketplace.eclipse.org/content/ruby-dlt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MPE131/RoR_Rev1.0.3_26012017.pdf" TargetMode="External"/><Relationship Id="rId3" Type="http://schemas.openxmlformats.org/officeDocument/2006/relationships/hyperlink" Target="http://railsinstaller.org/en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9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RESTful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7"/>
          </a:xfrm>
        </p:spPr>
        <p:txBody>
          <a:bodyPr/>
          <a:lstStyle/>
          <a:p>
            <a:r>
              <a:rPr lang="en-US" dirty="0" smtClean="0"/>
              <a:t>Rails uses REST, which expands the read database action (HTTP GET) into four </a:t>
            </a:r>
            <a:br>
              <a:rPr lang="en-US" dirty="0" smtClean="0"/>
            </a:br>
            <a:r>
              <a:rPr lang="en-US" dirty="0" smtClean="0"/>
              <a:t>RESTful actions: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458152"/>
              </p:ext>
            </p:extLst>
          </p:nvPr>
        </p:nvGraphicFramePr>
        <p:xfrm>
          <a:off x="884767" y="2697488"/>
          <a:ext cx="7374465" cy="2966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71980"/>
                <a:gridCol w="1385253"/>
                <a:gridCol w="41172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RESTful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HTTP 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all records.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Show one record.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Show a form to</a:t>
                      </a:r>
                      <a:r>
                        <a:rPr lang="en-US" baseline="0" dirty="0" smtClean="0"/>
                        <a:t> create a new record.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Show a form to</a:t>
                      </a:r>
                      <a:r>
                        <a:rPr lang="en-US" baseline="0" dirty="0" smtClean="0"/>
                        <a:t> edit an existing record.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create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a new record.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Update an existing record.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destroy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r>
                        <a:rPr lang="en-US" baseline="0" dirty="0" smtClean="0"/>
                        <a:t> a record.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0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the Application’s Routes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14887"/>
          </a:xfrm>
        </p:spPr>
        <p:txBody>
          <a:bodyPr/>
          <a:lstStyle/>
          <a:p>
            <a:r>
              <a:rPr lang="en-US" dirty="0" smtClean="0"/>
              <a:t>The combination of the HTTP </a:t>
            </a:r>
            <a:r>
              <a:rPr lang="en-US" dirty="0" smtClean="0">
                <a:solidFill>
                  <a:srgbClr val="A12A03"/>
                </a:solidFill>
              </a:rPr>
              <a:t>verb</a:t>
            </a:r>
            <a:r>
              <a:rPr lang="en-US" dirty="0" smtClean="0"/>
              <a:t> and the 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URI pattern </a:t>
            </a:r>
            <a:r>
              <a:rPr lang="en-US" dirty="0" smtClean="0"/>
              <a:t>determines the controller 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39" y="2386518"/>
            <a:ext cx="9052511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~/ruby/code/blog: 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bin/rake routes</a:t>
            </a:r>
          </a:p>
          <a:p>
            <a:r>
              <a:rPr lang="en-US" sz="1500" b="1" dirty="0">
                <a:latin typeface="Courier New"/>
                <a:cs typeface="Courier New"/>
              </a:rPr>
              <a:t>Running via Spring </a:t>
            </a:r>
            <a:r>
              <a:rPr lang="en-US" sz="1500" b="1" dirty="0" err="1">
                <a:latin typeface="Courier New"/>
                <a:cs typeface="Courier New"/>
              </a:rPr>
              <a:t>preloader</a:t>
            </a:r>
            <a:r>
              <a:rPr lang="en-US" sz="1500" b="1" dirty="0">
                <a:latin typeface="Courier New"/>
                <a:cs typeface="Courier New"/>
              </a:rPr>
              <a:t> in process 1581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</a:t>
            </a:r>
            <a:r>
              <a:rPr lang="de-DE" sz="1500" b="1" dirty="0" err="1">
                <a:latin typeface="Courier New"/>
                <a:cs typeface="Courier New"/>
              </a:rPr>
              <a:t>Prefix</a:t>
            </a:r>
            <a:r>
              <a:rPr lang="de-DE" sz="1500" b="1" dirty="0">
                <a:latin typeface="Courier New"/>
                <a:cs typeface="Courier New"/>
              </a:rPr>
              <a:t> </a:t>
            </a:r>
            <a:r>
              <a:rPr lang="de-DE" sz="1500" b="1" dirty="0">
                <a:solidFill>
                  <a:srgbClr val="A12A03"/>
                </a:solidFill>
                <a:latin typeface="Courier New"/>
                <a:cs typeface="Courier New"/>
              </a:rPr>
              <a:t>Verb</a:t>
            </a:r>
            <a:r>
              <a:rPr lang="de-DE" sz="1500" b="1" dirty="0">
                <a:latin typeface="Courier New"/>
                <a:cs typeface="Courier New"/>
              </a:rPr>
              <a:t>   </a:t>
            </a:r>
            <a:r>
              <a:rPr lang="de-DE" sz="1500" b="1" dirty="0">
                <a:solidFill>
                  <a:srgbClr val="00B050"/>
                </a:solidFill>
                <a:latin typeface="Courier New"/>
                <a:cs typeface="Courier New"/>
              </a:rPr>
              <a:t>URI Pattern                        </a:t>
            </a:r>
            <a:r>
              <a:rPr lang="de-DE" sz="1500" b="1" dirty="0" err="1">
                <a:latin typeface="Courier New"/>
                <a:cs typeface="Courier New"/>
              </a:rPr>
              <a:t>Controller#Action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 err="1">
                <a:latin typeface="Courier New"/>
                <a:cs typeface="Courier New"/>
              </a:rPr>
              <a:t>post_comments</a:t>
            </a:r>
            <a:r>
              <a:rPr lang="de-DE" sz="1500" b="1" dirty="0">
                <a:latin typeface="Courier New"/>
                <a:cs typeface="Courier New"/>
              </a:rPr>
              <a:t>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post_id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comments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</a:t>
            </a:r>
            <a:r>
              <a:rPr lang="de-DE" sz="1500" b="1" dirty="0" err="1">
                <a:latin typeface="Courier New"/>
                <a:cs typeface="Courier New"/>
              </a:rPr>
              <a:t>comments#create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posts#index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posts#create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</a:t>
            </a:r>
            <a:r>
              <a:rPr lang="de-DE" sz="1500" b="1" dirty="0" err="1">
                <a:latin typeface="Courier New"/>
                <a:cs typeface="Courier New"/>
              </a:rPr>
              <a:t>new_post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new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posts#new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</a:t>
            </a:r>
            <a:r>
              <a:rPr lang="de-DE" sz="1500" b="1" dirty="0" err="1">
                <a:latin typeface="Courier New"/>
                <a:cs typeface="Courier New"/>
              </a:rPr>
              <a:t>edit_post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edit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</a:t>
            </a:r>
            <a:r>
              <a:rPr lang="de-DE" sz="1500" b="1" dirty="0" err="1">
                <a:latin typeface="Courier New"/>
                <a:cs typeface="Courier New"/>
              </a:rPr>
              <a:t>posts#edit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</a:t>
            </a:r>
            <a:r>
              <a:rPr lang="de-DE" sz="1500" b="1" dirty="0" err="1">
                <a:latin typeface="Courier New"/>
                <a:cs typeface="Courier New"/>
              </a:rPr>
              <a:t>post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posts#show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PATCH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posts#update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PUT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posts#update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DELETE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id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</a:t>
            </a:r>
            <a:r>
              <a:rPr lang="de-DE" sz="1500" b="1" dirty="0" err="1">
                <a:latin typeface="Courier New"/>
                <a:cs typeface="Courier New"/>
              </a:rPr>
              <a:t>posts#destroy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user_session#new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POST   /</a:t>
            </a:r>
            <a:r>
              <a:rPr lang="de-DE" sz="1500" b="1" dirty="0" err="1">
                <a:latin typeface="Courier New"/>
                <a:cs typeface="Courier New"/>
              </a:rPr>
              <a:t>login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</a:t>
            </a:r>
            <a:r>
              <a:rPr lang="de-DE" sz="1500" b="1" dirty="0" err="1">
                <a:latin typeface="Courier New"/>
                <a:cs typeface="Courier New"/>
              </a:rPr>
              <a:t>logout</a:t>
            </a:r>
            <a:r>
              <a:rPr lang="de-DE" sz="1500" b="1" dirty="0">
                <a:latin typeface="Courier New"/>
                <a:cs typeface="Courier New"/>
              </a:rPr>
              <a:t> DELETE /</a:t>
            </a:r>
            <a:r>
              <a:rPr lang="de-DE" sz="1500" b="1" dirty="0" err="1">
                <a:latin typeface="Courier New"/>
                <a:cs typeface="Courier New"/>
              </a:rPr>
              <a:t>logout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</a:t>
            </a:r>
            <a:r>
              <a:rPr lang="de-DE" sz="1500" b="1" dirty="0" err="1">
                <a:latin typeface="Courier New"/>
                <a:cs typeface="Courier New"/>
              </a:rPr>
              <a:t>user_sessions#destroy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</a:t>
            </a:r>
            <a:r>
              <a:rPr lang="de-DE" sz="1500" b="1" dirty="0" err="1">
                <a:latin typeface="Courier New"/>
                <a:cs typeface="Courier New"/>
              </a:rPr>
              <a:t>root</a:t>
            </a:r>
            <a:r>
              <a:rPr lang="de-DE" sz="1500" b="1" dirty="0">
                <a:latin typeface="Courier New"/>
                <a:cs typeface="Courier New"/>
              </a:rPr>
              <a:t> GET    /                                  </a:t>
            </a:r>
            <a:r>
              <a:rPr lang="de-DE" sz="1500" b="1" dirty="0" err="1">
                <a:latin typeface="Courier New"/>
                <a:cs typeface="Courier New"/>
              </a:rPr>
              <a:t>posts#index</a:t>
            </a:r>
            <a:endParaRPr lang="en-US" sz="15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6887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Route Prefix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8927"/>
            <a:ext cx="8229600" cy="3341999"/>
          </a:xfrm>
        </p:spPr>
        <p:txBody>
          <a:bodyPr/>
          <a:lstStyle/>
          <a:p>
            <a:r>
              <a:rPr lang="en-US" dirty="0" smtClean="0"/>
              <a:t>The route </a:t>
            </a:r>
            <a:r>
              <a:rPr lang="en-US" dirty="0" smtClean="0">
                <a:solidFill>
                  <a:srgbClr val="A12A03"/>
                </a:solidFill>
              </a:rPr>
              <a:t>prefix</a:t>
            </a:r>
            <a:r>
              <a:rPr lang="en-US" dirty="0" smtClean="0"/>
              <a:t> determines which Rails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path and URL helper function </a:t>
            </a:r>
            <a:r>
              <a:rPr lang="en-US" dirty="0" smtClean="0"/>
              <a:t>to use.</a:t>
            </a:r>
          </a:p>
          <a:p>
            <a:r>
              <a:rPr lang="en-US" dirty="0" smtClean="0"/>
              <a:t>A URL helper generates a URL that includes the protocol, server, port, and path.</a:t>
            </a:r>
          </a:p>
          <a:p>
            <a:r>
              <a:rPr lang="en-US" dirty="0" smtClean="0"/>
              <a:t>A path helper only generates the path.</a:t>
            </a:r>
          </a:p>
          <a:p>
            <a:r>
              <a:rPr lang="en-US" dirty="0" smtClean="0"/>
              <a:t>Use the helpers in your controller and view code instead of hardcoding paths and URLs.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928" y="1234464"/>
            <a:ext cx="8686755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~/ruby/code/blog: 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bin/rake routes</a:t>
            </a:r>
          </a:p>
          <a:p>
            <a:r>
              <a:rPr lang="en-US" sz="1500" b="1" dirty="0">
                <a:latin typeface="Courier New"/>
                <a:cs typeface="Courier New"/>
              </a:rPr>
              <a:t>Running via Spring </a:t>
            </a:r>
            <a:r>
              <a:rPr lang="en-US" sz="1500" b="1" dirty="0" err="1">
                <a:latin typeface="Courier New"/>
                <a:cs typeface="Courier New"/>
              </a:rPr>
              <a:t>preloader</a:t>
            </a:r>
            <a:r>
              <a:rPr lang="en-US" sz="1500" b="1" dirty="0">
                <a:latin typeface="Courier New"/>
                <a:cs typeface="Courier New"/>
              </a:rPr>
              <a:t> in process 1581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</a:t>
            </a:r>
            <a:r>
              <a:rPr lang="de-DE" sz="1500" b="1" dirty="0" err="1">
                <a:solidFill>
                  <a:srgbClr val="A12A03"/>
                </a:solidFill>
                <a:latin typeface="Courier New"/>
                <a:cs typeface="Courier New"/>
              </a:rPr>
              <a:t>Prefix</a:t>
            </a:r>
            <a:r>
              <a:rPr lang="de-DE" sz="1500" b="1" dirty="0">
                <a:solidFill>
                  <a:srgbClr val="A12A03"/>
                </a:solidFill>
                <a:latin typeface="Courier New"/>
                <a:cs typeface="Courier New"/>
              </a:rPr>
              <a:t> </a:t>
            </a:r>
            <a:r>
              <a:rPr lang="de-DE" sz="1500" b="1" dirty="0">
                <a:latin typeface="Courier New"/>
                <a:cs typeface="Courier New"/>
              </a:rPr>
              <a:t>Verb   URI Pattern                        </a:t>
            </a:r>
            <a:r>
              <a:rPr lang="de-DE" sz="1500" b="1" dirty="0" err="1">
                <a:latin typeface="Courier New"/>
                <a:cs typeface="Courier New"/>
              </a:rPr>
              <a:t>Controller#Action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 err="1">
                <a:latin typeface="Courier New"/>
                <a:cs typeface="Courier New"/>
              </a:rPr>
              <a:t>post_comments</a:t>
            </a:r>
            <a:r>
              <a:rPr lang="de-DE" sz="1500" b="1" dirty="0">
                <a:latin typeface="Courier New"/>
                <a:cs typeface="Courier New"/>
              </a:rPr>
              <a:t>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/:</a:t>
            </a:r>
            <a:r>
              <a:rPr lang="de-DE" sz="1500" b="1" dirty="0" err="1">
                <a:latin typeface="Courier New"/>
                <a:cs typeface="Courier New"/>
              </a:rPr>
              <a:t>post_id</a:t>
            </a:r>
            <a:r>
              <a:rPr lang="de-DE" sz="1500" b="1" dirty="0">
                <a:latin typeface="Courier New"/>
                <a:cs typeface="Courier New"/>
              </a:rPr>
              <a:t>/</a:t>
            </a:r>
            <a:r>
              <a:rPr lang="de-DE" sz="1500" b="1" dirty="0" err="1">
                <a:latin typeface="Courier New"/>
                <a:cs typeface="Courier New"/>
              </a:rPr>
              <a:t>comments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</a:t>
            </a:r>
            <a:r>
              <a:rPr lang="de-DE" sz="1500" b="1" dirty="0" err="1">
                <a:latin typeface="Courier New"/>
                <a:cs typeface="Courier New"/>
              </a:rPr>
              <a:t>comments#create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 GET 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>
                <a:latin typeface="Courier New"/>
                <a:cs typeface="Courier New"/>
              </a:rPr>
              <a:t>posts#index</a:t>
            </a:r>
            <a:endParaRPr lang="de-DE" sz="1500" b="1" dirty="0">
              <a:latin typeface="Courier New"/>
              <a:cs typeface="Courier New"/>
            </a:endParaRPr>
          </a:p>
          <a:p>
            <a:r>
              <a:rPr lang="de-DE" sz="1500" b="1" dirty="0">
                <a:latin typeface="Courier New"/>
                <a:cs typeface="Courier New"/>
              </a:rPr>
              <a:t>              POST   /</a:t>
            </a:r>
            <a:r>
              <a:rPr lang="de-DE" sz="1500" b="1" dirty="0" err="1">
                <a:latin typeface="Courier New"/>
                <a:cs typeface="Courier New"/>
              </a:rPr>
              <a:t>posts</a:t>
            </a:r>
            <a:r>
              <a:rPr lang="de-DE" sz="1500" b="1" dirty="0">
                <a:latin typeface="Courier New"/>
                <a:cs typeface="Courier New"/>
              </a:rPr>
              <a:t>(.:</a:t>
            </a:r>
            <a:r>
              <a:rPr lang="de-DE" sz="1500" b="1" dirty="0" err="1">
                <a:latin typeface="Courier New"/>
                <a:cs typeface="Courier New"/>
              </a:rPr>
              <a:t>format</a:t>
            </a:r>
            <a:r>
              <a:rPr lang="de-DE" sz="1500" b="1" dirty="0">
                <a:latin typeface="Courier New"/>
                <a:cs typeface="Courier New"/>
              </a:rPr>
              <a:t>)                   </a:t>
            </a:r>
            <a:r>
              <a:rPr lang="de-DE" sz="1500" b="1" dirty="0" err="1" smtClean="0">
                <a:latin typeface="Courier New"/>
                <a:cs typeface="Courier New"/>
              </a:rPr>
              <a:t>posts#create</a:t>
            </a:r>
            <a:endParaRPr lang="de-DE" sz="15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4710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17707"/>
            <a:ext cx="8229600" cy="1513218"/>
          </a:xfrm>
        </p:spPr>
        <p:txBody>
          <a:bodyPr/>
          <a:lstStyle/>
          <a:p>
            <a:r>
              <a:rPr lang="en-US" dirty="0" smtClean="0"/>
              <a:t>The view is your application’s </a:t>
            </a:r>
            <a:r>
              <a:rPr lang="en-US" dirty="0" smtClean="0">
                <a:solidFill>
                  <a:srgbClr val="B23C00"/>
                </a:solidFill>
              </a:rPr>
              <a:t>user interface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Presents a user-friendly visual rendition </a:t>
            </a:r>
            <a:br>
              <a:rPr lang="en-US" dirty="0" smtClean="0"/>
            </a:br>
            <a:r>
              <a:rPr lang="en-US" dirty="0" smtClean="0"/>
              <a:t>of the application’s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659" y="1325903"/>
            <a:ext cx="3886200" cy="328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83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Ruby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embedded Ruby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.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erb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file is a template from which Rails generates an HTML page.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HTML page contains embedded Ruby code that executes </a:t>
            </a:r>
            <a:r>
              <a:rPr lang="en-US" u="sng" dirty="0" smtClean="0"/>
              <a:t>before</a:t>
            </a:r>
            <a:r>
              <a:rPr lang="en-US" dirty="0" smtClean="0"/>
              <a:t> the page is sent </a:t>
            </a:r>
            <a:br>
              <a:rPr lang="en-US" dirty="0" smtClean="0"/>
            </a:br>
            <a:r>
              <a:rPr lang="en-US" dirty="0" smtClean="0"/>
              <a:t>to the client.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The embedded Ruby code </a:t>
            </a:r>
            <a:r>
              <a:rPr lang="en-US" dirty="0" smtClean="0">
                <a:solidFill>
                  <a:srgbClr val="B23C00"/>
                </a:solidFill>
              </a:rPr>
              <a:t>dynamically creates content </a:t>
            </a:r>
            <a:r>
              <a:rPr lang="en-US" dirty="0" smtClean="0"/>
              <a:t>which replaces the embedded code within the HTML page.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 smtClean="0"/>
              <a:t>Output  </a:t>
            </a:r>
            <a:r>
              <a:rPr lang="en-US" dirty="0"/>
              <a:t>tags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%=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and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%&gt;</a:t>
            </a:r>
            <a:r>
              <a:rPr lang="en-US" dirty="0" smtClean="0"/>
              <a:t>.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Example: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app/views/post/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show.html.erb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1734" y="21797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80196" y="2293291"/>
            <a:ext cx="6556678" cy="397031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 id="notice"&gt;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notice %&gt;</a:t>
            </a:r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&lt;p&gt;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 &lt;strong&gt;Title:&lt;/strong&gt;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post.title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&lt;strong&gt;Body:&lt;/strong&gt;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&lt;%=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post.body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'Edit',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edit_post_path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%&gt; |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'Back',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posts_path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%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&gt;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pic>
        <p:nvPicPr>
          <p:cNvPr id="7" name="Picture 6" descr="Screen Shot 2016-02-11 at 6.09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46" y="2971805"/>
            <a:ext cx="2501900" cy="1244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4206244" y="5257780"/>
            <a:ext cx="14798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33CC"/>
                </a:solidFill>
              </a:rPr>
              <a:t>Path helpers</a:t>
            </a:r>
            <a:endParaRPr lang="en-US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76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584966"/>
          </a:xfrm>
        </p:spPr>
        <p:txBody>
          <a:bodyPr/>
          <a:lstStyle/>
          <a:p>
            <a:r>
              <a:rPr lang="en-US" dirty="0" smtClean="0"/>
              <a:t>Tags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&lt;%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%&gt;</a:t>
            </a:r>
            <a:r>
              <a:rPr lang="en-US" dirty="0" smtClean="0"/>
              <a:t> enclose Ruby code that executes to do control flow.</a:t>
            </a:r>
          </a:p>
          <a:p>
            <a:pPr lvl="1"/>
            <a:r>
              <a:rPr lang="en-US" dirty="0" smtClean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app/views/post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index.html.erb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2755850"/>
            <a:ext cx="8635697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&lt;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|post|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post.title</a:t>
            </a:r>
            <a:r>
              <a:rPr lang="en-US" b="1" dirty="0">
                <a:latin typeface="Courier New"/>
                <a:cs typeface="Courier New"/>
              </a:rPr>
              <a:t>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post.body</a:t>
            </a:r>
            <a:r>
              <a:rPr lang="en-US" b="1" dirty="0">
                <a:latin typeface="Courier New"/>
                <a:cs typeface="Courier New"/>
              </a:rPr>
              <a:t>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'Show', post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'Edit', </a:t>
            </a:r>
            <a:r>
              <a:rPr lang="en-US" b="1" dirty="0" err="1">
                <a:latin typeface="Courier New"/>
                <a:cs typeface="Courier New"/>
              </a:rPr>
              <a:t>edit_post_path</a:t>
            </a:r>
            <a:r>
              <a:rPr lang="en-US" b="1" dirty="0">
                <a:latin typeface="Courier New"/>
                <a:cs typeface="Courier New"/>
              </a:rPr>
              <a:t>(post)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'Destroy', post, method: :delete,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data</a:t>
            </a:r>
            <a:r>
              <a:rPr lang="en-US" b="1" dirty="0">
                <a:latin typeface="Courier New"/>
                <a:cs typeface="Courier New"/>
              </a:rPr>
              <a:t>: { confirm: 'Are you sure?' } %&gt;&lt;/td&gt;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1045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methods that simplify your view code.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create links</a:t>
            </a:r>
          </a:p>
          <a:p>
            <a:pPr lvl="1"/>
            <a:r>
              <a:rPr lang="en-US" dirty="0" smtClean="0"/>
              <a:t>format numbers</a:t>
            </a:r>
          </a:p>
          <a:p>
            <a:pPr lvl="1"/>
            <a:r>
              <a:rPr lang="en-US" dirty="0" smtClean="0"/>
              <a:t>other common tasks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Avoid having too much embedded code.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Write your own helpers.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5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Helpers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URL helpers</a:t>
            </a:r>
          </a:p>
          <a:p>
            <a:pPr lvl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generates</a:t>
            </a:r>
            <a:br>
              <a:rPr lang="en-US" dirty="0" smtClean="0"/>
            </a:b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Number helpers</a:t>
            </a:r>
          </a:p>
          <a:p>
            <a:pPr lvl="1"/>
            <a:r>
              <a:rPr lang="en-US" dirty="0" smtClean="0"/>
              <a:t>number conversion</a:t>
            </a:r>
          </a:p>
          <a:p>
            <a:pPr lvl="1"/>
            <a:r>
              <a:rPr lang="en-US" dirty="0" smtClean="0"/>
              <a:t>number formatting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25513" y="2236717"/>
            <a:ext cx="300951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link_to</a:t>
            </a:r>
            <a:r>
              <a:rPr lang="en-US" b="1" dirty="0" smtClean="0">
                <a:latin typeface="Courier New"/>
                <a:cs typeface="Courier New"/>
              </a:rPr>
              <a:t> 'Show', post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25513" y="2971805"/>
            <a:ext cx="3929281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&lt;a </a:t>
            </a:r>
            <a:r>
              <a:rPr lang="en-US" b="1" dirty="0" err="1" smtClean="0">
                <a:latin typeface="Courier New"/>
                <a:cs typeface="Courier New"/>
              </a:rPr>
              <a:t>href</a:t>
            </a:r>
            <a:r>
              <a:rPr lang="en-US" b="1" dirty="0" smtClean="0">
                <a:latin typeface="Courier New"/>
                <a:cs typeface="Courier New"/>
              </a:rPr>
              <a:t>="/posts/1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&gt;Show&lt;/a&gt;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5094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Your Own Helpers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584965"/>
          </a:xfrm>
        </p:spPr>
        <p:txBody>
          <a:bodyPr/>
          <a:lstStyle/>
          <a:p>
            <a:r>
              <a:rPr lang="en-US" dirty="0" smtClean="0"/>
              <a:t>Put in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app/helpers</a:t>
            </a:r>
          </a:p>
          <a:p>
            <a:pPr lvl="4"/>
            <a:endParaRPr lang="en-US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app/helpers/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application_helper.rb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60342" y="3059668"/>
            <a:ext cx="3979165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module </a:t>
            </a:r>
            <a:r>
              <a:rPr lang="en-US" b="1" dirty="0" err="1" smtClean="0">
                <a:latin typeface="Courier New"/>
                <a:cs typeface="Courier New"/>
              </a:rPr>
              <a:t>ApplicationHelper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def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friendly_date</a:t>
            </a:r>
            <a:r>
              <a:rPr lang="en-US" b="1" dirty="0" smtClean="0">
                <a:latin typeface="Courier New"/>
                <a:cs typeface="Courier New"/>
              </a:rPr>
              <a:t>(d)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</a:t>
            </a:r>
            <a:r>
              <a:rPr lang="en-US" b="1" dirty="0" err="1" smtClean="0">
                <a:latin typeface="Courier New"/>
                <a:cs typeface="Courier New"/>
              </a:rPr>
              <a:t>d.strftime</a:t>
            </a:r>
            <a:r>
              <a:rPr lang="en-US" b="1" dirty="0" smtClean="0">
                <a:latin typeface="Courier New"/>
                <a:cs typeface="Courier New"/>
              </a:rPr>
              <a:t>("%B %e, %Y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end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end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1708" y="5071326"/>
            <a:ext cx="4871847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friendly_date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latin typeface="Courier New"/>
                <a:cs typeface="Courier New"/>
              </a:rPr>
              <a:t>Time.new</a:t>
            </a:r>
            <a:r>
              <a:rPr lang="en-US" b="1" dirty="0" smtClean="0">
                <a:latin typeface="Courier New"/>
                <a:cs typeface="Courier New"/>
              </a:rPr>
              <a:t>(2017, 2, 9)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33166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Eclipse Ruby 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Ruby DLTK</a:t>
            </a:r>
          </a:p>
          <a:p>
            <a:pPr lvl="1"/>
            <a:r>
              <a:rPr lang="en-US" dirty="0" smtClean="0"/>
              <a:t>Dynamic Languages Toolkit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See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://marketplace.eclipse.org/content/ruby-</a:t>
            </a:r>
            <a:r>
              <a:rPr lang="en-US" dirty="0" smtClean="0">
                <a:hlinkClick r:id="rId2"/>
              </a:rPr>
              <a:t>dltk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Page Generation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The index page is dynamically </a:t>
            </a:r>
            <a:r>
              <a:rPr lang="en-US" smtClean="0"/>
              <a:t>generated.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 descr="Screen Shot 2016-02-11 at 5.22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91" y="2606049"/>
            <a:ext cx="5397500" cy="24003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72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Page Generation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559097"/>
            <a:ext cx="4621778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 id="notice"&gt;&lt;%= notice %&gt;&lt;/p&gt;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&lt;h1&gt;Listing Posts&lt;/h1&gt;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&lt;table&gt;</a:t>
            </a:r>
          </a:p>
          <a:p>
            <a:r>
              <a:rPr lang="en-US" b="1" dirty="0">
                <a:latin typeface="Courier New"/>
                <a:cs typeface="Courier New"/>
              </a:rPr>
              <a:t>  &lt;</a:t>
            </a:r>
            <a:r>
              <a:rPr lang="en-US" b="1" dirty="0" err="1">
                <a:latin typeface="Courier New"/>
                <a:cs typeface="Courier New"/>
              </a:rPr>
              <a:t>thead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&gt;Title&lt;/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&gt;Body&lt;/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colspan</a:t>
            </a:r>
            <a:r>
              <a:rPr lang="en-US" b="1" dirty="0">
                <a:latin typeface="Courier New"/>
                <a:cs typeface="Courier New"/>
              </a:rPr>
              <a:t>="3"&gt;&lt;/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thead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...</a:t>
            </a:r>
            <a:endParaRPr lang="en-US" b="1" dirty="0">
              <a:latin typeface="Courier New"/>
              <a:cs typeface="Courier New"/>
            </a:endParaRPr>
          </a:p>
          <a:p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1477" y="1234464"/>
            <a:ext cx="3339376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>
                <a:solidFill>
                  <a:srgbClr val="FFFF00"/>
                </a:solidFill>
                <a:latin typeface="+mn-lt"/>
                <a:cs typeface="Courier New"/>
              </a:rPr>
              <a:t>app/views/posts/</a:t>
            </a:r>
            <a:r>
              <a:rPr lang="en-US" dirty="0" err="1" smtClean="0">
                <a:solidFill>
                  <a:srgbClr val="FFFF00"/>
                </a:solidFill>
                <a:latin typeface="+mn-lt"/>
                <a:cs typeface="Courier New"/>
              </a:rPr>
              <a:t>index.html.erb</a:t>
            </a:r>
            <a:endParaRPr lang="en-US" dirty="0">
              <a:solidFill>
                <a:srgbClr val="FFFF00"/>
              </a:solidFill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010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Page Generation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65491"/>
            <a:ext cx="8495986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  ...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&lt;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 @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posts.each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do |post|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post.title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</a:t>
            </a:r>
            <a:r>
              <a:rPr lang="en-US" b="1" dirty="0">
                <a:latin typeface="Courier New"/>
                <a:cs typeface="Courier New"/>
              </a:rPr>
              <a:t>&gt;&lt;/td&gt;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post.body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'Show', post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'Edit',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edit_post_path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(post)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&lt;td&gt;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link_to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'Destroy', post, method: </a:t>
            </a:r>
            <a:r>
              <a:rPr lang="en-US" b="1" dirty="0">
                <a:solidFill>
                  <a:srgbClr val="A12A03"/>
                </a:solidFill>
                <a:latin typeface="Courier New"/>
                <a:cs typeface="Courier New"/>
              </a:rPr>
              <a:t>:delete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, </a:t>
            </a:r>
            <a:endParaRPr lang="en-US" b="1" dirty="0" smtClean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            data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: { confirm: 'Are you sure?' } %&gt;</a:t>
            </a:r>
            <a:r>
              <a:rPr lang="en-US" b="1" dirty="0">
                <a:latin typeface="Courier New"/>
                <a:cs typeface="Courier New"/>
              </a:rPr>
              <a:t>&lt;/td&gt;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tr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   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</a:t>
            </a:r>
            <a:r>
              <a:rPr lang="en-US" b="1" dirty="0" err="1">
                <a:latin typeface="Courier New"/>
                <a:cs typeface="Courier New"/>
              </a:rPr>
              <a:t>tbody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&lt;/table&gt;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br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link_to</a:t>
            </a:r>
            <a:r>
              <a:rPr lang="en-US" b="1" dirty="0">
                <a:latin typeface="Courier New"/>
                <a:cs typeface="Courier New"/>
              </a:rPr>
              <a:t> 'New Post', </a:t>
            </a:r>
            <a:r>
              <a:rPr lang="en-US" b="1" dirty="0" err="1">
                <a:latin typeface="Courier New"/>
                <a:cs typeface="Courier New"/>
              </a:rPr>
              <a:t>new_post_path</a:t>
            </a:r>
            <a:r>
              <a:rPr lang="en-US" b="1" dirty="0">
                <a:latin typeface="Courier New"/>
                <a:cs typeface="Courier New"/>
              </a:rPr>
              <a:t> %&gt;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30" y="1510106"/>
            <a:ext cx="444544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Instance variable </a:t>
            </a:r>
            <a:r>
              <a:rPr lang="en-US" b="1" dirty="0" smtClean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@posts </a:t>
            </a:r>
            <a:r>
              <a:rPr lang="en-US" dirty="0" smtClean="0">
                <a:solidFill>
                  <a:srgbClr val="0033CC"/>
                </a:solidFill>
              </a:rPr>
              <a:t>was initialized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by the Post controller’s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en-US" dirty="0" smtClean="0">
                <a:solidFill>
                  <a:srgbClr val="0033CC"/>
                </a:solidFill>
              </a:rPr>
              <a:t> action.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34964" y="1965976"/>
            <a:ext cx="3217547" cy="923330"/>
          </a:xfrm>
          <a:prstGeom prst="rect">
            <a:avLst/>
          </a:prstGeom>
          <a:solidFill>
            <a:srgbClr val="CCEC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def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index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    @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posts =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Post.all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 end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5320" y="4526268"/>
            <a:ext cx="29418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A12A03"/>
                </a:solidFill>
              </a:rPr>
              <a:t>Fake the DELETE request.</a:t>
            </a:r>
            <a:endParaRPr lang="en-US">
              <a:solidFill>
                <a:srgbClr val="A12A0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17775" y="1030203"/>
            <a:ext cx="3339376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>
                <a:solidFill>
                  <a:srgbClr val="FFFF00"/>
                </a:solidFill>
                <a:latin typeface="+mn-lt"/>
                <a:cs typeface="Courier New"/>
              </a:rPr>
              <a:t>app/views/posts/</a:t>
            </a:r>
            <a:r>
              <a:rPr lang="en-US" dirty="0" err="1" smtClean="0">
                <a:solidFill>
                  <a:srgbClr val="FFFF00"/>
                </a:solidFill>
                <a:latin typeface="+mn-lt"/>
                <a:cs typeface="Courier New"/>
              </a:rPr>
              <a:t>index.html.erb</a:t>
            </a:r>
            <a:endParaRPr lang="en-US" dirty="0">
              <a:solidFill>
                <a:srgbClr val="FFFF00"/>
              </a:solidFill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036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UI design includes having a consistent layout for your application’s web pages.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common headers, footers.</a:t>
            </a:r>
          </a:p>
          <a:p>
            <a:pPr lvl="1"/>
            <a:r>
              <a:rPr lang="en-US" dirty="0" smtClean="0"/>
              <a:t>common page structure</a:t>
            </a:r>
          </a:p>
          <a:p>
            <a:pPr lvl="1"/>
            <a:r>
              <a:rPr lang="en-US" dirty="0" smtClean="0"/>
              <a:t>etc.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Rails </a:t>
            </a:r>
            <a:r>
              <a:rPr lang="en-US" dirty="0" smtClean="0">
                <a:solidFill>
                  <a:srgbClr val="B23C00"/>
                </a:solidFill>
              </a:rPr>
              <a:t>layout</a:t>
            </a:r>
            <a:r>
              <a:rPr lang="en-US" dirty="0" smtClean="0"/>
              <a:t> is a file containing the common HTML code for every application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89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685" y="1464976"/>
            <a:ext cx="8917826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&lt;!DOCTYPE 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&lt;title&gt;Blog&lt;/title&gt;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stylesheet_link_tag</a:t>
            </a:r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'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application</a:t>
            </a:r>
            <a:r>
              <a:rPr lang="en-US" b="1" dirty="0" smtClean="0">
                <a:latin typeface="Courier New"/>
                <a:cs typeface="Courier New"/>
              </a:rPr>
              <a:t>', media: 'all',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                     'data-</a:t>
            </a:r>
            <a:r>
              <a:rPr lang="en-US" b="1" dirty="0" err="1" smtClean="0">
                <a:latin typeface="Courier New"/>
                <a:cs typeface="Courier New"/>
              </a:rPr>
              <a:t>turbolinks</a:t>
            </a:r>
            <a:r>
              <a:rPr lang="en-US" b="1" dirty="0" smtClean="0">
                <a:latin typeface="Courier New"/>
                <a:cs typeface="Courier New"/>
              </a:rPr>
              <a:t>-track' =&gt; true %&gt;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</a:t>
            </a:r>
            <a:r>
              <a:rPr lang="en-US" b="1" dirty="0">
                <a:latin typeface="Courier New"/>
                <a:cs typeface="Courier New"/>
              </a:rPr>
              <a:t>&lt;%= </a:t>
            </a:r>
            <a:r>
              <a:rPr lang="en-US" b="1" dirty="0" err="1">
                <a:latin typeface="Courier New"/>
                <a:cs typeface="Courier New"/>
              </a:rPr>
              <a:t>javascript_include_tag</a:t>
            </a:r>
            <a:r>
              <a:rPr lang="en-US" b="1" dirty="0">
                <a:latin typeface="Courier New"/>
                <a:cs typeface="Courier New"/>
              </a:rPr>
              <a:t> '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application</a:t>
            </a:r>
            <a:r>
              <a:rPr lang="en-US" b="1" dirty="0">
                <a:latin typeface="Courier New"/>
                <a:cs typeface="Courier New"/>
              </a:rPr>
              <a:t>',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           '</a:t>
            </a:r>
            <a:r>
              <a:rPr lang="en-US" b="1" dirty="0">
                <a:latin typeface="Courier New"/>
                <a:cs typeface="Courier New"/>
              </a:rPr>
              <a:t>data-</a:t>
            </a:r>
            <a:r>
              <a:rPr lang="en-US" b="1" dirty="0" err="1">
                <a:latin typeface="Courier New"/>
                <a:cs typeface="Courier New"/>
              </a:rPr>
              <a:t>turbolinks</a:t>
            </a:r>
            <a:r>
              <a:rPr lang="en-US" b="1" dirty="0">
                <a:latin typeface="Courier New"/>
                <a:cs typeface="Courier New"/>
              </a:rPr>
              <a:t>-track' =&gt; true %&gt;</a:t>
            </a:r>
          </a:p>
          <a:p>
            <a:r>
              <a:rPr lang="en-US" b="1" dirty="0">
                <a:latin typeface="Courier New"/>
                <a:cs typeface="Courier New"/>
              </a:rPr>
              <a:t>  &lt;%= </a:t>
            </a:r>
            <a:r>
              <a:rPr lang="en-US" b="1" dirty="0" err="1">
                <a:latin typeface="Courier New"/>
                <a:cs typeface="Courier New"/>
              </a:rPr>
              <a:t>csrf_meta_tags</a:t>
            </a:r>
            <a:r>
              <a:rPr lang="en-US" b="1" dirty="0"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yield %&gt;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6244" y="1783098"/>
            <a:ext cx="232720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933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Change to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default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for Windows.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10" y="3703317"/>
            <a:ext cx="487345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</a:rPr>
              <a:t>Assets</a:t>
            </a:r>
            <a:r>
              <a:rPr lang="en-US" sz="2000" dirty="0" smtClean="0">
                <a:solidFill>
                  <a:srgbClr val="0033CC"/>
                </a:solidFill>
              </a:rPr>
              <a:t> such as JavaScript and CSS files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are kept in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app/assets</a:t>
            </a:r>
            <a:r>
              <a:rPr lang="en-US" sz="2000" dirty="0" smtClean="0">
                <a:solidFill>
                  <a:srgbClr val="0033CC"/>
                </a:solidFill>
              </a:rPr>
              <a:t>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1708" y="4526268"/>
            <a:ext cx="369844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Security helper to protect against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cross-site request forgery (CSRF).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6410" y="1207008"/>
            <a:ext cx="4070345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>
                <a:solidFill>
                  <a:srgbClr val="FFFF00"/>
                </a:solidFill>
                <a:latin typeface="+mj-lt"/>
                <a:cs typeface="Courier New"/>
              </a:rPr>
              <a:t>app/views/layouts/</a:t>
            </a:r>
            <a:r>
              <a:rPr lang="en-US" dirty="0" err="1" smtClean="0">
                <a:solidFill>
                  <a:srgbClr val="FFFF00"/>
                </a:solidFill>
                <a:latin typeface="+mj-lt"/>
                <a:cs typeface="Courier New"/>
              </a:rPr>
              <a:t>application.html.erb</a:t>
            </a:r>
            <a:endParaRPr lang="en-US" dirty="0">
              <a:solidFill>
                <a:srgbClr val="FFFF00"/>
              </a:solidFill>
              <a:latin typeface="+mj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959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047989"/>
          </a:xfrm>
        </p:spPr>
        <p:txBody>
          <a:bodyPr/>
          <a:lstStyle/>
          <a:p>
            <a:r>
              <a:rPr lang="en-US" dirty="0" smtClean="0"/>
              <a:t>A partial is a snippet of view code </a:t>
            </a:r>
            <a:br>
              <a:rPr lang="en-US" dirty="0" smtClean="0"/>
            </a:br>
            <a:r>
              <a:rPr lang="en-US" dirty="0" smtClean="0"/>
              <a:t>that is “included” by other view code.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This allows the same display elements to be repeated on different pages.</a:t>
            </a:r>
          </a:p>
          <a:p>
            <a:pPr lvl="1"/>
            <a:r>
              <a:rPr lang="en-US" dirty="0"/>
              <a:t>By convention, names of partial start with </a:t>
            </a:r>
            <a:r>
              <a:rPr lang="en-US" dirty="0">
                <a:solidFill>
                  <a:srgbClr val="0033CC"/>
                </a:solidFill>
              </a:rPr>
              <a:t>_</a:t>
            </a:r>
          </a:p>
          <a:p>
            <a:pPr lvl="1"/>
            <a:r>
              <a:rPr lang="en-US" dirty="0" smtClean="0"/>
              <a:t>Example:</a:t>
            </a:r>
            <a:endParaRPr lang="en-US" dirty="0" smtClean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39998" y="4517328"/>
            <a:ext cx="66640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&lt;p&gt;&lt;strong&gt;&lt;%=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comment.author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%&gt;&lt;/strong&gt; said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: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br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comment.body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8" y="4160512"/>
            <a:ext cx="4493538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>
                <a:solidFill>
                  <a:srgbClr val="FFFF00"/>
                </a:solidFill>
              </a:rPr>
              <a:t>app/views/comments/_</a:t>
            </a:r>
            <a:r>
              <a:rPr lang="en-US" dirty="0" err="1" smtClean="0">
                <a:solidFill>
                  <a:srgbClr val="FFFF00"/>
                </a:solidFill>
              </a:rPr>
              <a:t>comment.html.erb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66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Displaying Comments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3001" y="2580802"/>
            <a:ext cx="6526146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&lt;p id="notice"&gt;&lt;%= notice %&gt;&lt;/p&gt;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&lt;h2&gt;&lt;%= @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post.title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%&gt;&lt;/h2&gt;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&lt;p&gt;&lt;%= @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post.body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%&gt;&lt;/p&gt;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link_to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'Edit',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edit_post_path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(@post) %&gt; |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link_to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'Back',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posts_path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&lt;h3&gt;Comments&lt;/h3&gt;</a:t>
            </a:r>
          </a:p>
          <a:p>
            <a:endParaRPr lang="en-US" b="1" dirty="0">
              <a:solidFill>
                <a:srgbClr val="A12A03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&lt;%= render @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post.comments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smtClean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%&gt;</a:t>
            </a:r>
            <a:endParaRPr lang="en-US" b="1" dirty="0">
              <a:solidFill>
                <a:srgbClr val="A12A03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944892"/>
          </a:xfrm>
        </p:spPr>
        <p:txBody>
          <a:bodyPr/>
          <a:lstStyle/>
          <a:p>
            <a:r>
              <a:rPr lang="en-US" dirty="0" smtClean="0"/>
              <a:t>Display the comments for a post at the bottom of the page that shows that post.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33904" y="2361703"/>
            <a:ext cx="3313856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app/views/posts/</a:t>
            </a:r>
            <a:r>
              <a:rPr lang="en-US" dirty="0" err="1" smtClean="0">
                <a:solidFill>
                  <a:srgbClr val="FFFF00"/>
                </a:solidFill>
              </a:rPr>
              <a:t>show.html.erb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5371" y="5568763"/>
            <a:ext cx="387798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“Include” partial  _</a:t>
            </a:r>
            <a:r>
              <a:rPr lang="en-US" dirty="0" err="1">
                <a:solidFill>
                  <a:srgbClr val="0033CC"/>
                </a:solidFill>
              </a:rPr>
              <a:t>comment.html.erb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0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HTML forms enable users to submit data to the application code running on the web server.</a:t>
            </a:r>
          </a:p>
          <a:p>
            <a:pPr lvl="1"/>
            <a:r>
              <a:rPr lang="en-US" dirty="0" smtClean="0"/>
              <a:t>Create the form with a partial so it can be reused.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" name="Picture 4" descr="Screen Shot 2016-02-11 at 5.41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93" y="2880366"/>
            <a:ext cx="2438400" cy="2933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181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Form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556415"/>
            <a:ext cx="7943200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form_for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do |f| %&gt;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 if @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post.errors.any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? %&gt;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</a:t>
            </a:r>
            <a:r>
              <a:rPr lang="en-US" b="1" dirty="0" err="1">
                <a:latin typeface="Courier New"/>
                <a:cs typeface="Courier New"/>
              </a:rPr>
              <a:t>error_explanation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&lt;h2&gt;&lt;%= pluralize(@</a:t>
            </a:r>
            <a:r>
              <a:rPr lang="en-US" b="1" dirty="0" err="1">
                <a:latin typeface="Courier New"/>
                <a:cs typeface="Courier New"/>
              </a:rPr>
              <a:t>post.errors.count</a:t>
            </a:r>
            <a:r>
              <a:rPr lang="en-US" b="1" dirty="0">
                <a:latin typeface="Courier New"/>
                <a:cs typeface="Courier New"/>
              </a:rPr>
              <a:t>, "error") %&gt;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prohibited </a:t>
            </a:r>
            <a:r>
              <a:rPr lang="en-US" b="1" dirty="0">
                <a:latin typeface="Courier New"/>
                <a:cs typeface="Courier New"/>
              </a:rPr>
              <a:t>this post from being saved</a:t>
            </a:r>
            <a:r>
              <a:rPr lang="en-US" b="1" dirty="0" smtClean="0">
                <a:latin typeface="Courier New"/>
                <a:cs typeface="Courier New"/>
              </a:rPr>
              <a:t>: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&lt;</a:t>
            </a:r>
            <a:r>
              <a:rPr lang="en-US" b="1" dirty="0">
                <a:latin typeface="Courier New"/>
                <a:cs typeface="Courier New"/>
              </a:rPr>
              <a:t>/h2&gt;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&lt;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&lt;% @</a:t>
            </a:r>
            <a:r>
              <a:rPr lang="en-US" b="1" dirty="0" err="1">
                <a:latin typeface="Courier New"/>
                <a:cs typeface="Courier New"/>
              </a:rPr>
              <a:t>post.errors.full_messages.each</a:t>
            </a:r>
            <a:r>
              <a:rPr lang="en-US" b="1" dirty="0">
                <a:latin typeface="Courier New"/>
                <a:cs typeface="Courier New"/>
              </a:rPr>
              <a:t> do |message| %&gt;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&lt;li&gt;&lt;%= message %&gt;&lt;/li&gt;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&lt;% end %&gt;</a:t>
            </a:r>
          </a:p>
          <a:p>
            <a:r>
              <a:rPr lang="en-US" b="1" dirty="0">
                <a:latin typeface="Courier New"/>
                <a:cs typeface="Courier New"/>
              </a:rPr>
              <a:t>      &lt;/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&lt;% end %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</a:p>
          <a:p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3385195"/>
            <a:ext cx="370001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Check for and handle form errors.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4878" y="1647854"/>
            <a:ext cx="25710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Bind a form to a model.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4951" y="1218381"/>
            <a:ext cx="3377848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>
                <a:solidFill>
                  <a:srgbClr val="FFFF00"/>
                </a:solidFill>
              </a:rPr>
              <a:t>app/views/posts/_</a:t>
            </a:r>
            <a:r>
              <a:rPr lang="en-US" dirty="0" err="1">
                <a:solidFill>
                  <a:srgbClr val="FFFF00"/>
                </a:solidFill>
              </a:rPr>
              <a:t>form.html.erb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2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</a:t>
            </a:r>
            <a:r>
              <a:rPr lang="en-US" dirty="0" smtClean="0"/>
              <a:t>Form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8684" y="1627452"/>
            <a:ext cx="457200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&lt;%=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form_for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(@post) do |f| %&gt;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...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&lt;</a:t>
            </a:r>
            <a:r>
              <a:rPr lang="en-US" b="1" dirty="0">
                <a:latin typeface="Courier New"/>
                <a:cs typeface="Courier New"/>
              </a:rPr>
              <a:t>div class="field"&gt;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&lt;%= </a:t>
            </a:r>
            <a:r>
              <a:rPr lang="en-US" b="1" dirty="0" err="1">
                <a:latin typeface="Courier New"/>
                <a:cs typeface="Courier New"/>
              </a:rPr>
              <a:t>f.label</a:t>
            </a:r>
            <a:r>
              <a:rPr lang="en-US" b="1" dirty="0">
                <a:latin typeface="Courier New"/>
                <a:cs typeface="Courier New"/>
              </a:rPr>
              <a:t> :title %&gt;&lt;</a:t>
            </a:r>
            <a:r>
              <a:rPr lang="en-US" b="1" dirty="0" err="1">
                <a:latin typeface="Courier New"/>
                <a:cs typeface="Courier New"/>
              </a:rPr>
              <a:t>br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&lt;%= </a:t>
            </a:r>
            <a:r>
              <a:rPr lang="en-US" b="1" dirty="0" err="1">
                <a:latin typeface="Courier New"/>
                <a:cs typeface="Courier New"/>
              </a:rPr>
              <a:t>f.text_field</a:t>
            </a:r>
            <a:r>
              <a:rPr lang="en-US" b="1" dirty="0">
                <a:latin typeface="Courier New"/>
                <a:cs typeface="Courier New"/>
              </a:rPr>
              <a:t> :title %&gt;</a:t>
            </a:r>
          </a:p>
          <a:p>
            <a:r>
              <a:rPr lang="en-US" b="1" dirty="0"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&lt;div class="field"&gt;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f.label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:body %&gt;&lt;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br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f.text_area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:body %&gt;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&lt;div class="actions"&gt;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&lt;%=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f.submit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%&gt;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&lt;% end %&gt;</a:t>
            </a:r>
          </a:p>
        </p:txBody>
      </p:sp>
      <p:pic>
        <p:nvPicPr>
          <p:cNvPr id="6" name="Picture 5" descr="Screen Shot 2016-02-11 at 5.41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29" y="1718891"/>
            <a:ext cx="2438400" cy="293370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9" name="Group 18"/>
          <p:cNvGrpSpPr/>
          <p:nvPr/>
        </p:nvGrpSpPr>
        <p:grpSpPr>
          <a:xfrm>
            <a:off x="2651781" y="2267525"/>
            <a:ext cx="3748999" cy="1920219"/>
            <a:chOff x="2651781" y="1965976"/>
            <a:chExt cx="3748999" cy="1920219"/>
          </a:xfrm>
        </p:grpSpPr>
        <p:sp>
          <p:nvSpPr>
            <p:cNvPr id="3" name="Oval 2"/>
            <p:cNvSpPr/>
            <p:nvPr/>
          </p:nvSpPr>
          <p:spPr bwMode="auto">
            <a:xfrm>
              <a:off x="3474732" y="2697489"/>
              <a:ext cx="1005829" cy="365756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5394951" y="1965976"/>
              <a:ext cx="1005829" cy="365756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51781" y="3520439"/>
              <a:ext cx="1005829" cy="365756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394951" y="2606049"/>
              <a:ext cx="1005829" cy="365756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3" name="Curved Connector 12"/>
            <p:cNvCxnSpPr>
              <a:stCxn id="3" idx="7"/>
              <a:endCxn id="7" idx="3"/>
            </p:cNvCxnSpPr>
            <p:nvPr/>
          </p:nvCxnSpPr>
          <p:spPr bwMode="auto">
            <a:xfrm rot="5400000" flipH="1" flipV="1">
              <a:off x="4701314" y="1910116"/>
              <a:ext cx="472885" cy="1208990"/>
            </a:xfrm>
            <a:prstGeom prst="curvedConnector3">
              <a:avLst/>
            </a:prstGeom>
            <a:solidFill>
              <a:schemeClr val="accent1"/>
            </a:solidFill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Curved Connector 14"/>
            <p:cNvCxnSpPr>
              <a:stCxn id="8" idx="7"/>
              <a:endCxn id="9" idx="3"/>
            </p:cNvCxnSpPr>
            <p:nvPr/>
          </p:nvCxnSpPr>
          <p:spPr bwMode="auto">
            <a:xfrm rot="5400000" flipH="1" flipV="1">
              <a:off x="4198399" y="2230152"/>
              <a:ext cx="655762" cy="2031941"/>
            </a:xfrm>
            <a:prstGeom prst="curvedConnector3">
              <a:avLst/>
            </a:prstGeom>
            <a:solidFill>
              <a:schemeClr val="accent1"/>
            </a:solidFill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0" name="Group 19"/>
          <p:cNvGrpSpPr/>
          <p:nvPr/>
        </p:nvGrpSpPr>
        <p:grpSpPr>
          <a:xfrm>
            <a:off x="1920269" y="3785427"/>
            <a:ext cx="4937706" cy="1499585"/>
            <a:chOff x="1920269" y="3483878"/>
            <a:chExt cx="4937706" cy="1499585"/>
          </a:xfrm>
        </p:grpSpPr>
        <p:sp>
          <p:nvSpPr>
            <p:cNvPr id="10" name="Oval 9"/>
            <p:cNvSpPr/>
            <p:nvPr/>
          </p:nvSpPr>
          <p:spPr bwMode="auto">
            <a:xfrm>
              <a:off x="5394951" y="3483878"/>
              <a:ext cx="1463024" cy="402317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1920269" y="4617707"/>
              <a:ext cx="1005829" cy="365756"/>
            </a:xfrm>
            <a:prstGeom prst="ellipse">
              <a:avLst/>
            </a:prstGeom>
            <a:noFill/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17" name="Curved Connector 16"/>
            <p:cNvCxnSpPr>
              <a:stCxn id="11" idx="7"/>
              <a:endCxn id="10" idx="3"/>
            </p:cNvCxnSpPr>
            <p:nvPr/>
          </p:nvCxnSpPr>
          <p:spPr bwMode="auto">
            <a:xfrm rot="5400000" flipH="1" flipV="1">
              <a:off x="3772005" y="2834070"/>
              <a:ext cx="843994" cy="283040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1" name="TextBox 20"/>
          <p:cNvSpPr txBox="1"/>
          <p:nvPr/>
        </p:nvSpPr>
        <p:spPr>
          <a:xfrm>
            <a:off x="1920269" y="1325903"/>
            <a:ext cx="3377848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dirty="0">
                <a:solidFill>
                  <a:srgbClr val="FFFF00"/>
                </a:solidFill>
              </a:rPr>
              <a:t>app/views/posts/_</a:t>
            </a:r>
            <a:r>
              <a:rPr lang="en-US" dirty="0" err="1">
                <a:solidFill>
                  <a:srgbClr val="FFFF00"/>
                </a:solidFill>
              </a:rPr>
              <a:t>form.html.erb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Having Windows Installation 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try </a:t>
            </a:r>
            <a:r>
              <a:rPr lang="en-US" dirty="0">
                <a:hlinkClick r:id="rId2"/>
              </a:rPr>
              <a:t>http://www.cs.sjsu.edu/~mak/CMPE131/RoR_Rev1.0.3_26012017.pdf</a:t>
            </a:r>
            <a:r>
              <a:rPr lang="en-US" dirty="0"/>
              <a:t> 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Then try: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railsinstaller.org/en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5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smtClean="0"/>
              <a:t>Try to create a post with an empty title.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845844"/>
            <a:ext cx="5642701" cy="423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6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944892"/>
          </a:xfrm>
        </p:spPr>
        <p:txBody>
          <a:bodyPr/>
          <a:lstStyle/>
          <a:p>
            <a:r>
              <a:rPr lang="en-US" dirty="0" smtClean="0"/>
              <a:t>Add the form to create comments for a post </a:t>
            </a:r>
            <a:br>
              <a:rPr lang="en-US" dirty="0" smtClean="0"/>
            </a:br>
            <a:r>
              <a:rPr lang="en-US" dirty="0" smtClean="0"/>
              <a:t>at the bottom of the page that shows that post.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514610"/>
            <a:ext cx="7353295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smtClean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form_for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[@post, @</a:t>
            </a:r>
            <a:r>
              <a:rPr lang="en-US" b="1" dirty="0" err="1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post.comments.build</a:t>
            </a:r>
            <a:r>
              <a:rPr lang="en-US" b="1" dirty="0">
                <a:solidFill>
                  <a:srgbClr val="A12A03"/>
                </a:solidFill>
                <a:latin typeface="Courier New" charset="0"/>
                <a:ea typeface="Courier New" charset="0"/>
                <a:cs typeface="Courier New" charset="0"/>
              </a:rPr>
              <a:t>]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do |f| %&gt;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&lt;div class='field'&gt;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f.label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:author %&gt;&lt;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f.text_field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:author %&gt;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&lt;/div&gt;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&lt;div class='field'&gt;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f.label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:body %&gt;&lt;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f.text_area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:body %&gt;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&lt;/div&gt;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&lt;div class='actions'&gt;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&lt;%=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f.submit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%&gt;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&lt;/div&gt;</a:t>
            </a:r>
          </a:p>
          <a:p>
            <a:r>
              <a:rPr lang="fr-FR" b="1" dirty="0">
                <a:latin typeface="Courier New" charset="0"/>
                <a:ea typeface="Courier New" charset="0"/>
                <a:cs typeface="Courier New" charset="0"/>
              </a:rPr>
              <a:t>&lt;% end %&gt;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72944" y="2249202"/>
            <a:ext cx="3313856" cy="369332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app/views/posts/</a:t>
            </a:r>
            <a:r>
              <a:rPr lang="en-US" dirty="0" err="1" smtClean="0">
                <a:solidFill>
                  <a:srgbClr val="FFFF00"/>
                </a:solidFill>
              </a:rPr>
              <a:t>show.html.erb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6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Comments 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1"/>
            <a:ext cx="8229600" cy="487698"/>
          </a:xfrm>
        </p:spPr>
        <p:txBody>
          <a:bodyPr/>
          <a:lstStyle/>
          <a:p>
            <a:r>
              <a:rPr lang="en-US" dirty="0" smtClean="0"/>
              <a:t>Generate a new controller for comments: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874537"/>
            <a:ext cx="8495986" cy="4247317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~/ruby/code/blog: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bin/rails generate controller comments</a:t>
            </a:r>
          </a:p>
          <a:p>
            <a:r>
              <a:rPr lang="en-US" b="1" dirty="0">
                <a:latin typeface="Courier New"/>
                <a:cs typeface="Courier New"/>
              </a:rPr>
              <a:t>Running via Spring </a:t>
            </a:r>
            <a:r>
              <a:rPr lang="en-US" b="1" dirty="0" err="1">
                <a:latin typeface="Courier New"/>
                <a:cs typeface="Courier New"/>
              </a:rPr>
              <a:t>preloader</a:t>
            </a:r>
            <a:r>
              <a:rPr lang="en-US" b="1" dirty="0">
                <a:latin typeface="Courier New"/>
                <a:cs typeface="Courier New"/>
              </a:rPr>
              <a:t> in process 1782</a:t>
            </a:r>
          </a:p>
          <a:p>
            <a:r>
              <a:rPr lang="en-US" b="1" dirty="0">
                <a:latin typeface="Courier New"/>
                <a:cs typeface="Courier New"/>
              </a:rPr>
              <a:t>      create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app/controllers/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comments_controller.rb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ro-RO" b="1" dirty="0">
                <a:latin typeface="Courier New"/>
                <a:cs typeface="Courier New"/>
              </a:rPr>
              <a:t>      invoke  erb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</a:t>
            </a:r>
            <a:r>
              <a:rPr lang="ro-RO" b="1" dirty="0">
                <a:solidFill>
                  <a:srgbClr val="008000"/>
                </a:solidFill>
                <a:latin typeface="Courier New"/>
                <a:cs typeface="Courier New"/>
              </a:rPr>
              <a:t>app/views/comments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test/controllers/comments_controller_test.rb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helper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app/helpers/comments_helper.rb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test_unit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assets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coffee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app/assets/javascripts/comments.coffee</a:t>
            </a:r>
          </a:p>
          <a:p>
            <a:r>
              <a:rPr lang="ro-RO" b="1" dirty="0">
                <a:latin typeface="Courier New"/>
                <a:cs typeface="Courier New"/>
              </a:rPr>
              <a:t>      invoke    scss</a:t>
            </a:r>
          </a:p>
          <a:p>
            <a:r>
              <a:rPr lang="ro-RO" b="1" dirty="0">
                <a:latin typeface="Courier New"/>
                <a:cs typeface="Courier New"/>
              </a:rPr>
              <a:t>      create      app/assets/stylesheets/comments.scss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32292" y="2788927"/>
            <a:ext cx="182675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empty controller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0634" y="3059668"/>
            <a:ext cx="176250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empty directory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04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Comments </a:t>
            </a:r>
            <a:r>
              <a:rPr lang="en-US" dirty="0" smtClean="0"/>
              <a:t>Controller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5109" y="1399680"/>
            <a:ext cx="8634508" cy="5355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class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CommentsController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b="1" dirty="0">
                <a:latin typeface="Courier New"/>
                <a:cs typeface="Courier New"/>
              </a:rPr>
              <a:t>&lt; </a:t>
            </a:r>
            <a:r>
              <a:rPr lang="en-US" b="1" dirty="0" err="1">
                <a:latin typeface="Courier New"/>
                <a:cs typeface="Courier New"/>
              </a:rPr>
              <a:t>ApplicationController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create</a:t>
            </a:r>
          </a:p>
          <a:p>
            <a:r>
              <a:rPr lang="en-US" b="1" dirty="0">
                <a:latin typeface="Courier New"/>
                <a:cs typeface="Courier New"/>
              </a:rPr>
              <a:t>    @post = </a:t>
            </a:r>
            <a:r>
              <a:rPr lang="en-US" b="1" dirty="0" err="1">
                <a:latin typeface="Courier New"/>
                <a:cs typeface="Courier New"/>
              </a:rPr>
              <a:t>Post.find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params</a:t>
            </a:r>
            <a:r>
              <a:rPr lang="en-US" b="1" dirty="0">
                <a:latin typeface="Courier New"/>
                <a:cs typeface="Courier New"/>
              </a:rPr>
              <a:t>[:</a:t>
            </a:r>
            <a:r>
              <a:rPr lang="en-US" b="1" dirty="0" err="1">
                <a:latin typeface="Courier New"/>
                <a:cs typeface="Courier New"/>
              </a:rPr>
              <a:t>post_id</a:t>
            </a:r>
            <a:r>
              <a:rPr lang="en-US" b="1" dirty="0">
                <a:latin typeface="Courier New"/>
                <a:cs typeface="Courier New"/>
              </a:rPr>
              <a:t>])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if @</a:t>
            </a:r>
            <a:r>
              <a:rPr lang="en-US" b="1" dirty="0" err="1">
                <a:latin typeface="Courier New"/>
                <a:cs typeface="Courier New"/>
              </a:rPr>
              <a:t>post.comments.create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comment_params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notice: 'Comment was successfully created.'</a:t>
            </a:r>
          </a:p>
          <a:p>
            <a:r>
              <a:rPr lang="en-US" b="1" dirty="0">
                <a:latin typeface="Courier New"/>
                <a:cs typeface="Courier New"/>
              </a:rPr>
              <a:t>    else</a:t>
            </a:r>
          </a:p>
          <a:p>
            <a:r>
              <a:rPr lang="en-US" b="1" dirty="0">
                <a:latin typeface="Courier New"/>
                <a:cs typeface="Courier New"/>
              </a:rPr>
              <a:t>      </a:t>
            </a:r>
            <a:r>
              <a:rPr lang="en-US" b="1" dirty="0" err="1">
                <a:latin typeface="Courier New"/>
                <a:cs typeface="Courier New"/>
              </a:rPr>
              <a:t>redirect_to</a:t>
            </a:r>
            <a:r>
              <a:rPr lang="en-US" b="1" dirty="0">
                <a:latin typeface="Courier New"/>
                <a:cs typeface="Courier New"/>
              </a:rPr>
              <a:t> @post,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alert: 'Error creating comment'</a:t>
            </a:r>
          </a:p>
          <a:p>
            <a:r>
              <a:rPr lang="en-US" b="1" dirty="0">
                <a:latin typeface="Courier New"/>
                <a:cs typeface="Courier New"/>
              </a:rPr>
              <a:t>    end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private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</a:p>
          <a:p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def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comment_params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params.require</a:t>
            </a:r>
            <a:r>
              <a:rPr lang="en-US" b="1" dirty="0">
                <a:latin typeface="Courier New"/>
                <a:cs typeface="Courier New"/>
              </a:rPr>
              <a:t>(:comment).permit(:author, :body)</a:t>
            </a:r>
          </a:p>
          <a:p>
            <a:r>
              <a:rPr lang="en-US" b="1" dirty="0">
                <a:latin typeface="Courier New"/>
                <a:cs typeface="Courier New"/>
              </a:rPr>
              <a:t>  end</a:t>
            </a:r>
          </a:p>
          <a:p>
            <a:r>
              <a:rPr lang="en-US" b="1" dirty="0">
                <a:latin typeface="Courier New"/>
                <a:cs typeface="Courier New"/>
              </a:rPr>
              <a:t>end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200420" y="2514610"/>
            <a:ext cx="5852091" cy="3200367"/>
            <a:chOff x="3200420" y="2514610"/>
            <a:chExt cx="5852091" cy="3200367"/>
          </a:xfrm>
        </p:grpSpPr>
        <p:sp>
          <p:nvSpPr>
            <p:cNvPr id="3" name="TextBox 2"/>
            <p:cNvSpPr txBox="1"/>
            <p:nvPr/>
          </p:nvSpPr>
          <p:spPr>
            <a:xfrm>
              <a:off x="6958269" y="2514610"/>
              <a:ext cx="2094242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rgbClr val="0033CC"/>
                  </a:solidFill>
                </a:rPr>
                <a:t>Strong parameters</a:t>
              </a:r>
              <a:endParaRPr lang="en-US">
                <a:solidFill>
                  <a:srgbClr val="0033CC"/>
                </a:solidFill>
              </a:endParaRPr>
            </a:p>
          </p:txBody>
        </p:sp>
        <p:cxnSp>
          <p:nvCxnSpPr>
            <p:cNvPr id="7" name="Curved Connector 6"/>
            <p:cNvCxnSpPr>
              <a:stCxn id="3" idx="2"/>
            </p:cNvCxnSpPr>
            <p:nvPr/>
          </p:nvCxnSpPr>
          <p:spPr bwMode="auto">
            <a:xfrm rot="5400000">
              <a:off x="4187388" y="1896974"/>
              <a:ext cx="2831035" cy="4804971"/>
            </a:xfrm>
            <a:prstGeom prst="curved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>
              <a:off x="6400780" y="2697488"/>
              <a:ext cx="54863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88385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and URL Helper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/>
              <a:t>Use the helpers in your controller and view code instead of hardcoding paths and URLs.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389327"/>
              </p:ext>
            </p:extLst>
          </p:nvPr>
        </p:nvGraphicFramePr>
        <p:xfrm>
          <a:off x="1371635" y="2423171"/>
          <a:ext cx="6509385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22955"/>
                <a:gridCol w="31864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Path helpers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URL helpers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post_path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post_url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post_path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post_url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new_post_path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new_post_url</a:t>
                      </a:r>
                      <a:endParaRPr lang="en-US" b="1" i="0" dirty="0" smtClean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edit_post_path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edit_post_url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post_comments_path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post_comments_url</a:t>
                      </a:r>
                      <a:r>
                        <a:rPr lang="en-US" b="1" i="0" dirty="0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(id)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login_path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login_url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logout_path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logout_url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root_path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 smtClean="0">
                          <a:latin typeface="Courier New" charset="0"/>
                          <a:ea typeface="Courier New" charset="0"/>
                          <a:cs typeface="Courier New" charset="0"/>
                        </a:rPr>
                        <a:t>root_url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67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and URL Helper </a:t>
            </a:r>
            <a:r>
              <a:rPr lang="en-US" dirty="0" smtClean="0"/>
              <a:t>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Test the </a:t>
            </a:r>
            <a:r>
              <a:rPr lang="en-US" smtClean="0"/>
              <a:t>helper functions: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63074" y="1927535"/>
            <a:ext cx="6217852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(main):023:0&gt;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app.posts_path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"/posts"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(main):024:0&gt;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app.posts_url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"http://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/posts"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(main):025:0&gt;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app.post_path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(3)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"/posts/3"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(main):026:0&gt;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app.new_post_url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"http://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/posts/new"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(main):027:0&gt;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app.post_comments_path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(4)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"/posts/4/comments"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(main):028:0&gt;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app.login_path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hr-HR" b="1" dirty="0">
                <a:latin typeface="Courier New" charset="0"/>
                <a:ea typeface="Courier New" charset="0"/>
                <a:cs typeface="Courier New" charset="0"/>
              </a:rPr>
              <a:t>=&gt; "/login"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irb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(main):029:0&gt;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app.root_url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=&gt; "http://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www.example.com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/"</a:t>
            </a:r>
          </a:p>
        </p:txBody>
      </p:sp>
    </p:spTree>
    <p:extLst>
      <p:ext uri="{BB962C8B-B14F-4D97-AF65-F5344CB8AC3E}">
        <p14:creationId xmlns:p14="http://schemas.microsoft.com/office/powerpoint/2010/main" val="44037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tutorials on the web about Rails routing.</a:t>
            </a:r>
          </a:p>
          <a:p>
            <a:pPr lvl="1"/>
            <a:r>
              <a:rPr lang="en-US" dirty="0" smtClean="0"/>
              <a:t>Google “</a:t>
            </a:r>
            <a:r>
              <a:rPr lang="en-US" smtClean="0"/>
              <a:t>rails routing </a:t>
            </a:r>
            <a:r>
              <a:rPr lang="en-US" dirty="0" smtClean="0"/>
              <a:t>tutorial”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0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Actions and HTTP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1"/>
          </a:xfrm>
        </p:spPr>
        <p:txBody>
          <a:bodyPr/>
          <a:lstStyle/>
          <a:p>
            <a:r>
              <a:rPr lang="en-US" dirty="0" smtClean="0"/>
              <a:t>Mapping between database CRUD actions </a:t>
            </a:r>
            <a:br>
              <a:rPr lang="en-US" dirty="0" smtClean="0"/>
            </a:br>
            <a:r>
              <a:rPr lang="en-US" dirty="0" smtClean="0"/>
              <a:t>and HTTP verbs: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A web browser is only able to issue </a:t>
            </a:r>
            <a:br>
              <a:rPr lang="en-US" dirty="0" smtClean="0"/>
            </a:br>
            <a:r>
              <a:rPr lang="en-US" dirty="0" smtClean="0"/>
              <a:t>GET and POST requests.</a:t>
            </a:r>
          </a:p>
          <a:p>
            <a:r>
              <a:rPr lang="en-US" dirty="0" smtClean="0"/>
              <a:t>Therefore, Rails fakes the PATCH and DELETE requests.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882413"/>
              </p:ext>
            </p:extLst>
          </p:nvPr>
        </p:nvGraphicFramePr>
        <p:xfrm>
          <a:off x="4205254" y="1965976"/>
          <a:ext cx="3384233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98980"/>
                <a:gridCol w="138525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Database 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HTTP verb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create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4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23891</TotalTime>
  <Words>1776</Words>
  <Application>Microsoft Macintosh PowerPoint</Application>
  <PresentationFormat>On-screen Show (4:3)</PresentationFormat>
  <Paragraphs>428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Courier New</vt:lpstr>
      <vt:lpstr>ＭＳ Ｐゴシック</vt:lpstr>
      <vt:lpstr>Times New Roman</vt:lpstr>
      <vt:lpstr>Wingdings</vt:lpstr>
      <vt:lpstr>Arial</vt:lpstr>
      <vt:lpstr>Quadrant</vt:lpstr>
      <vt:lpstr>CMPE/SE 131 Software Engineering February 9 Class Meeting</vt:lpstr>
      <vt:lpstr>Eclipse Ruby Plugin</vt:lpstr>
      <vt:lpstr>Still Having Windows Installation Problems?</vt:lpstr>
      <vt:lpstr>The Comments Controller</vt:lpstr>
      <vt:lpstr>The Comments Controller, cont’d</vt:lpstr>
      <vt:lpstr>Path and URL Helper Functions</vt:lpstr>
      <vt:lpstr>Path and URL Helper Functions, cont’d</vt:lpstr>
      <vt:lpstr>More on Routing</vt:lpstr>
      <vt:lpstr>Database Actions and HTTP Verbs</vt:lpstr>
      <vt:lpstr>Default RESTful Actions</vt:lpstr>
      <vt:lpstr>Display the Application’s Routes</vt:lpstr>
      <vt:lpstr>The Route Prefix</vt:lpstr>
      <vt:lpstr>Views</vt:lpstr>
      <vt:lpstr>Embedded Ruby</vt:lpstr>
      <vt:lpstr>Output Tags</vt:lpstr>
      <vt:lpstr>Control Flow Tags</vt:lpstr>
      <vt:lpstr>Helpers</vt:lpstr>
      <vt:lpstr>Helpers, cont’d</vt:lpstr>
      <vt:lpstr>Write Your Own Helpers</vt:lpstr>
      <vt:lpstr>Index Page Generation Example</vt:lpstr>
      <vt:lpstr>Index Page Generation Example, cont’d</vt:lpstr>
      <vt:lpstr>Index Page Generation Example, cont’d</vt:lpstr>
      <vt:lpstr>Layouts</vt:lpstr>
      <vt:lpstr>Layouts, cont’d</vt:lpstr>
      <vt:lpstr>Partials</vt:lpstr>
      <vt:lpstr>Displaying Comments</vt:lpstr>
      <vt:lpstr>Forms</vt:lpstr>
      <vt:lpstr>Post Form</vt:lpstr>
      <vt:lpstr>Post Form, cont’d</vt:lpstr>
      <vt:lpstr>Form Errors</vt:lpstr>
      <vt:lpstr>Comment Form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223</cp:revision>
  <dcterms:created xsi:type="dcterms:W3CDTF">2008-01-12T03:52:55Z</dcterms:created>
  <dcterms:modified xsi:type="dcterms:W3CDTF">2017-02-09T04:12:57Z</dcterms:modified>
  <cp:category/>
</cp:coreProperties>
</file>