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358" r:id="rId3"/>
    <p:sldId id="359" r:id="rId4"/>
    <p:sldId id="360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45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355" r:id="rId39"/>
    <p:sldId id="356" r:id="rId40"/>
    <p:sldId id="357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CCECFF"/>
    <a:srgbClr val="FFFF66"/>
    <a:srgbClr val="66CCFF"/>
    <a:srgbClr val="993300"/>
    <a:srgbClr val="0080FF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902" autoAdjust="0"/>
    <p:restoredTop sz="94660"/>
  </p:normalViewPr>
  <p:slideViewPr>
    <p:cSldViewPr>
      <p:cViewPr varScale="1">
        <p:scale>
          <a:sx n="96" d="100"/>
          <a:sy n="96" d="100"/>
        </p:scale>
        <p:origin x="4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1/31/17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B4227-A9F2-9344-A810-0E6C10F395A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73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January 31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uby-doc.org/core-2.2.0/String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Relationship Id="rId3" Type="http://schemas.openxmlformats.org/officeDocument/2006/relationships/hyperlink" Target="http://www.cs.sjsu.edu/~mak/CMPE131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mpe.sjsu.edu/content/Undergraduate-Permission-Number-Requests" TargetMode="External"/><Relationship Id="rId3" Type="http://schemas.openxmlformats.org/officeDocument/2006/relationships/hyperlink" Target="https://goo.gl/forms/Ayl0jablW5Ythquf1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January 31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Strings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1"/>
            <a:ext cx="8412434" cy="3962380"/>
          </a:xfrm>
        </p:spPr>
        <p:txBody>
          <a:bodyPr/>
          <a:lstStyle/>
          <a:p>
            <a:r>
              <a:rPr lang="en-US" dirty="0" smtClean="0"/>
              <a:t>String concatenation with the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+</a:t>
            </a:r>
            <a:r>
              <a:rPr lang="en-US" dirty="0" smtClean="0"/>
              <a:t> operator.</a:t>
            </a:r>
          </a:p>
          <a:p>
            <a:pPr lvl="1"/>
            <a:r>
              <a:rPr lang="en-US" dirty="0" smtClean="0"/>
              <a:t>Example:</a:t>
            </a:r>
          </a:p>
          <a:p>
            <a:endParaRPr lang="en-US" dirty="0"/>
          </a:p>
          <a:p>
            <a:r>
              <a:rPr lang="en-US" dirty="0" smtClean="0"/>
              <a:t>String multiplication with the * operator.</a:t>
            </a:r>
          </a:p>
          <a:p>
            <a:pPr lvl="1"/>
            <a:r>
              <a:rPr lang="en-US" dirty="0" smtClean="0"/>
              <a:t>Example:  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Methods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length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empty?</a:t>
            </a:r>
          </a:p>
          <a:p>
            <a:pPr lvl="1"/>
            <a:r>
              <a:rPr lang="en-US" dirty="0" smtClean="0"/>
              <a:t>Examples: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874537"/>
            <a:ext cx="5864068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(main):050:0&gt; "Hello" + ", " + "world"</a:t>
            </a:r>
          </a:p>
          <a:p>
            <a:r>
              <a:rPr lang="en-US" b="1" dirty="0">
                <a:latin typeface="Courier New"/>
                <a:cs typeface="Courier New"/>
              </a:rPr>
              <a:t>=&gt; "Hello, world"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59" y="3429000"/>
            <a:ext cx="4671775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(main):051:0&gt; "good-bye "*3</a:t>
            </a:r>
          </a:p>
          <a:p>
            <a:r>
              <a:rPr lang="en-US" b="1" dirty="0">
                <a:latin typeface="Courier New"/>
                <a:cs typeface="Courier New"/>
              </a:rPr>
              <a:t>=&gt; "good-bye good-bye good-bye 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15" y="4892024"/>
            <a:ext cx="4533253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(main):052:0&gt; "</a:t>
            </a:r>
            <a:r>
              <a:rPr lang="en-US" b="1" dirty="0" err="1">
                <a:latin typeface="Courier New"/>
                <a:cs typeface="Courier New"/>
              </a:rPr>
              <a:t>hello".length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5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(main):053:0&gt; "</a:t>
            </a:r>
            <a:r>
              <a:rPr lang="en-US" b="1" dirty="0" err="1">
                <a:latin typeface="Courier New"/>
                <a:cs typeface="Courier New"/>
              </a:rPr>
              <a:t>hello".empty</a:t>
            </a:r>
            <a:r>
              <a:rPr lang="en-US" b="1" dirty="0"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=&gt; false</a:t>
            </a:r>
          </a:p>
        </p:txBody>
      </p:sp>
    </p:spTree>
    <p:extLst>
      <p:ext uri="{BB962C8B-B14F-4D97-AF65-F5344CB8AC3E}">
        <p14:creationId xmlns:p14="http://schemas.microsoft.com/office/powerpoint/2010/main" val="175498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Strings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has other string methods that are </a:t>
            </a:r>
            <a:br>
              <a:rPr lang="en-US" dirty="0" smtClean="0"/>
            </a:br>
            <a:r>
              <a:rPr lang="en-US" dirty="0" smtClean="0"/>
              <a:t>similar to Java’s string methods.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Examples: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split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strip</a:t>
            </a:r>
          </a:p>
          <a:p>
            <a:pPr lvl="6"/>
            <a:endParaRPr lang="en-US" dirty="0">
              <a:cs typeface="Courier New"/>
            </a:endParaRPr>
          </a:p>
          <a:p>
            <a:r>
              <a:rPr lang="en-US" dirty="0">
                <a:cs typeface="Courier New"/>
              </a:rPr>
              <a:t>See </a:t>
            </a:r>
            <a:r>
              <a:rPr lang="en-US" dirty="0">
                <a:cs typeface="Courier New"/>
                <a:hlinkClick r:id="rId2"/>
              </a:rPr>
              <a:t>http://ruby-doc.org/core-2.2.0/</a:t>
            </a:r>
            <a:r>
              <a:rPr lang="en-US" dirty="0" smtClean="0">
                <a:cs typeface="Courier New"/>
                <a:hlinkClick r:id="rId2"/>
              </a:rPr>
              <a:t>String.html</a:t>
            </a:r>
            <a:r>
              <a:rPr lang="en-US" dirty="0" smtClean="0">
                <a:cs typeface="Courier New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053819"/>
          </a:xfrm>
        </p:spPr>
        <p:txBody>
          <a:bodyPr/>
          <a:lstStyle/>
          <a:p>
            <a:r>
              <a:rPr lang="en-US" dirty="0" smtClean="0"/>
              <a:t>Similar to </a:t>
            </a:r>
            <a:r>
              <a:rPr lang="en-US" dirty="0" smtClean="0">
                <a:solidFill>
                  <a:srgbClr val="B23C00"/>
                </a:solidFill>
              </a:rPr>
              <a:t>enumeration data types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in C and Java.</a:t>
            </a:r>
          </a:p>
          <a:p>
            <a:r>
              <a:rPr lang="en-US" dirty="0" smtClean="0"/>
              <a:t>Symbols are prefixed with a colon.</a:t>
            </a:r>
          </a:p>
          <a:p>
            <a:pPr lvl="1"/>
            <a:r>
              <a:rPr lang="en-US" dirty="0" smtClean="0"/>
              <a:t>Examples:   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:north :south :east :west 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Symbols are unique. Each is created only once.</a:t>
            </a:r>
          </a:p>
          <a:p>
            <a:pPr lvl="1"/>
            <a:r>
              <a:rPr lang="en-US" dirty="0" smtClean="0"/>
              <a:t>Typically used as identifiers.</a:t>
            </a:r>
          </a:p>
          <a:p>
            <a:pPr lvl="1"/>
            <a:r>
              <a:rPr lang="en-US" dirty="0" smtClean="0"/>
              <a:t>Comparisons for equality are fast.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49049" y="4904922"/>
            <a:ext cx="3728906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(main):001:0&gt; "west".</a:t>
            </a:r>
            <a:r>
              <a:rPr lang="en-US" sz="1400" b="1" dirty="0" err="1">
                <a:latin typeface="Courier New"/>
                <a:cs typeface="Courier New"/>
              </a:rPr>
              <a:t>object_id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is-IS" sz="1400" b="1" dirty="0">
                <a:latin typeface="Courier New"/>
                <a:cs typeface="Courier New"/>
              </a:rPr>
              <a:t>=&gt; </a:t>
            </a:r>
            <a:r>
              <a:rPr lang="is-IS" sz="1400" b="1" dirty="0">
                <a:solidFill>
                  <a:srgbClr val="B23C00"/>
                </a:solidFill>
                <a:latin typeface="Courier New"/>
                <a:cs typeface="Courier New"/>
              </a:rPr>
              <a:t>70320522877260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(main):002:0&gt; "west".</a:t>
            </a:r>
            <a:r>
              <a:rPr lang="en-US" sz="1400" b="1" dirty="0" err="1">
                <a:latin typeface="Courier New"/>
                <a:cs typeface="Courier New"/>
              </a:rPr>
              <a:t>object_id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is-IS" sz="1400" b="1" dirty="0">
                <a:latin typeface="Courier New"/>
                <a:cs typeface="Courier New"/>
              </a:rPr>
              <a:t>=&gt; </a:t>
            </a:r>
            <a:r>
              <a:rPr lang="is-IS" sz="1400" b="1" dirty="0">
                <a:solidFill>
                  <a:srgbClr val="B23C00"/>
                </a:solidFill>
                <a:latin typeface="Courier New"/>
                <a:cs typeface="Courier New"/>
              </a:rPr>
              <a:t>70320522855140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(main):003:0&gt; :</a:t>
            </a:r>
            <a:r>
              <a:rPr lang="en-US" sz="1400" b="1" dirty="0" err="1">
                <a:latin typeface="Courier New"/>
                <a:cs typeface="Courier New"/>
              </a:rPr>
              <a:t>west.object_id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hr-HR" sz="1400" b="1" dirty="0">
                <a:latin typeface="Courier New"/>
                <a:cs typeface="Courier New"/>
              </a:rPr>
              <a:t>=&gt; </a:t>
            </a:r>
            <a:r>
              <a:rPr lang="hr-HR" sz="1400" b="1" dirty="0">
                <a:solidFill>
                  <a:srgbClr val="008000"/>
                </a:solidFill>
                <a:latin typeface="Courier New"/>
                <a:cs typeface="Courier New"/>
              </a:rPr>
              <a:t>1088668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irb</a:t>
            </a:r>
            <a:r>
              <a:rPr lang="en-US" sz="1400" b="1" dirty="0">
                <a:latin typeface="Courier New"/>
                <a:cs typeface="Courier New"/>
              </a:rPr>
              <a:t>(main):004:0&gt; :</a:t>
            </a:r>
            <a:r>
              <a:rPr lang="en-US" sz="1400" b="1" dirty="0" err="1">
                <a:latin typeface="Courier New"/>
                <a:cs typeface="Courier New"/>
              </a:rPr>
              <a:t>west.object_id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hr-HR" sz="1400" b="1" dirty="0">
                <a:latin typeface="Courier New"/>
                <a:cs typeface="Courier New"/>
              </a:rPr>
              <a:t>=&gt; </a:t>
            </a:r>
            <a:r>
              <a:rPr lang="hr-HR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1088668</a:t>
            </a:r>
          </a:p>
        </p:txBody>
      </p:sp>
    </p:spTree>
    <p:extLst>
      <p:ext uri="{BB962C8B-B14F-4D97-AF65-F5344CB8AC3E}">
        <p14:creationId xmlns:p14="http://schemas.microsoft.com/office/powerpoint/2010/main" val="51724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4602452"/>
          </a:xfrm>
        </p:spPr>
        <p:txBody>
          <a:bodyPr/>
          <a:lstStyle/>
          <a:p>
            <a:r>
              <a:rPr lang="en-US" dirty="0" smtClean="0"/>
              <a:t>Create by listing objects in square brackets.</a:t>
            </a:r>
          </a:p>
          <a:p>
            <a:pPr lvl="1"/>
            <a:r>
              <a:rPr lang="en-US" dirty="0" smtClean="0"/>
              <a:t>Example:    </a:t>
            </a:r>
          </a:p>
          <a:p>
            <a:pPr lvl="3"/>
            <a:endParaRPr lang="en-US" dirty="0"/>
          </a:p>
          <a:p>
            <a:pPr lvl="1"/>
            <a:r>
              <a:rPr lang="en-US" dirty="0" smtClean="0"/>
              <a:t>Array elements can be any type, including array.</a:t>
            </a:r>
          </a:p>
          <a:p>
            <a:r>
              <a:rPr lang="en-US" dirty="0" smtClean="0"/>
              <a:t>Index elements using the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dirty="0" smtClean="0"/>
              <a:t> method.</a:t>
            </a:r>
          </a:p>
          <a:p>
            <a:pPr lvl="1"/>
            <a:r>
              <a:rPr lang="en-US" dirty="0"/>
              <a:t>Index starting at zero.</a:t>
            </a:r>
          </a:p>
          <a:p>
            <a:pPr lvl="1"/>
            <a:r>
              <a:rPr lang="en-US" dirty="0" smtClean="0"/>
              <a:t>Examples: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list[0]  list[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]</a:t>
            </a:r>
          </a:p>
          <a:p>
            <a:pPr lvl="1"/>
            <a:r>
              <a:rPr lang="en-US" dirty="0" smtClean="0"/>
              <a:t>Get nil if you access an element not in the array.</a:t>
            </a:r>
          </a:p>
          <a:p>
            <a:r>
              <a:rPr lang="en-US" dirty="0" smtClean="0"/>
              <a:t>The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dirty="0" smtClean="0"/>
              <a:t> method can specify a range.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5440658"/>
            <a:ext cx="3979165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(main):012:0&gt; list[2, 4]</a:t>
            </a:r>
          </a:p>
          <a:p>
            <a:r>
              <a:rPr lang="en-US" b="1" dirty="0">
                <a:latin typeface="Courier New"/>
                <a:cs typeface="Courier New"/>
              </a:rPr>
              <a:t>=&gt; [3, 4, 5, 6]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1874537"/>
            <a:ext cx="6002590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(main):011:0&gt; list = [1, 2, 3, 4, 5, 6]</a:t>
            </a:r>
          </a:p>
          <a:p>
            <a:r>
              <a:rPr lang="en-US" b="1" dirty="0">
                <a:latin typeface="Courier New"/>
                <a:cs typeface="Courier New"/>
              </a:rPr>
              <a:t>=&gt; [1, 2, 3, 4, 5, 6]</a:t>
            </a:r>
          </a:p>
        </p:txBody>
      </p:sp>
    </p:spTree>
    <p:extLst>
      <p:ext uri="{BB962C8B-B14F-4D97-AF65-F5344CB8AC3E}">
        <p14:creationId xmlns:p14="http://schemas.microsoft.com/office/powerpoint/2010/main" val="39556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Arrays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Concatenate arrays with the 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+</a:t>
            </a:r>
            <a:r>
              <a:rPr lang="en-US" dirty="0" smtClean="0"/>
              <a:t>  operator.</a:t>
            </a:r>
          </a:p>
          <a:p>
            <a:pPr lvl="1"/>
            <a:r>
              <a:rPr lang="en-US" dirty="0" smtClean="0"/>
              <a:t>Returns a new array without modifying the operands.</a:t>
            </a:r>
          </a:p>
          <a:p>
            <a:pPr lvl="1"/>
            <a:r>
              <a:rPr lang="en-US" dirty="0" smtClean="0"/>
              <a:t>Example: </a:t>
            </a:r>
          </a:p>
          <a:p>
            <a:pPr lvl="3"/>
            <a:endParaRPr lang="en-US" dirty="0"/>
          </a:p>
          <a:p>
            <a:r>
              <a:rPr lang="en-US" dirty="0" smtClean="0"/>
              <a:t>Append to an array with the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&lt;&lt;</a:t>
            </a:r>
            <a:r>
              <a:rPr lang="en-US" dirty="0" smtClean="0"/>
              <a:t>  operator.</a:t>
            </a:r>
          </a:p>
          <a:p>
            <a:pPr lvl="1"/>
            <a:r>
              <a:rPr lang="en-US" dirty="0" smtClean="0"/>
              <a:t>Modifies the array.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2331732"/>
            <a:ext cx="5502907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(main):013:0&gt; list + ["foo", "bar"]</a:t>
            </a:r>
          </a:p>
          <a:p>
            <a:r>
              <a:rPr lang="pt-BR" b="1" dirty="0">
                <a:latin typeface="Courier New"/>
                <a:cs typeface="Courier New"/>
              </a:rPr>
              <a:t>=&gt; [1, 2, 3, 4, 5, 6, "</a:t>
            </a:r>
            <a:r>
              <a:rPr lang="pt-BR" b="1" dirty="0" err="1">
                <a:latin typeface="Courier New"/>
                <a:cs typeface="Courier New"/>
              </a:rPr>
              <a:t>foo</a:t>
            </a:r>
            <a:r>
              <a:rPr lang="pt-BR" b="1" dirty="0">
                <a:latin typeface="Courier New"/>
                <a:cs typeface="Courier New"/>
              </a:rPr>
              <a:t>", "</a:t>
            </a:r>
            <a:r>
              <a:rPr lang="pt-BR" b="1" dirty="0" smtClean="0">
                <a:latin typeface="Courier New"/>
                <a:cs typeface="Courier New"/>
              </a:rPr>
              <a:t>bar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pt-BR" b="1" dirty="0" smtClean="0">
                <a:latin typeface="Courier New"/>
                <a:cs typeface="Courier New"/>
              </a:rPr>
              <a:t>]</a:t>
            </a:r>
            <a:endParaRPr lang="pt-BR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6098" y="3977634"/>
            <a:ext cx="4117687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(main):014:0&gt; list &lt;&lt; 'x'</a:t>
            </a:r>
          </a:p>
          <a:p>
            <a:r>
              <a:rPr lang="en-US" b="1" dirty="0">
                <a:latin typeface="Courier New"/>
                <a:cs typeface="Courier New"/>
              </a:rPr>
              <a:t>=&gt; [1, 2, 3, 4, 5, 6, "x"]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57" y="4875038"/>
            <a:ext cx="6556678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(main):016:0&gt; list[7]</a:t>
            </a:r>
          </a:p>
          <a:p>
            <a:r>
              <a:rPr lang="pl-PL" b="1" dirty="0">
                <a:latin typeface="Courier New"/>
                <a:cs typeface="Courier New"/>
              </a:rPr>
              <a:t>=</a:t>
            </a:r>
            <a:r>
              <a:rPr lang="pl-PL" b="1" dirty="0" smtClean="0">
                <a:latin typeface="Courier New"/>
                <a:cs typeface="Courier New"/>
              </a:rPr>
              <a:t>&gt;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tr-TR" b="1" dirty="0" err="1" smtClean="0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(main):018:0&gt; </a:t>
            </a:r>
            <a:r>
              <a:rPr lang="tr-TR" b="1" dirty="0" err="1">
                <a:latin typeface="Courier New"/>
                <a:cs typeface="Courier New"/>
              </a:rPr>
              <a:t>list</a:t>
            </a:r>
            <a:r>
              <a:rPr lang="tr-TR" b="1" dirty="0">
                <a:latin typeface="Courier New"/>
                <a:cs typeface="Courier New"/>
              </a:rPr>
              <a:t>[10]='z'</a:t>
            </a:r>
          </a:p>
          <a:p>
            <a:r>
              <a:rPr lang="pl-PL" b="1" dirty="0">
                <a:latin typeface="Courier New"/>
                <a:cs typeface="Courier New"/>
              </a:rPr>
              <a:t>=&gt; "z"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(main):019:0&gt; list</a:t>
            </a:r>
          </a:p>
          <a:p>
            <a:r>
              <a:rPr lang="pt-BR" b="1" dirty="0">
                <a:latin typeface="Courier New"/>
                <a:cs typeface="Courier New"/>
              </a:rPr>
              <a:t>=&gt; [1, 2, 3, 4, 5, 6, "</a:t>
            </a:r>
            <a:r>
              <a:rPr lang="pt-BR" b="1" dirty="0" err="1">
                <a:latin typeface="Courier New"/>
                <a:cs typeface="Courier New"/>
              </a:rPr>
              <a:t>x</a:t>
            </a:r>
            <a:r>
              <a:rPr lang="pt-BR" b="1" dirty="0">
                <a:latin typeface="Courier New"/>
                <a:cs typeface="Courier New"/>
              </a:rPr>
              <a:t>",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>
                <a:latin typeface="Courier New"/>
                <a:cs typeface="Courier New"/>
              </a:rPr>
              <a:t>"</a:t>
            </a:r>
            <a:r>
              <a:rPr lang="pt-BR" b="1" dirty="0" err="1">
                <a:latin typeface="Courier New"/>
                <a:cs typeface="Courier New"/>
              </a:rPr>
              <a:t>z</a:t>
            </a:r>
            <a:r>
              <a:rPr lang="pt-BR" b="1" dirty="0">
                <a:latin typeface="Courier New"/>
                <a:cs typeface="Courier New"/>
              </a:rPr>
              <a:t>"]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5965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Hashes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built-in </a:t>
            </a:r>
            <a:r>
              <a:rPr lang="en-US" dirty="0" smtClean="0">
                <a:solidFill>
                  <a:srgbClr val="B23C00"/>
                </a:solidFill>
              </a:rPr>
              <a:t>hash table </a:t>
            </a:r>
            <a:r>
              <a:rPr lang="en-US" dirty="0" smtClean="0"/>
              <a:t>type.</a:t>
            </a:r>
          </a:p>
          <a:p>
            <a:r>
              <a:rPr lang="en-US" dirty="0"/>
              <a:t>Enclose hash values with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{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  <a:r>
              <a:rPr lang="en-US" dirty="0"/>
              <a:t>.</a:t>
            </a:r>
          </a:p>
          <a:p>
            <a:r>
              <a:rPr lang="en-US" dirty="0" smtClean="0"/>
              <a:t>Key-value pairs.</a:t>
            </a:r>
          </a:p>
          <a:p>
            <a:pPr lvl="1"/>
            <a:r>
              <a:rPr lang="en-US" dirty="0" smtClean="0"/>
              <a:t>A key can be any type, but typically a symbol.</a:t>
            </a:r>
          </a:p>
          <a:p>
            <a:r>
              <a:rPr lang="en-US" dirty="0" smtClean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dirty="0" smtClean="0"/>
              <a:t> method with a key value to access the corresponding value.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4875038"/>
            <a:ext cx="7803376" cy="17543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(main):025:0&gt; dude = { :name =&gt; "</a:t>
            </a:r>
            <a:r>
              <a:rPr lang="en-US" b="1" dirty="0" err="1">
                <a:latin typeface="Courier New"/>
                <a:cs typeface="Courier New"/>
              </a:rPr>
              <a:t>Matz</a:t>
            </a:r>
            <a:r>
              <a:rPr lang="en-US" b="1" dirty="0">
                <a:latin typeface="Courier New"/>
                <a:cs typeface="Courier New"/>
              </a:rPr>
              <a:t>", :age =&gt; 50 }</a:t>
            </a:r>
          </a:p>
          <a:p>
            <a:r>
              <a:rPr lang="fi-FI" b="1" dirty="0">
                <a:latin typeface="Courier New"/>
                <a:cs typeface="Courier New"/>
              </a:rPr>
              <a:t>=&gt; {: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=&gt;"</a:t>
            </a:r>
            <a:r>
              <a:rPr lang="fi-FI" b="1" dirty="0" err="1">
                <a:latin typeface="Courier New"/>
                <a:cs typeface="Courier New"/>
              </a:rPr>
              <a:t>Matz</a:t>
            </a:r>
            <a:r>
              <a:rPr lang="fi-FI" b="1" dirty="0">
                <a:latin typeface="Courier New"/>
                <a:cs typeface="Courier New"/>
              </a:rPr>
              <a:t>", :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=&gt;50}</a:t>
            </a:r>
          </a:p>
          <a:p>
            <a:r>
              <a:rPr lang="fi-FI" b="1" dirty="0">
                <a:latin typeface="Courier New"/>
                <a:cs typeface="Courier New"/>
              </a:rPr>
              <a:t>irb(main):026:0&gt; </a:t>
            </a:r>
            <a:r>
              <a:rPr lang="fi-FI" b="1" dirty="0" err="1">
                <a:latin typeface="Courier New"/>
                <a:cs typeface="Courier New"/>
              </a:rPr>
              <a:t>dude[:name</a:t>
            </a:r>
            <a:r>
              <a:rPr lang="fi-FI" b="1" dirty="0">
                <a:latin typeface="Courier New"/>
                <a:cs typeface="Courier New"/>
              </a:rPr>
              <a:t>]</a:t>
            </a:r>
          </a:p>
          <a:p>
            <a:r>
              <a:rPr lang="de-DE" b="1" dirty="0">
                <a:latin typeface="Courier New"/>
                <a:cs typeface="Courier New"/>
              </a:rPr>
              <a:t>=&gt; "Matz"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(main):027:0&gt; dude[:age]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50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73" y="4343390"/>
            <a:ext cx="26134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=&gt; </a:t>
            </a:r>
            <a:r>
              <a:rPr lang="en-US" sz="2000" dirty="0" smtClean="0">
                <a:solidFill>
                  <a:srgbClr val="0033CC"/>
                </a:solidFill>
              </a:rPr>
              <a:t>is a “hash rocket”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33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Hashes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505185"/>
          </a:xfrm>
        </p:spPr>
        <p:txBody>
          <a:bodyPr/>
          <a:lstStyle/>
          <a:p>
            <a:r>
              <a:rPr lang="en-US" dirty="0" smtClean="0"/>
              <a:t>Shortcut syntax for symbol keys.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Methods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keys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values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2331732"/>
            <a:ext cx="877303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(main):030:0&gt; dude = { :name =&gt; "</a:t>
            </a:r>
            <a:r>
              <a:rPr lang="en-US" b="1" dirty="0" err="1">
                <a:latin typeface="Courier New"/>
                <a:cs typeface="Courier New"/>
              </a:rPr>
              <a:t>Matz</a:t>
            </a:r>
            <a:r>
              <a:rPr lang="en-US" b="1" dirty="0">
                <a:latin typeface="Courier New"/>
                <a:cs typeface="Courier New"/>
              </a:rPr>
              <a:t>", :age =&gt; 50 }</a:t>
            </a:r>
          </a:p>
          <a:p>
            <a:r>
              <a:rPr lang="fi-FI" b="1" dirty="0">
                <a:latin typeface="Courier New"/>
                <a:cs typeface="Courier New"/>
              </a:rPr>
              <a:t>=&gt; {: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=&gt;"</a:t>
            </a:r>
            <a:r>
              <a:rPr lang="fi-FI" b="1" dirty="0" err="1">
                <a:latin typeface="Courier New"/>
                <a:cs typeface="Courier New"/>
              </a:rPr>
              <a:t>Matz</a:t>
            </a:r>
            <a:r>
              <a:rPr lang="fi-FI" b="1" dirty="0">
                <a:latin typeface="Courier New"/>
                <a:cs typeface="Courier New"/>
              </a:rPr>
              <a:t>", :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=&gt;50}</a:t>
            </a:r>
          </a:p>
          <a:p>
            <a:r>
              <a:rPr lang="fi-FI" b="1" dirty="0">
                <a:latin typeface="Courier New"/>
                <a:cs typeface="Courier New"/>
              </a:rPr>
              <a:t>irb(main):031:0&gt; </a:t>
            </a:r>
            <a:r>
              <a:rPr lang="fi-FI" b="1" dirty="0" err="1">
                <a:latin typeface="Courier New"/>
                <a:cs typeface="Courier New"/>
              </a:rPr>
              <a:t>dudette</a:t>
            </a:r>
            <a:r>
              <a:rPr lang="fi-FI" b="1" dirty="0">
                <a:latin typeface="Courier New"/>
                <a:cs typeface="Courier New"/>
              </a:rPr>
              <a:t> = { 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: "Mary", 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: "</a:t>
            </a:r>
            <a:r>
              <a:rPr lang="fi-FI" b="1" dirty="0" err="1">
                <a:latin typeface="Courier New"/>
                <a:cs typeface="Courier New"/>
              </a:rPr>
              <a:t>won't</a:t>
            </a:r>
            <a:r>
              <a:rPr lang="fi-FI" b="1" dirty="0">
                <a:latin typeface="Courier New"/>
                <a:cs typeface="Courier New"/>
              </a:rPr>
              <a:t> </a:t>
            </a:r>
            <a:r>
              <a:rPr lang="fi-FI" b="1" dirty="0" err="1">
                <a:latin typeface="Courier New"/>
                <a:cs typeface="Courier New"/>
              </a:rPr>
              <a:t>tell</a:t>
            </a:r>
            <a:r>
              <a:rPr lang="fi-FI" b="1" dirty="0">
                <a:latin typeface="Courier New"/>
                <a:cs typeface="Courier New"/>
              </a:rPr>
              <a:t>" }</a:t>
            </a:r>
          </a:p>
          <a:p>
            <a:r>
              <a:rPr lang="en-US" b="1" dirty="0">
                <a:latin typeface="Courier New"/>
                <a:cs typeface="Courier New"/>
              </a:rPr>
              <a:t>=&gt; {:name=&gt;"Mary", :age=&gt;"won't tell"}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37" y="4423207"/>
            <a:ext cx="4256209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(main):034:0&gt; </a:t>
            </a:r>
            <a:r>
              <a:rPr lang="en-US" b="1" dirty="0" err="1">
                <a:latin typeface="Courier New"/>
                <a:cs typeface="Courier New"/>
              </a:rPr>
              <a:t>dudette.keys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pt-BR" b="1" dirty="0">
                <a:latin typeface="Courier New"/>
                <a:cs typeface="Courier New"/>
              </a:rPr>
              <a:t>=&gt; [:</a:t>
            </a:r>
            <a:r>
              <a:rPr lang="pt-BR" b="1" dirty="0" err="1">
                <a:latin typeface="Courier New"/>
                <a:cs typeface="Courier New"/>
              </a:rPr>
              <a:t>name</a:t>
            </a:r>
            <a:r>
              <a:rPr lang="pt-BR" b="1" dirty="0">
                <a:latin typeface="Courier New"/>
                <a:cs typeface="Courier New"/>
              </a:rPr>
              <a:t>, :age]</a:t>
            </a:r>
          </a:p>
          <a:p>
            <a:r>
              <a:rPr lang="pt-BR" b="1" dirty="0" err="1">
                <a:latin typeface="Courier New"/>
                <a:cs typeface="Courier New"/>
              </a:rPr>
              <a:t>irb</a:t>
            </a:r>
            <a:r>
              <a:rPr lang="pt-BR" b="1" dirty="0">
                <a:latin typeface="Courier New"/>
                <a:cs typeface="Courier New"/>
              </a:rPr>
              <a:t>(</a:t>
            </a:r>
            <a:r>
              <a:rPr lang="pt-BR" b="1" dirty="0" err="1">
                <a:latin typeface="Courier New"/>
                <a:cs typeface="Courier New"/>
              </a:rPr>
              <a:t>main</a:t>
            </a:r>
            <a:r>
              <a:rPr lang="pt-BR" b="1" dirty="0">
                <a:latin typeface="Courier New"/>
                <a:cs typeface="Courier New"/>
              </a:rPr>
              <a:t>):035:0&gt; </a:t>
            </a:r>
            <a:r>
              <a:rPr lang="pt-BR" b="1" dirty="0" err="1">
                <a:latin typeface="Courier New"/>
                <a:cs typeface="Courier New"/>
              </a:rPr>
              <a:t>dude.values</a:t>
            </a:r>
            <a:endParaRPr lang="pt-BR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=&gt; ["Matz", 50</a:t>
            </a:r>
            <a:r>
              <a:rPr lang="de-DE" b="1" dirty="0" smtClean="0">
                <a:latin typeface="Courier New"/>
                <a:cs typeface="Courier New"/>
              </a:rPr>
              <a:t>]</a:t>
            </a:r>
            <a:endParaRPr lang="de-DE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9663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Booleans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Values true or false.</a:t>
            </a:r>
          </a:p>
          <a:p>
            <a:r>
              <a:rPr lang="en-US" dirty="0" smtClean="0"/>
              <a:t>Operators equal to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==</a:t>
            </a:r>
            <a:r>
              <a:rPr lang="en-US" dirty="0" smtClean="0"/>
              <a:t> and not equal to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!=</a:t>
            </a:r>
          </a:p>
          <a:p>
            <a:r>
              <a:rPr lang="en-US" dirty="0" smtClean="0"/>
              <a:t>Operators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&amp;&amp;</a:t>
            </a:r>
            <a:r>
              <a:rPr lang="en-US" dirty="0" smtClean="0"/>
              <a:t> and or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||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Short circuit </a:t>
            </a:r>
            <a:r>
              <a:rPr lang="en-US" dirty="0" smtClean="0"/>
              <a:t>operators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&amp;&amp;</a:t>
            </a:r>
            <a:r>
              <a:rPr lang="en-US" dirty="0" smtClean="0"/>
              <a:t> doesn’t evaluate the second operand </a:t>
            </a:r>
            <a:br>
              <a:rPr lang="en-US" dirty="0" smtClean="0"/>
            </a:br>
            <a:r>
              <a:rPr lang="en-US" dirty="0" smtClean="0"/>
              <a:t>if the first operand is false.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||</a:t>
            </a:r>
            <a:r>
              <a:rPr lang="en-US" dirty="0" smtClean="0"/>
              <a:t> </a:t>
            </a:r>
            <a:r>
              <a:rPr lang="en-US" dirty="0" err="1" smtClean="0"/>
              <a:t>doesn</a:t>
            </a:r>
            <a:r>
              <a:rPr lang="uk-UA" dirty="0" smtClean="0"/>
              <a:t>’</a:t>
            </a:r>
            <a:r>
              <a:rPr lang="en-US" dirty="0" smtClean="0"/>
              <a:t>t </a:t>
            </a:r>
            <a:r>
              <a:rPr lang="en-US" dirty="0"/>
              <a:t>evaluate the second operand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/>
              <a:t>the first operand is </a:t>
            </a:r>
            <a:r>
              <a:rPr lang="en-US" dirty="0" smtClean="0"/>
              <a:t>true.</a:t>
            </a:r>
          </a:p>
          <a:p>
            <a:r>
              <a:rPr lang="en-US" dirty="0" smtClean="0"/>
              <a:t>Only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nil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false</a:t>
            </a:r>
            <a:r>
              <a:rPr lang="en-US" dirty="0" smtClean="0"/>
              <a:t> are considered false.</a:t>
            </a:r>
          </a:p>
          <a:p>
            <a:pPr lvl="1"/>
            <a:r>
              <a:rPr lang="en-US" dirty="0" smtClean="0"/>
              <a:t>Every other value is considered true, </a:t>
            </a:r>
            <a:br>
              <a:rPr lang="en-US" dirty="0" smtClean="0"/>
            </a:br>
            <a:r>
              <a:rPr lang="en-US" dirty="0" smtClean="0"/>
              <a:t>even empty strings.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6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Booleans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Conditional assignment </a:t>
            </a:r>
            <a:r>
              <a:rPr lang="en-US" dirty="0"/>
              <a:t>operator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||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=</a:t>
            </a:r>
          </a:p>
          <a:p>
            <a:pPr lvl="1"/>
            <a:r>
              <a:rPr lang="en-US" dirty="0" smtClean="0"/>
              <a:t>Initialize a variable’s value only if it is currently nil.</a:t>
            </a:r>
          </a:p>
          <a:p>
            <a:pPr lvl="1"/>
            <a:r>
              <a:rPr lang="en-US" dirty="0" smtClean="0"/>
              <a:t>Examples: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15" y="2423171"/>
            <a:ext cx="3563599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(main):038:0&gt; x = </a:t>
            </a:r>
            <a:r>
              <a:rPr lang="fr-FR" b="1" dirty="0" err="1">
                <a:latin typeface="Courier New"/>
                <a:cs typeface="Courier New"/>
              </a:rPr>
              <a:t>nil</a:t>
            </a:r>
            <a:endParaRPr lang="fr-FR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(main):039:0&gt; y = 12</a:t>
            </a:r>
          </a:p>
          <a:p>
            <a:r>
              <a:rPr lang="en-US" b="1" dirty="0">
                <a:latin typeface="Courier New"/>
                <a:cs typeface="Courier New"/>
              </a:rPr>
              <a:t>=&gt; 12</a:t>
            </a:r>
          </a:p>
          <a:p>
            <a:r>
              <a:rPr lang="hr-HR" b="1" dirty="0">
                <a:latin typeface="Courier New"/>
                <a:cs typeface="Courier New"/>
              </a:rPr>
              <a:t>irb(main):040:0&gt; x ||= 7</a:t>
            </a:r>
          </a:p>
          <a:p>
            <a:r>
              <a:rPr lang="en-US" b="1" dirty="0">
                <a:latin typeface="Courier New"/>
                <a:cs typeface="Courier New"/>
              </a:rPr>
              <a:t>=&gt; 7</a:t>
            </a:r>
          </a:p>
          <a:p>
            <a:r>
              <a:rPr lang="hr-HR" b="1" dirty="0">
                <a:latin typeface="Courier New"/>
                <a:cs typeface="Courier New"/>
              </a:rPr>
              <a:t>irb(main):041:0&gt; y ||= 0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91734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047990"/>
          </a:xfrm>
        </p:spPr>
        <p:txBody>
          <a:bodyPr/>
          <a:lstStyle/>
          <a:p>
            <a:r>
              <a:rPr lang="en-US" dirty="0" smtClean="0"/>
              <a:t>The name of a constant must begin </a:t>
            </a:r>
            <a:br>
              <a:rPr lang="en-US" dirty="0" smtClean="0"/>
            </a:br>
            <a:r>
              <a:rPr lang="en-US" dirty="0" smtClean="0"/>
              <a:t>with a capital letter.</a:t>
            </a:r>
          </a:p>
          <a:p>
            <a:pPr lvl="1"/>
            <a:r>
              <a:rPr lang="en-US" dirty="0" smtClean="0"/>
              <a:t>By convention, the entire name is in caps.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shouldn’t change the value of a constant.</a:t>
            </a:r>
          </a:p>
          <a:p>
            <a:pPr lvl="1"/>
            <a:r>
              <a:rPr lang="en-US" dirty="0" smtClean="0"/>
              <a:t>But Ruby will allow it after issuing a warning.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5806" y="4412480"/>
            <a:ext cx="7526332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(main):054:0&gt; PI = 3.14159</a:t>
            </a:r>
          </a:p>
          <a:p>
            <a:r>
              <a:rPr lang="hr-HR" b="1" dirty="0">
                <a:latin typeface="Courier New"/>
                <a:cs typeface="Courier New"/>
              </a:rPr>
              <a:t>=&gt; 3.14159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(main):055:0&gt; PI = 3</a:t>
            </a: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):55: warning: already initialized constant PI</a:t>
            </a: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):54: warning: previous definition of PI was here</a:t>
            </a:r>
          </a:p>
          <a:p>
            <a:r>
              <a:rPr lang="en-US" b="1" dirty="0">
                <a:latin typeface="Courier New"/>
                <a:cs typeface="Courier New"/>
              </a:rPr>
              <a:t>=&gt; 3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(main):056:0&gt; PI</a:t>
            </a:r>
          </a:p>
          <a:p>
            <a:r>
              <a:rPr lang="en-US" b="1" dirty="0">
                <a:latin typeface="Courier New"/>
                <a:cs typeface="Courier New"/>
              </a:rPr>
              <a:t>=&gt; 3</a:t>
            </a:r>
          </a:p>
        </p:txBody>
      </p:sp>
    </p:spTree>
    <p:extLst>
      <p:ext uri="{BB962C8B-B14F-4D97-AF65-F5344CB8AC3E}">
        <p14:creationId xmlns:p14="http://schemas.microsoft.com/office/powerpoint/2010/main" val="190640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Th</a:t>
            </a:r>
            <a:r>
              <a:rPr lang="en-US" dirty="0" smtClean="0"/>
              <a:t> 2:30 – 4:30 PM</a:t>
            </a:r>
          </a:p>
          <a:p>
            <a:pPr lvl="1"/>
            <a:r>
              <a:rPr lang="en-US" dirty="0" smtClean="0"/>
              <a:t>ENG 250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 </a:t>
            </a:r>
            <a:r>
              <a:rPr lang="en-US" dirty="0">
                <a:hlinkClick r:id="rId3"/>
              </a:rPr>
              <a:t>http://www.cs.sjsu.edu/~mak/CMPE131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2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87D2-A2BC-264D-B424-7260654C63D9}" type="slidenum">
              <a:rPr lang="en-US"/>
              <a:pPr/>
              <a:t>20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B23C00"/>
                </a:solidFill>
              </a:rPr>
              <a:t>Take roll!</a:t>
            </a:r>
          </a:p>
        </p:txBody>
      </p:sp>
    </p:spTree>
    <p:extLst>
      <p:ext uri="{BB962C8B-B14F-4D97-AF65-F5344CB8AC3E}">
        <p14:creationId xmlns:p14="http://schemas.microsoft.com/office/powerpoint/2010/main" val="44823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Conditional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219210"/>
          </a:xfrm>
        </p:spPr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if</a:t>
            </a:r>
            <a:r>
              <a:rPr lang="en-US" dirty="0" smtClean="0"/>
              <a:t> </a:t>
            </a:r>
            <a:r>
              <a:rPr lang="is-IS" dirty="0" smtClean="0"/>
              <a:t>… </a:t>
            </a:r>
            <a:r>
              <a:rPr lang="is-IS" b="1" dirty="0">
                <a:solidFill>
                  <a:srgbClr val="0033CC"/>
                </a:solidFill>
                <a:latin typeface="Courier New"/>
                <a:cs typeface="Courier New"/>
              </a:rPr>
              <a:t>elsif</a:t>
            </a:r>
            <a:r>
              <a:rPr lang="is-IS" dirty="0" smtClean="0"/>
              <a:t> ... </a:t>
            </a:r>
            <a:r>
              <a:rPr lang="is-IS" b="1" dirty="0">
                <a:solidFill>
                  <a:srgbClr val="0033CC"/>
                </a:solidFill>
                <a:latin typeface="Courier New"/>
                <a:cs typeface="Courier New"/>
              </a:rPr>
              <a:t>else</a:t>
            </a:r>
            <a:r>
              <a:rPr lang="is-IS" dirty="0" smtClean="0"/>
              <a:t> ... </a:t>
            </a:r>
            <a:r>
              <a:rPr lang="is-IS" b="1" dirty="0" smtClean="0">
                <a:solidFill>
                  <a:srgbClr val="0033CC"/>
                </a:solidFill>
                <a:latin typeface="Courier New"/>
                <a:cs typeface="Courier New"/>
              </a:rPr>
              <a:t>end</a:t>
            </a:r>
          </a:p>
          <a:p>
            <a:pPr lvl="4"/>
            <a:endParaRPr lang="is-I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is-I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26098" y="2148854"/>
            <a:ext cx="4533253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(main):060:0&gt; age = 21</a:t>
            </a:r>
          </a:p>
          <a:p>
            <a:r>
              <a:rPr lang="tr-TR" b="1" dirty="0">
                <a:latin typeface="Courier New"/>
                <a:cs typeface="Courier New"/>
              </a:rPr>
              <a:t>=&gt; 21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(main):061:0&gt; if age &lt; 13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(main):062:1&gt;   puts "Child"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(main):063:1&gt; </a:t>
            </a:r>
            <a:r>
              <a:rPr lang="en-US" b="1" dirty="0" err="1">
                <a:latin typeface="Courier New"/>
                <a:cs typeface="Courier New"/>
              </a:rPr>
              <a:t>elsif</a:t>
            </a:r>
            <a:r>
              <a:rPr lang="en-US" b="1" dirty="0">
                <a:latin typeface="Courier New"/>
                <a:cs typeface="Courier New"/>
              </a:rPr>
              <a:t> age &lt; 18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(main):064:1&gt;   puts "Teen"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(main):065:1&gt; else</a:t>
            </a:r>
          </a:p>
          <a:p>
            <a:r>
              <a:rPr lang="ro-RO" b="1" dirty="0">
                <a:latin typeface="Courier New"/>
                <a:cs typeface="Courier New"/>
              </a:rPr>
              <a:t>irb(main):066:</a:t>
            </a:r>
            <a:r>
              <a:rPr lang="ro-RO" b="1" dirty="0" smtClean="0">
                <a:latin typeface="Courier New"/>
                <a:cs typeface="Courier New"/>
              </a:rPr>
              <a:t>1&gt;   </a:t>
            </a:r>
            <a:r>
              <a:rPr lang="ro-RO" b="1" dirty="0">
                <a:latin typeface="Courier New"/>
                <a:cs typeface="Courier New"/>
              </a:rPr>
              <a:t>puts "Adult"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(main):067:1&gt; end</a:t>
            </a:r>
          </a:p>
          <a:p>
            <a:r>
              <a:rPr lang="en-US" b="1" dirty="0">
                <a:latin typeface="Courier New"/>
                <a:cs typeface="Courier New"/>
              </a:rPr>
              <a:t>Adult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585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Conditional </a:t>
            </a:r>
            <a:r>
              <a:rPr lang="en-US" dirty="0" smtClean="0"/>
              <a:t>Statements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310649"/>
          </a:xfrm>
        </p:spPr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unless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is-IS" dirty="0" smtClean="0"/>
              <a:t>… </a:t>
            </a:r>
            <a:r>
              <a:rPr lang="is-IS" b="1" dirty="0" smtClean="0">
                <a:solidFill>
                  <a:srgbClr val="0033CC"/>
                </a:solidFill>
                <a:latin typeface="Courier New"/>
                <a:cs typeface="Courier New"/>
              </a:rPr>
              <a:t>end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Example:</a:t>
            </a:r>
            <a:endParaRPr lang="is-I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2148854"/>
            <a:ext cx="5087341" cy="369331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(main):068:0&gt; name = "Tony"</a:t>
            </a:r>
          </a:p>
          <a:p>
            <a:r>
              <a:rPr lang="pl-PL" b="1" dirty="0">
                <a:latin typeface="Courier New"/>
                <a:cs typeface="Courier New"/>
              </a:rPr>
              <a:t>=&gt; "Tony"</a:t>
            </a:r>
          </a:p>
          <a:p>
            <a:r>
              <a:rPr lang="pl-PL" b="1" dirty="0" err="1">
                <a:latin typeface="Courier New"/>
                <a:cs typeface="Courier New"/>
              </a:rPr>
              <a:t>irb</a:t>
            </a:r>
            <a:r>
              <a:rPr lang="pl-PL" b="1" dirty="0">
                <a:latin typeface="Courier New"/>
                <a:cs typeface="Courier New"/>
              </a:rPr>
              <a:t>(</a:t>
            </a:r>
            <a:r>
              <a:rPr lang="pl-PL" b="1" dirty="0" err="1">
                <a:latin typeface="Courier New"/>
                <a:cs typeface="Courier New"/>
              </a:rPr>
              <a:t>main</a:t>
            </a:r>
            <a:r>
              <a:rPr lang="pl-PL" b="1" dirty="0">
                <a:latin typeface="Courier New"/>
                <a:cs typeface="Courier New"/>
              </a:rPr>
              <a:t>):069:0&gt; </a:t>
            </a:r>
            <a:r>
              <a:rPr lang="pl-PL" b="1" dirty="0" err="1">
                <a:latin typeface="Courier New"/>
                <a:cs typeface="Courier New"/>
              </a:rPr>
              <a:t>if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!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name.empty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?</a:t>
            </a:r>
          </a:p>
          <a:p>
            <a:r>
              <a:rPr lang="pl-PL" b="1" dirty="0" err="1">
                <a:latin typeface="Courier New"/>
                <a:cs typeface="Courier New"/>
              </a:rPr>
              <a:t>irb</a:t>
            </a:r>
            <a:r>
              <a:rPr lang="pl-PL" b="1" dirty="0">
                <a:latin typeface="Courier New"/>
                <a:cs typeface="Courier New"/>
              </a:rPr>
              <a:t>(</a:t>
            </a:r>
            <a:r>
              <a:rPr lang="pl-PL" b="1" dirty="0" err="1">
                <a:latin typeface="Courier New"/>
                <a:cs typeface="Courier New"/>
              </a:rPr>
              <a:t>main</a:t>
            </a:r>
            <a:r>
              <a:rPr lang="pl-PL" b="1" dirty="0">
                <a:latin typeface="Courier New"/>
                <a:cs typeface="Courier New"/>
              </a:rPr>
              <a:t>):070:1&gt;   </a:t>
            </a:r>
            <a:r>
              <a:rPr lang="pl-PL" b="1" dirty="0" err="1">
                <a:latin typeface="Courier New"/>
                <a:cs typeface="Courier New"/>
              </a:rPr>
              <a:t>puts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name</a:t>
            </a:r>
            <a:endParaRPr lang="pl-PL" b="1" dirty="0">
              <a:latin typeface="Courier New"/>
              <a:cs typeface="Courier New"/>
            </a:endParaRP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(main):071:1&gt; end</a:t>
            </a:r>
          </a:p>
          <a:p>
            <a:r>
              <a:rPr lang="fr-FR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(main):072:0&gt; unless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name.empty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?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(main):073:1&gt;   puts name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(main):074:1&gt; end</a:t>
            </a:r>
          </a:p>
          <a:p>
            <a:r>
              <a:rPr lang="fr-FR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7074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Conditional Statements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219210"/>
          </a:xfrm>
        </p:spPr>
        <p:txBody>
          <a:bodyPr/>
          <a:lstStyle/>
          <a:p>
            <a:r>
              <a:rPr lang="en-US" dirty="0" smtClean="0"/>
              <a:t>One-line expressions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2680502"/>
            <a:ext cx="6418156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(main):075:0&gt; puts name if !</a:t>
            </a:r>
            <a:r>
              <a:rPr lang="en-US" b="1" dirty="0" err="1">
                <a:latin typeface="Courier New"/>
                <a:cs typeface="Courier New"/>
              </a:rPr>
              <a:t>name.empty</a:t>
            </a:r>
            <a:r>
              <a:rPr lang="en-US" b="1" dirty="0"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(main):076:0&gt; puts name unless </a:t>
            </a:r>
            <a:r>
              <a:rPr lang="en-US" b="1" dirty="0" err="1">
                <a:latin typeface="Courier New"/>
                <a:cs typeface="Courier New"/>
              </a:rPr>
              <a:t>name.empty</a:t>
            </a:r>
            <a:r>
              <a:rPr lang="en-US" b="1" dirty="0">
                <a:latin typeface="Courier New"/>
                <a:cs typeface="Courier New"/>
              </a:rPr>
              <a:t>?</a:t>
            </a:r>
          </a:p>
          <a:p>
            <a:r>
              <a:rPr lang="en-US" b="1" dirty="0">
                <a:latin typeface="Courier New"/>
                <a:cs typeface="Courier New"/>
              </a:rPr>
              <a:t>Tony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4166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Iteration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5"/>
          </a:xfrm>
        </p:spPr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each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on a list or hash </a:t>
            </a:r>
            <a:br>
              <a:rPr lang="en-US" dirty="0" smtClean="0"/>
            </a:br>
            <a:r>
              <a:rPr lang="en-US" dirty="0" smtClean="0"/>
              <a:t>to iterate over the elements.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80196" y="3033743"/>
            <a:ext cx="6464330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latin typeface="Courier New"/>
                <a:cs typeface="Courier New"/>
              </a:rPr>
              <a:t>irb</a:t>
            </a:r>
            <a:r>
              <a:rPr lang="en-US" sz="1600" b="1" dirty="0">
                <a:latin typeface="Courier New"/>
                <a:cs typeface="Courier New"/>
              </a:rPr>
              <a:t>(main):094:0&gt; countdown = [3, 2, 1, "Blastoff!"]</a:t>
            </a:r>
          </a:p>
          <a:p>
            <a:r>
              <a:rPr lang="en-US" sz="1600" b="1" dirty="0">
                <a:latin typeface="Courier New"/>
                <a:cs typeface="Courier New"/>
              </a:rPr>
              <a:t>=&gt; [3, 2, 1, "Blastoff!"]</a:t>
            </a:r>
          </a:p>
          <a:p>
            <a:r>
              <a:rPr lang="en-US" sz="1600" b="1" dirty="0" err="1">
                <a:latin typeface="Courier New"/>
                <a:cs typeface="Courier New"/>
              </a:rPr>
              <a:t>irb</a:t>
            </a:r>
            <a:r>
              <a:rPr lang="en-US" sz="1600" b="1" dirty="0">
                <a:latin typeface="Courier New"/>
                <a:cs typeface="Courier New"/>
              </a:rPr>
              <a:t>(main):095:0&gt; </a:t>
            </a:r>
            <a:r>
              <a:rPr lang="en-US" sz="1600" b="1" dirty="0" err="1">
                <a:latin typeface="Courier New"/>
                <a:cs typeface="Courier New"/>
              </a:rPr>
              <a:t>countdown.</a:t>
            </a:r>
            <a:r>
              <a:rPr lang="en-US" sz="1600" b="1" dirty="0" err="1">
                <a:solidFill>
                  <a:srgbClr val="B23C00"/>
                </a:solidFill>
                <a:latin typeface="Courier New"/>
                <a:cs typeface="Courier New"/>
              </a:rPr>
              <a:t>each</a:t>
            </a:r>
            <a:r>
              <a:rPr lang="en-US" sz="1600" b="1" dirty="0">
                <a:latin typeface="Courier New"/>
                <a:cs typeface="Courier New"/>
              </a:rPr>
              <a:t> do |</a:t>
            </a:r>
            <a:r>
              <a:rPr lang="en-US" sz="1600" b="1" dirty="0" err="1">
                <a:latin typeface="Courier New"/>
                <a:cs typeface="Courier New"/>
              </a:rPr>
              <a:t>elmt</a:t>
            </a:r>
            <a:r>
              <a:rPr lang="en-US" sz="1600" b="1" dirty="0">
                <a:latin typeface="Courier New"/>
                <a:cs typeface="Courier New"/>
              </a:rPr>
              <a:t>|</a:t>
            </a:r>
          </a:p>
          <a:p>
            <a:r>
              <a:rPr lang="en-US" sz="1600" b="1" dirty="0" err="1">
                <a:latin typeface="Courier New"/>
                <a:cs typeface="Courier New"/>
              </a:rPr>
              <a:t>irb</a:t>
            </a:r>
            <a:r>
              <a:rPr lang="en-US" sz="1600" b="1" dirty="0">
                <a:latin typeface="Courier New"/>
                <a:cs typeface="Courier New"/>
              </a:rPr>
              <a:t>(main):096:1*   puts </a:t>
            </a:r>
            <a:r>
              <a:rPr lang="en-US" sz="1600" b="1" dirty="0" err="1">
                <a:latin typeface="Courier New"/>
                <a:cs typeface="Courier New"/>
              </a:rPr>
              <a:t>elmt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fr-FR" sz="1600" b="1" dirty="0" err="1">
                <a:latin typeface="Courier New"/>
                <a:cs typeface="Courier New"/>
              </a:rPr>
              <a:t>irb</a:t>
            </a:r>
            <a:r>
              <a:rPr lang="fr-FR" sz="1600" b="1" dirty="0">
                <a:latin typeface="Courier New"/>
                <a:cs typeface="Courier New"/>
              </a:rPr>
              <a:t>(main):097:1&gt; end</a:t>
            </a:r>
          </a:p>
          <a:p>
            <a:r>
              <a:rPr lang="fr-FR" sz="1600" b="1" dirty="0">
                <a:latin typeface="Courier New"/>
                <a:cs typeface="Courier New"/>
              </a:rPr>
              <a:t>3</a:t>
            </a:r>
          </a:p>
          <a:p>
            <a:r>
              <a:rPr lang="is-IS" sz="1600" b="1" dirty="0">
                <a:latin typeface="Courier New"/>
                <a:cs typeface="Courier New"/>
              </a:rPr>
              <a:t>2</a:t>
            </a:r>
          </a:p>
          <a:p>
            <a:r>
              <a:rPr lang="is-IS" sz="1600" b="1" dirty="0">
                <a:latin typeface="Courier New"/>
                <a:cs typeface="Courier New"/>
              </a:rPr>
              <a:t>1</a:t>
            </a:r>
          </a:p>
          <a:p>
            <a:r>
              <a:rPr lang="en-US" sz="1600" b="1" dirty="0">
                <a:latin typeface="Courier New"/>
                <a:cs typeface="Courier New"/>
              </a:rPr>
              <a:t>Blastoff!</a:t>
            </a:r>
          </a:p>
          <a:p>
            <a:r>
              <a:rPr lang="en-US" sz="1600" b="1" dirty="0">
                <a:latin typeface="Courier New"/>
                <a:cs typeface="Courier New"/>
              </a:rPr>
              <a:t>=&gt; [3, 2, 1, "Blastoff!"]</a:t>
            </a:r>
            <a:endParaRPr lang="en-US" sz="17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3358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Iteration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19209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{</a:t>
            </a:r>
            <a:r>
              <a:rPr lang="en-US" dirty="0" smtClean="0"/>
              <a:t> </a:t>
            </a:r>
            <a:r>
              <a:rPr lang="is-IS" dirty="0" smtClean="0"/>
              <a:t>…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  <a:r>
              <a:rPr lang="en-US" dirty="0" smtClean="0"/>
              <a:t> instead of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do</a:t>
            </a:r>
            <a:r>
              <a:rPr lang="en-US" dirty="0" smtClean="0"/>
              <a:t> </a:t>
            </a:r>
            <a:r>
              <a:rPr lang="is-IS" dirty="0" smtClean="0"/>
              <a:t>… </a:t>
            </a:r>
            <a:r>
              <a:rPr lang="is-IS" b="1" dirty="0">
                <a:solidFill>
                  <a:srgbClr val="0033CC"/>
                </a:solidFill>
                <a:latin typeface="Courier New"/>
                <a:cs typeface="Courier New"/>
              </a:rPr>
              <a:t>end</a:t>
            </a:r>
            <a:r>
              <a:rPr lang="is-IS" dirty="0" smtClean="0"/>
              <a:t>.</a:t>
            </a:r>
          </a:p>
          <a:p>
            <a:pPr lvl="5"/>
            <a:endParaRPr lang="is-IS" dirty="0" smtClean="0"/>
          </a:p>
          <a:p>
            <a:pPr lvl="1"/>
            <a:r>
              <a:rPr lang="en-US" dirty="0" smtClean="0"/>
              <a:t>Example:</a:t>
            </a:r>
            <a:endParaRPr lang="is-I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2570290"/>
            <a:ext cx="7387810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(main):098:0&gt; </a:t>
            </a:r>
            <a:r>
              <a:rPr lang="en-US" b="1" dirty="0" err="1">
                <a:latin typeface="Courier New"/>
                <a:cs typeface="Courier New"/>
              </a:rPr>
              <a:t>countdown.each</a:t>
            </a:r>
            <a:r>
              <a:rPr lang="en-US" b="1" dirty="0">
                <a:latin typeface="Courier New"/>
                <a:cs typeface="Courier New"/>
              </a:rPr>
              <a:t> { |</a:t>
            </a:r>
            <a:r>
              <a:rPr lang="en-US" b="1" dirty="0" err="1">
                <a:latin typeface="Courier New"/>
                <a:cs typeface="Courier New"/>
              </a:rPr>
              <a:t>elmt</a:t>
            </a:r>
            <a:r>
              <a:rPr lang="en-US" b="1" dirty="0">
                <a:latin typeface="Courier New"/>
                <a:cs typeface="Courier New"/>
              </a:rPr>
              <a:t>| puts </a:t>
            </a:r>
            <a:r>
              <a:rPr lang="en-US" b="1" dirty="0" err="1">
                <a:latin typeface="Courier New"/>
                <a:cs typeface="Courier New"/>
              </a:rPr>
              <a:t>elmt</a:t>
            </a:r>
            <a:r>
              <a:rPr lang="en-US" b="1" dirty="0">
                <a:latin typeface="Courier New"/>
                <a:cs typeface="Courier New"/>
              </a:rPr>
              <a:t> }</a:t>
            </a:r>
          </a:p>
          <a:p>
            <a:r>
              <a:rPr lang="en-US" b="1" dirty="0">
                <a:latin typeface="Courier New"/>
                <a:cs typeface="Courier New"/>
              </a:rPr>
              <a:t>3</a:t>
            </a:r>
          </a:p>
          <a:p>
            <a:r>
              <a:rPr lang="is-IS" b="1" dirty="0">
                <a:latin typeface="Courier New"/>
                <a:cs typeface="Courier New"/>
              </a:rPr>
              <a:t>2</a:t>
            </a:r>
          </a:p>
          <a:p>
            <a:r>
              <a:rPr lang="is-IS" b="1" dirty="0">
                <a:latin typeface="Courier New"/>
                <a:cs typeface="Courier New"/>
              </a:rPr>
              <a:t>1</a:t>
            </a:r>
          </a:p>
          <a:p>
            <a:r>
              <a:rPr lang="en-US" b="1" dirty="0">
                <a:latin typeface="Courier New"/>
                <a:cs typeface="Courier New"/>
              </a:rPr>
              <a:t>Blastoff!</a:t>
            </a:r>
          </a:p>
          <a:p>
            <a:r>
              <a:rPr lang="en-US" b="1" dirty="0">
                <a:latin typeface="Courier New"/>
                <a:cs typeface="Courier New"/>
              </a:rPr>
              <a:t>=&gt; [3, 2, 1, "Blastoff!"]</a:t>
            </a:r>
          </a:p>
        </p:txBody>
      </p:sp>
    </p:spTree>
    <p:extLst>
      <p:ext uri="{BB962C8B-B14F-4D97-AF65-F5344CB8AC3E}">
        <p14:creationId xmlns:p14="http://schemas.microsoft.com/office/powerpoint/2010/main" val="153133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Iteration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Iterate over a hash.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2606049"/>
            <a:ext cx="6972244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(main):090:0&gt; </a:t>
            </a:r>
            <a:r>
              <a:rPr lang="en-US" b="1" dirty="0" err="1">
                <a:latin typeface="Courier New"/>
                <a:cs typeface="Courier New"/>
              </a:rPr>
              <a:t>dude.each</a:t>
            </a:r>
            <a:r>
              <a:rPr lang="en-US" b="1" dirty="0">
                <a:latin typeface="Courier New"/>
                <a:cs typeface="Courier New"/>
              </a:rPr>
              <a:t> { |key, value|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(main):091:1*   puts "The #{key} is #{value}."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(main):092:1&gt; }</a:t>
            </a:r>
          </a:p>
          <a:p>
            <a:r>
              <a:rPr lang="fr-FR" b="1" dirty="0">
                <a:latin typeface="Courier New"/>
                <a:cs typeface="Courier New"/>
              </a:rPr>
              <a:t>The </a:t>
            </a:r>
            <a:r>
              <a:rPr lang="fr-FR" b="1" dirty="0" err="1">
                <a:latin typeface="Courier New"/>
                <a:cs typeface="Courier New"/>
              </a:rPr>
              <a:t>name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is</a:t>
            </a:r>
            <a:r>
              <a:rPr lang="fr-FR" b="1" dirty="0">
                <a:latin typeface="Courier New"/>
                <a:cs typeface="Courier New"/>
              </a:rPr>
              <a:t> Matz.</a:t>
            </a:r>
          </a:p>
          <a:p>
            <a:r>
              <a:rPr lang="fr-FR" b="1" dirty="0">
                <a:latin typeface="Courier New"/>
                <a:cs typeface="Courier New"/>
              </a:rPr>
              <a:t>The </a:t>
            </a:r>
            <a:r>
              <a:rPr lang="fr-FR" b="1" dirty="0" err="1">
                <a:latin typeface="Courier New"/>
                <a:cs typeface="Courier New"/>
              </a:rPr>
              <a:t>age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is</a:t>
            </a:r>
            <a:r>
              <a:rPr lang="fr-FR" b="1" dirty="0">
                <a:latin typeface="Courier New"/>
                <a:cs typeface="Courier New"/>
              </a:rPr>
              <a:t> 50.</a:t>
            </a:r>
          </a:p>
          <a:p>
            <a:r>
              <a:rPr lang="fi-FI" b="1" dirty="0">
                <a:latin typeface="Courier New"/>
                <a:cs typeface="Courier New"/>
              </a:rPr>
              <a:t>=&gt; {:</a:t>
            </a:r>
            <a:r>
              <a:rPr lang="fi-FI" b="1" dirty="0" err="1">
                <a:latin typeface="Courier New"/>
                <a:cs typeface="Courier New"/>
              </a:rPr>
              <a:t>name</a:t>
            </a:r>
            <a:r>
              <a:rPr lang="fi-FI" b="1" dirty="0">
                <a:latin typeface="Courier New"/>
                <a:cs typeface="Courier New"/>
              </a:rPr>
              <a:t>=&gt;"</a:t>
            </a:r>
            <a:r>
              <a:rPr lang="fi-FI" b="1" dirty="0" err="1">
                <a:latin typeface="Courier New"/>
                <a:cs typeface="Courier New"/>
              </a:rPr>
              <a:t>Matz</a:t>
            </a:r>
            <a:r>
              <a:rPr lang="fi-FI" b="1" dirty="0">
                <a:latin typeface="Courier New"/>
                <a:cs typeface="Courier New"/>
              </a:rPr>
              <a:t>", :</a:t>
            </a:r>
            <a:r>
              <a:rPr lang="fi-FI" b="1" dirty="0" err="1">
                <a:latin typeface="Courier New"/>
                <a:cs typeface="Courier New"/>
              </a:rPr>
              <a:t>age</a:t>
            </a:r>
            <a:r>
              <a:rPr lang="fi-FI" b="1" dirty="0">
                <a:latin typeface="Courier New"/>
                <a:cs typeface="Courier New"/>
              </a:rPr>
              <a:t>=&gt;50</a:t>
            </a:r>
            <a:r>
              <a:rPr lang="fi-FI" b="1" dirty="0" smtClean="0">
                <a:latin typeface="Courier New"/>
                <a:cs typeface="Courier New"/>
              </a:rPr>
              <a:t>}</a:t>
            </a:r>
            <a:endParaRPr lang="fi-FI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428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your own methods with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def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Use snake case for method names.</a:t>
            </a:r>
          </a:p>
          <a:p>
            <a:r>
              <a:rPr lang="en-US" dirty="0" smtClean="0"/>
              <a:t>Formal parameters can have default values.</a:t>
            </a:r>
          </a:p>
          <a:p>
            <a:r>
              <a:rPr lang="en-US" dirty="0" smtClean="0"/>
              <a:t>A method definition returns the method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2514610"/>
            <a:ext cx="6556678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(main):112:0&gt;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(name = "world")</a:t>
            </a:r>
          </a:p>
          <a:p>
            <a:r>
              <a:rPr lang="it-IT" b="1" dirty="0" err="1">
                <a:latin typeface="Courier New"/>
                <a:cs typeface="Courier New"/>
              </a:rPr>
              <a:t>irb</a:t>
            </a:r>
            <a:r>
              <a:rPr lang="it-IT" b="1" dirty="0">
                <a:latin typeface="Courier New"/>
                <a:cs typeface="Courier New"/>
              </a:rPr>
              <a:t>(</a:t>
            </a:r>
            <a:r>
              <a:rPr lang="it-IT" b="1" dirty="0" err="1">
                <a:latin typeface="Courier New"/>
                <a:cs typeface="Courier New"/>
              </a:rPr>
              <a:t>main</a:t>
            </a:r>
            <a:r>
              <a:rPr lang="it-IT" b="1" dirty="0">
                <a:latin typeface="Courier New"/>
                <a:cs typeface="Courier New"/>
              </a:rPr>
              <a:t>):113:1&gt;   </a:t>
            </a:r>
            <a:r>
              <a:rPr lang="it-IT" b="1" dirty="0" err="1">
                <a:latin typeface="Courier New"/>
                <a:cs typeface="Courier New"/>
              </a:rPr>
              <a:t>puts</a:t>
            </a:r>
            <a:r>
              <a:rPr lang="it-IT" b="1" dirty="0">
                <a:latin typeface="Courier New"/>
                <a:cs typeface="Courier New"/>
              </a:rPr>
              <a:t> "Hello, #{</a:t>
            </a:r>
            <a:r>
              <a:rPr lang="it-IT" b="1" dirty="0" err="1">
                <a:latin typeface="Courier New"/>
                <a:cs typeface="Courier New"/>
              </a:rPr>
              <a:t>name</a:t>
            </a:r>
            <a:r>
              <a:rPr lang="it-IT" b="1" dirty="0">
                <a:latin typeface="Courier New"/>
                <a:cs typeface="Courier New"/>
              </a:rPr>
              <a:t>}!"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(main):114:1&gt; end</a:t>
            </a:r>
          </a:p>
          <a:p>
            <a:r>
              <a:rPr lang="fr-FR" b="1" dirty="0">
                <a:latin typeface="Courier New"/>
                <a:cs typeface="Courier New"/>
              </a:rPr>
              <a:t>=&gt; </a:t>
            </a:r>
            <a:r>
              <a:rPr lang="fr-FR" b="1" dirty="0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fr-FR" b="1" dirty="0" err="1">
                <a:solidFill>
                  <a:srgbClr val="B23C00"/>
                </a:solidFill>
                <a:latin typeface="Courier New"/>
                <a:cs typeface="Courier New"/>
              </a:rPr>
              <a:t>say_hello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4515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Methods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 smtClean="0"/>
              <a:t>A method returns the value of the </a:t>
            </a:r>
            <a:r>
              <a:rPr lang="en-US" dirty="0" smtClean="0">
                <a:solidFill>
                  <a:srgbClr val="B23C00"/>
                </a:solidFill>
              </a:rPr>
              <a:t>last statement that it executed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63609"/>
            <a:ext cx="1905000" cy="457200"/>
          </a:xfrm>
        </p:spPr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08976" y="3703317"/>
            <a:ext cx="4810297" cy="2585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(main):119:0&gt;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Hello, world!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(main):120:0&gt;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("Ron")</a:t>
            </a:r>
          </a:p>
          <a:p>
            <a:r>
              <a:rPr lang="en-US" b="1" dirty="0">
                <a:latin typeface="Courier New"/>
                <a:cs typeface="Courier New"/>
              </a:rPr>
              <a:t>Hello, Ron!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(main):121:0&gt;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 "Mary"</a:t>
            </a:r>
          </a:p>
          <a:p>
            <a:r>
              <a:rPr lang="en-US" b="1" dirty="0">
                <a:latin typeface="Courier New"/>
                <a:cs typeface="Courier New"/>
              </a:rPr>
              <a:t>Hello, Mary!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nil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3001" y="4983463"/>
            <a:ext cx="217345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0033CC"/>
                </a:solidFill>
              </a:rPr>
              <a:t>Parentheses are</a:t>
            </a:r>
          </a:p>
          <a:p>
            <a:pPr algn="r"/>
            <a:r>
              <a:rPr lang="en-US" dirty="0" smtClean="0">
                <a:solidFill>
                  <a:srgbClr val="0033CC"/>
                </a:solidFill>
              </a:rPr>
              <a:t>optional around</a:t>
            </a:r>
          </a:p>
          <a:p>
            <a:pPr algn="r"/>
            <a:r>
              <a:rPr lang="en-US" dirty="0" smtClean="0">
                <a:solidFill>
                  <a:srgbClr val="0033CC"/>
                </a:solidFill>
              </a:rPr>
              <a:t>method arguments.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35" y="1325903"/>
            <a:ext cx="6556678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(main):112:0&gt;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say_hello</a:t>
            </a:r>
            <a:r>
              <a:rPr lang="en-US" b="1" dirty="0">
                <a:latin typeface="Courier New"/>
                <a:cs typeface="Courier New"/>
              </a:rPr>
              <a:t>(name = "world")</a:t>
            </a:r>
          </a:p>
          <a:p>
            <a:r>
              <a:rPr lang="it-IT" b="1" dirty="0" err="1">
                <a:latin typeface="Courier New"/>
                <a:cs typeface="Courier New"/>
              </a:rPr>
              <a:t>irb</a:t>
            </a:r>
            <a:r>
              <a:rPr lang="it-IT" b="1" dirty="0">
                <a:latin typeface="Courier New"/>
                <a:cs typeface="Courier New"/>
              </a:rPr>
              <a:t>(</a:t>
            </a:r>
            <a:r>
              <a:rPr lang="it-IT" b="1" dirty="0" err="1">
                <a:latin typeface="Courier New"/>
                <a:cs typeface="Courier New"/>
              </a:rPr>
              <a:t>main</a:t>
            </a:r>
            <a:r>
              <a:rPr lang="it-IT" b="1" dirty="0">
                <a:latin typeface="Courier New"/>
                <a:cs typeface="Courier New"/>
              </a:rPr>
              <a:t>):113:1&gt;  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puts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b="1" dirty="0">
                <a:latin typeface="Courier New"/>
                <a:cs typeface="Courier New"/>
              </a:rPr>
              <a:t>"Hello, #{</a:t>
            </a:r>
            <a:r>
              <a:rPr lang="it-IT" b="1" dirty="0" err="1">
                <a:latin typeface="Courier New"/>
                <a:cs typeface="Courier New"/>
              </a:rPr>
              <a:t>name</a:t>
            </a:r>
            <a:r>
              <a:rPr lang="it-IT" b="1" dirty="0">
                <a:latin typeface="Courier New"/>
                <a:cs typeface="Courier New"/>
              </a:rPr>
              <a:t>}!"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(main):114:1&gt; end</a:t>
            </a:r>
          </a:p>
          <a:p>
            <a:r>
              <a:rPr lang="fr-FR" b="1" dirty="0">
                <a:latin typeface="Courier New"/>
                <a:cs typeface="Courier New"/>
              </a:rPr>
              <a:t>=&gt; :</a:t>
            </a:r>
            <a:r>
              <a:rPr lang="fr-FR" b="1" dirty="0" err="1">
                <a:latin typeface="Courier New"/>
                <a:cs typeface="Courier New"/>
              </a:rPr>
              <a:t>say_hello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195" y="1965976"/>
            <a:ext cx="169860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puts</a:t>
            </a:r>
            <a:r>
              <a:rPr lang="en-US" dirty="0">
                <a:solidFill>
                  <a:srgbClr val="0033CC"/>
                </a:solidFill>
              </a:rPr>
              <a:t> returns nil</a:t>
            </a:r>
          </a:p>
        </p:txBody>
      </p:sp>
    </p:spTree>
    <p:extLst>
      <p:ext uri="{BB962C8B-B14F-4D97-AF65-F5344CB8AC3E}">
        <p14:creationId xmlns:p14="http://schemas.microsoft.com/office/powerpoint/2010/main" val="84950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Methods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You can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raise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 exception.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874537"/>
            <a:ext cx="7664854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(main):122:0&gt;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factorial(n)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(main):123:1&gt;   if n &lt; 1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(main):124:2&gt;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raise "Argument #{n} must be &gt; 0"</a:t>
            </a:r>
          </a:p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(main):125:2&gt;   </a:t>
            </a:r>
            <a:r>
              <a:rPr lang="tr-TR" b="1" dirty="0" err="1">
                <a:latin typeface="Courier New"/>
                <a:cs typeface="Courier New"/>
              </a:rPr>
              <a:t>elsif</a:t>
            </a:r>
            <a:r>
              <a:rPr lang="tr-TR" b="1" dirty="0">
                <a:latin typeface="Courier New"/>
                <a:cs typeface="Courier New"/>
              </a:rPr>
              <a:t> n == 1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):126:2&gt;     1</a:t>
            </a:r>
          </a:p>
          <a:p>
            <a:r>
              <a:rPr lang="hu-HU" b="1" dirty="0">
                <a:latin typeface="Courier New"/>
                <a:cs typeface="Courier New"/>
              </a:rPr>
              <a:t>irb(main):127:2&gt;   else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(main):128:2*     n*</a:t>
            </a:r>
            <a:r>
              <a:rPr lang="fr-FR" b="1" dirty="0" err="1">
                <a:latin typeface="Courier New"/>
                <a:cs typeface="Courier New"/>
              </a:rPr>
              <a:t>factorial</a:t>
            </a:r>
            <a:r>
              <a:rPr lang="fr-FR" b="1" dirty="0">
                <a:latin typeface="Courier New"/>
                <a:cs typeface="Courier New"/>
              </a:rPr>
              <a:t>(n-1)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):129:2&gt;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(main):130:1&gt; end</a:t>
            </a:r>
          </a:p>
          <a:p>
            <a:r>
              <a:rPr lang="fr-FR" b="1" dirty="0">
                <a:latin typeface="Courier New"/>
                <a:cs typeface="Courier New"/>
              </a:rPr>
              <a:t>=&gt; :</a:t>
            </a:r>
            <a:r>
              <a:rPr lang="fr-FR" b="1" dirty="0" err="1">
                <a:latin typeface="Courier New"/>
                <a:cs typeface="Courier New"/>
              </a:rPr>
              <a:t>factorial</a:t>
            </a:r>
            <a:endParaRPr lang="fr-FR" b="1" dirty="0">
              <a:latin typeface="Courier New"/>
              <a:cs typeface="Courier New"/>
            </a:endParaRP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(main):131:0&gt; </a:t>
            </a:r>
            <a:r>
              <a:rPr lang="fr-FR" b="1" dirty="0" err="1">
                <a:latin typeface="Courier New"/>
                <a:cs typeface="Courier New"/>
              </a:rPr>
              <a:t>factorial</a:t>
            </a:r>
            <a:r>
              <a:rPr lang="fr-FR" b="1" dirty="0">
                <a:latin typeface="Courier New"/>
                <a:cs typeface="Courier New"/>
              </a:rPr>
              <a:t> 5</a:t>
            </a:r>
          </a:p>
          <a:p>
            <a:r>
              <a:rPr lang="en-US" b="1" dirty="0">
                <a:latin typeface="Courier New"/>
                <a:cs typeface="Courier New"/>
              </a:rPr>
              <a:t>=&gt; 120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(main):132:0&gt; factorial 0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RuntimeError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: Argument 0 must be &gt; 0</a:t>
            </a:r>
          </a:p>
          <a:p>
            <a:r>
              <a:rPr lang="en-US" b="1" dirty="0">
                <a:latin typeface="Courier New"/>
                <a:cs typeface="Courier New"/>
              </a:rPr>
              <a:t>	from 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):124:in `factorial'</a:t>
            </a:r>
          </a:p>
          <a:p>
            <a:r>
              <a:rPr lang="en-US" b="1" dirty="0">
                <a:latin typeface="Courier New"/>
                <a:cs typeface="Courier New"/>
              </a:rPr>
              <a:t>	from 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):132</a:t>
            </a:r>
          </a:p>
          <a:p>
            <a:r>
              <a:rPr lang="en-US" b="1" dirty="0">
                <a:latin typeface="Courier New"/>
                <a:cs typeface="Courier New"/>
              </a:rPr>
              <a:t>	from /</a:t>
            </a:r>
            <a:r>
              <a:rPr lang="en-US" b="1" dirty="0" err="1">
                <a:latin typeface="Courier New"/>
                <a:cs typeface="Courier New"/>
              </a:rPr>
              <a:t>usr</a:t>
            </a:r>
            <a:r>
              <a:rPr lang="en-US" b="1" dirty="0">
                <a:latin typeface="Courier New"/>
                <a:cs typeface="Courier New"/>
              </a:rPr>
              <a:t>/local/bin/irb:11:in `&lt;main&gt;'</a:t>
            </a:r>
          </a:p>
        </p:txBody>
      </p:sp>
    </p:spTree>
    <p:extLst>
      <p:ext uri="{BB962C8B-B14F-4D97-AF65-F5344CB8AC3E}">
        <p14:creationId xmlns:p14="http://schemas.microsoft.com/office/powerpoint/2010/main" val="11721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Permission Codes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 lvl="5"/>
            <a:endParaRPr lang="en-US" sz="800" dirty="0" smtClean="0"/>
          </a:p>
          <a:p>
            <a:r>
              <a:rPr lang="en-US" dirty="0"/>
              <a:t>If you need a permission code to enroll in this class, see the department’s instructions at </a:t>
            </a:r>
            <a:r>
              <a:rPr lang="en-US" dirty="0">
                <a:hlinkClick r:id="rId2"/>
              </a:rPr>
              <a:t>https://cmpe.sjsu.edu/content/Undergraduate-Permission-Number-Requests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Complete the form at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goo.gl/forms/Ayl0jablW5Ythquf1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0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class name must be capitalized.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class definition can include 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initialize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method as the constructor.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Private instance variables start with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@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6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</a:t>
            </a:r>
            <a:r>
              <a:rPr lang="en-US" dirty="0" smtClean="0"/>
              <a:t>Classes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417342"/>
            <a:ext cx="6418156" cy="424731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(main):133:0&gt; class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Person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(main):134:1&gt; 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initialize(name)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(main):135:2&gt;     @name = name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):136:2&gt;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(main):137:1&gt; 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(main):138:1*   </a:t>
            </a:r>
            <a:r>
              <a:rPr lang="fr-FR" b="1" dirty="0" err="1">
                <a:latin typeface="Courier New"/>
                <a:cs typeface="Courier New"/>
              </a:rPr>
              <a:t>def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greet</a:t>
            </a:r>
            <a:endParaRPr lang="fr-FR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(main):139:2&gt;     puts "Hi, I'm #{@name}."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):140:2&gt;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(main):141:1&gt; end</a:t>
            </a:r>
          </a:p>
          <a:p>
            <a:r>
              <a:rPr lang="en-US" b="1" dirty="0">
                <a:latin typeface="Courier New"/>
                <a:cs typeface="Courier New"/>
              </a:rPr>
              <a:t>=&gt; :greet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(main):142:0&gt; guy 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Person.new</a:t>
            </a:r>
            <a:r>
              <a:rPr lang="en-US" b="1" dirty="0">
                <a:latin typeface="Courier New"/>
                <a:cs typeface="Courier New"/>
              </a:rPr>
              <a:t>("Ron")</a:t>
            </a:r>
          </a:p>
          <a:p>
            <a:r>
              <a:rPr lang="en-US" b="1" dirty="0">
                <a:latin typeface="Courier New"/>
                <a:cs typeface="Courier New"/>
              </a:rPr>
              <a:t>=&gt; #&lt;Person:0x007fe98b928368 @name="Ron"&gt;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(main):143:0&gt; </a:t>
            </a:r>
            <a:r>
              <a:rPr lang="en-US" b="1" dirty="0" err="1">
                <a:latin typeface="Courier New"/>
                <a:cs typeface="Courier New"/>
              </a:rPr>
              <a:t>guy.greet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Hi, I'm Ron.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626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Getter and Setter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02453"/>
          </a:xfrm>
        </p:spPr>
        <p:txBody>
          <a:bodyPr/>
          <a:lstStyle/>
          <a:p>
            <a:r>
              <a:rPr lang="en-US" dirty="0" smtClean="0"/>
              <a:t>Instance variables are private.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3"/>
            <a:endParaRPr lang="en-US" dirty="0"/>
          </a:p>
          <a:p>
            <a:r>
              <a:rPr lang="en-US" dirty="0"/>
              <a:t>Use the class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attr_accessor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to automatically define getters and setters for instance variables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965976"/>
            <a:ext cx="6371832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(main):146:0&gt; </a:t>
            </a:r>
            <a:r>
              <a:rPr lang="en-US" b="1" dirty="0" err="1">
                <a:latin typeface="Courier New"/>
                <a:cs typeface="Courier New"/>
              </a:rPr>
              <a:t>guy.name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NoMethodError</a:t>
            </a:r>
            <a:r>
              <a:rPr lang="en-US" b="1" dirty="0">
                <a:latin typeface="Courier New"/>
                <a:cs typeface="Courier New"/>
              </a:rPr>
              <a:t>: undefined method `name' for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#</a:t>
            </a:r>
            <a:r>
              <a:rPr lang="en-US" b="1" dirty="0">
                <a:latin typeface="Courier New"/>
                <a:cs typeface="Courier New"/>
              </a:rPr>
              <a:t>&lt;Person:0x007fe98b928368 @name="Ron"&gt;</a:t>
            </a:r>
          </a:p>
          <a:p>
            <a:r>
              <a:rPr lang="en-US" b="1" dirty="0">
                <a:latin typeface="Courier New"/>
                <a:cs typeface="Courier New"/>
              </a:rPr>
              <a:t>	from (</a:t>
            </a:r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):146</a:t>
            </a:r>
          </a:p>
          <a:p>
            <a:r>
              <a:rPr lang="en-US" b="1" dirty="0">
                <a:latin typeface="Courier New"/>
                <a:cs typeface="Courier New"/>
              </a:rPr>
              <a:t>	from /</a:t>
            </a:r>
            <a:r>
              <a:rPr lang="en-US" b="1" dirty="0" err="1">
                <a:latin typeface="Courier New"/>
                <a:cs typeface="Courier New"/>
              </a:rPr>
              <a:t>usr</a:t>
            </a:r>
            <a:r>
              <a:rPr lang="en-US" b="1" dirty="0">
                <a:latin typeface="Courier New"/>
                <a:cs typeface="Courier New"/>
              </a:rPr>
              <a:t>/local/bin/irb:11:in `&lt;main</a:t>
            </a:r>
            <a:r>
              <a:rPr lang="en-US" b="1" dirty="0" smtClean="0">
                <a:latin typeface="Courier New"/>
                <a:cs typeface="Courier New"/>
              </a:rPr>
              <a:t>&gt;’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394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Getter and Setter </a:t>
            </a:r>
            <a:r>
              <a:rPr lang="en-US" dirty="0" smtClean="0"/>
              <a:t>Methods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373537"/>
            <a:ext cx="6972244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(main):153:0&gt; class </a:t>
            </a:r>
            <a:r>
              <a:rPr lang="en-US" b="1" dirty="0" err="1">
                <a:latin typeface="Courier New"/>
                <a:cs typeface="Courier New"/>
              </a:rPr>
              <a:t>MutablePoint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(main):154:1&gt;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attr_accessor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:x, :y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(main):155:1&gt; 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(main):156:1*   </a:t>
            </a:r>
            <a:r>
              <a:rPr lang="fr-FR" b="1" dirty="0" err="1">
                <a:latin typeface="Courier New"/>
                <a:cs typeface="Courier New"/>
              </a:rPr>
              <a:t>def</a:t>
            </a:r>
            <a:r>
              <a:rPr lang="fr-FR" b="1" dirty="0">
                <a:latin typeface="Courier New"/>
                <a:cs typeface="Courier New"/>
              </a:rPr>
              <a:t> </a:t>
            </a:r>
            <a:r>
              <a:rPr lang="fr-FR" b="1" dirty="0" err="1">
                <a:latin typeface="Courier New"/>
                <a:cs typeface="Courier New"/>
              </a:rPr>
              <a:t>initialize</a:t>
            </a:r>
            <a:r>
              <a:rPr lang="fr-FR" b="1" dirty="0">
                <a:latin typeface="Courier New"/>
                <a:cs typeface="Courier New"/>
              </a:rPr>
              <a:t>(x, y)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(main):157:2&gt;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@x, @y = x, y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):158:2&gt;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(main):159:1&gt; end</a:t>
            </a:r>
          </a:p>
          <a:p>
            <a:pPr marL="285750" indent="-285750">
              <a:buFont typeface="Symbol" charset="0"/>
              <a:buChar char=""/>
            </a:pPr>
            <a:r>
              <a:rPr lang="fr-FR" b="1" dirty="0" smtClean="0">
                <a:latin typeface="Courier New"/>
                <a:cs typeface="Courier New"/>
              </a:rPr>
              <a:t>:</a:t>
            </a:r>
            <a:r>
              <a:rPr lang="fr-FR" b="1" dirty="0" err="1" smtClean="0">
                <a:latin typeface="Courier New"/>
                <a:cs typeface="Courier New"/>
              </a:rPr>
              <a:t>initialize</a:t>
            </a:r>
            <a:endParaRPr lang="fr-FR" b="1" dirty="0" smtClean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(main):162:0&gt; p = </a:t>
            </a:r>
            <a:r>
              <a:rPr lang="en-US" b="1" dirty="0" err="1">
                <a:latin typeface="Courier New"/>
                <a:cs typeface="Courier New"/>
              </a:rPr>
              <a:t>MutablePoint.new</a:t>
            </a:r>
            <a:r>
              <a:rPr lang="en-US" b="1" dirty="0">
                <a:latin typeface="Courier New"/>
                <a:cs typeface="Courier New"/>
              </a:rPr>
              <a:t>(10, 20)</a:t>
            </a:r>
          </a:p>
          <a:p>
            <a:pPr marL="285750" indent="-285750">
              <a:buFont typeface="Symbol" charset="0"/>
              <a:buChar char=""/>
            </a:pPr>
            <a:r>
              <a:rPr lang="en-US" b="1" dirty="0" smtClean="0">
                <a:latin typeface="Courier New"/>
                <a:cs typeface="Courier New"/>
              </a:rPr>
              <a:t>#</a:t>
            </a:r>
            <a:r>
              <a:rPr lang="en-US" b="1" dirty="0">
                <a:latin typeface="Courier New"/>
                <a:cs typeface="Courier New"/>
              </a:rPr>
              <a:t>&lt;MutablePoint:0x007fe98ba4f728 @x=10, @y=20&gt;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(main):164:0&gt; </a:t>
            </a:r>
            <a:r>
              <a:rPr lang="en-US" b="1" dirty="0" err="1">
                <a:latin typeface="Courier New"/>
                <a:cs typeface="Courier New"/>
              </a:rPr>
              <a:t>p.x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10</a:t>
            </a:r>
          </a:p>
          <a:p>
            <a:r>
              <a:rPr lang="is-IS" b="1" dirty="0">
                <a:latin typeface="Courier New"/>
                <a:cs typeface="Courier New"/>
              </a:rPr>
              <a:t>irb(main):165:0&gt; p.x = 100</a:t>
            </a:r>
          </a:p>
          <a:p>
            <a:r>
              <a:rPr lang="en-US" b="1" dirty="0">
                <a:latin typeface="Courier New"/>
                <a:cs typeface="Courier New"/>
              </a:rPr>
              <a:t>=&gt; 100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(main):166:0&gt; p</a:t>
            </a:r>
          </a:p>
          <a:p>
            <a:r>
              <a:rPr lang="en-US" b="1" dirty="0">
                <a:latin typeface="Courier New"/>
                <a:cs typeface="Courier New"/>
              </a:rPr>
              <a:t>=&gt; #&lt;MutablePoint:0x007fe98ba4f728 @x=100, @y=20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5024" y="2606049"/>
            <a:ext cx="217345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parallel assignment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9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Getter and Setter Methods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attr_reader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to define only getters.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</a:t>
            </a:r>
            <a:r>
              <a:rPr lang="en-US" dirty="0" smtClean="0">
                <a:solidFill>
                  <a:srgbClr val="B23C00"/>
                </a:solidFill>
              </a:rPr>
              <a:t>reopen</a:t>
            </a:r>
            <a:r>
              <a:rPr lang="en-US" dirty="0" smtClean="0"/>
              <a:t> an already-defined class </a:t>
            </a:r>
            <a:br>
              <a:rPr lang="en-US" dirty="0" smtClean="0"/>
            </a:br>
            <a:r>
              <a:rPr lang="en-US" dirty="0" smtClean="0"/>
              <a:t>at run time to dynamically add methods, </a:t>
            </a:r>
            <a:br>
              <a:rPr lang="en-US" dirty="0" smtClean="0"/>
            </a:br>
            <a:r>
              <a:rPr lang="en-US" dirty="0" smtClean="0"/>
              <a:t>such as new getters and setters.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3520439"/>
            <a:ext cx="5502907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(main):147:0&gt; class Person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(main):148:1&gt;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attr_accessor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:name</a:t>
            </a:r>
          </a:p>
          <a:p>
            <a:r>
              <a:rPr lang="cs-CZ" b="1" dirty="0" err="1">
                <a:latin typeface="Courier New"/>
                <a:cs typeface="Courier New"/>
              </a:rPr>
              <a:t>irb</a:t>
            </a:r>
            <a:r>
              <a:rPr lang="cs-CZ" b="1" dirty="0">
                <a:latin typeface="Courier New"/>
                <a:cs typeface="Courier New"/>
              </a:rPr>
              <a:t>(</a:t>
            </a:r>
            <a:r>
              <a:rPr lang="cs-CZ" b="1" dirty="0" err="1">
                <a:latin typeface="Courier New"/>
                <a:cs typeface="Courier New"/>
              </a:rPr>
              <a:t>main</a:t>
            </a:r>
            <a:r>
              <a:rPr lang="cs-CZ" b="1" dirty="0">
                <a:latin typeface="Courier New"/>
                <a:cs typeface="Courier New"/>
              </a:rPr>
              <a:t>):149:1&gt; end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(main):150:0&gt; </a:t>
            </a:r>
            <a:r>
              <a:rPr lang="en-US" b="1" dirty="0" err="1">
                <a:latin typeface="Courier New"/>
                <a:cs typeface="Courier New"/>
              </a:rPr>
              <a:t>guy.name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"Ron"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(main):151:0&gt; </a:t>
            </a:r>
            <a:r>
              <a:rPr lang="en-US" b="1" dirty="0" err="1">
                <a:latin typeface="Courier New"/>
                <a:cs typeface="Courier New"/>
              </a:rPr>
              <a:t>guy.name</a:t>
            </a:r>
            <a:r>
              <a:rPr lang="en-US" b="1" dirty="0">
                <a:latin typeface="Courier New"/>
                <a:cs typeface="Courier New"/>
              </a:rPr>
              <a:t> = "Bill"</a:t>
            </a:r>
          </a:p>
          <a:p>
            <a:r>
              <a:rPr lang="tr-TR" b="1" dirty="0">
                <a:latin typeface="Courier New"/>
                <a:cs typeface="Courier New"/>
              </a:rPr>
              <a:t>=&gt; "Bill"</a:t>
            </a:r>
          </a:p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(main):152:0&gt; </a:t>
            </a:r>
            <a:r>
              <a:rPr lang="tr-TR" b="1" dirty="0" err="1">
                <a:latin typeface="Courier New"/>
                <a:cs typeface="Courier New"/>
              </a:rPr>
              <a:t>guy.greet</a:t>
            </a:r>
            <a:endParaRPr lang="tr-TR" b="1" dirty="0">
              <a:latin typeface="Courier New"/>
              <a:cs typeface="Courier New"/>
            </a:endParaRPr>
          </a:p>
          <a:p>
            <a:r>
              <a:rPr lang="tr-TR" b="1" dirty="0" err="1">
                <a:latin typeface="Courier New"/>
                <a:cs typeface="Courier New"/>
              </a:rPr>
              <a:t>Hi</a:t>
            </a:r>
            <a:r>
              <a:rPr lang="tr-TR" b="1" dirty="0">
                <a:latin typeface="Courier New"/>
                <a:cs typeface="Courier New"/>
              </a:rPr>
              <a:t>, I'm Bill.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2386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A student </a:t>
            </a:r>
            <a:r>
              <a:rPr lang="en-US" dirty="0" smtClean="0">
                <a:solidFill>
                  <a:srgbClr val="B23C00"/>
                </a:solidFill>
              </a:rPr>
              <a:t>is a </a:t>
            </a:r>
            <a:r>
              <a:rPr lang="en-US" dirty="0" smtClean="0"/>
              <a:t>person.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1292" y="2201852"/>
            <a:ext cx="6279634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(main):175:0&gt; class Student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 Person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(main):176:1&gt; 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study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(main):177:2&gt;     puts "</a:t>
            </a:r>
            <a:r>
              <a:rPr lang="en-US" b="1" dirty="0" err="1">
                <a:latin typeface="Courier New"/>
                <a:cs typeface="Courier New"/>
              </a:rPr>
              <a:t>ZzzzZzzz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de-DE" b="1" dirty="0" err="1">
                <a:latin typeface="Courier New"/>
                <a:cs typeface="Courier New"/>
              </a:rPr>
              <a:t>irb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main</a:t>
            </a:r>
            <a:r>
              <a:rPr lang="de-DE" b="1" dirty="0">
                <a:latin typeface="Courier New"/>
                <a:cs typeface="Courier New"/>
              </a:rPr>
              <a:t>):178:2&gt;   end</a:t>
            </a:r>
          </a:p>
          <a:p>
            <a:r>
              <a:rPr lang="fr-FR" b="1" dirty="0" err="1">
                <a:latin typeface="Courier New"/>
                <a:cs typeface="Courier New"/>
              </a:rPr>
              <a:t>irb</a:t>
            </a:r>
            <a:r>
              <a:rPr lang="fr-FR" b="1" dirty="0">
                <a:latin typeface="Courier New"/>
                <a:cs typeface="Courier New"/>
              </a:rPr>
              <a:t>(main):179:1&gt; end</a:t>
            </a:r>
          </a:p>
          <a:p>
            <a:r>
              <a:rPr lang="fi-FI" b="1" dirty="0">
                <a:latin typeface="Courier New"/>
                <a:cs typeface="Courier New"/>
              </a:rPr>
              <a:t>=&gt; :</a:t>
            </a:r>
            <a:r>
              <a:rPr lang="fi-FI" b="1" dirty="0" err="1">
                <a:latin typeface="Courier New"/>
                <a:cs typeface="Courier New"/>
              </a:rPr>
              <a:t>study</a:t>
            </a:r>
            <a:endParaRPr lang="fi-FI" b="1" dirty="0">
              <a:latin typeface="Courier New"/>
              <a:cs typeface="Courier New"/>
            </a:endParaRPr>
          </a:p>
          <a:p>
            <a:r>
              <a:rPr lang="fi-FI" b="1" dirty="0">
                <a:latin typeface="Courier New"/>
                <a:cs typeface="Courier New"/>
              </a:rPr>
              <a:t>irb(main):180:0&gt; </a:t>
            </a:r>
            <a:r>
              <a:rPr lang="fi-FI" b="1" dirty="0" err="1">
                <a:latin typeface="Courier New"/>
                <a:cs typeface="Courier New"/>
              </a:rPr>
              <a:t>stud</a:t>
            </a:r>
            <a:r>
              <a:rPr lang="fi-FI" b="1" dirty="0">
                <a:latin typeface="Courier New"/>
                <a:cs typeface="Courier New"/>
              </a:rPr>
              <a:t> = </a:t>
            </a:r>
            <a:r>
              <a:rPr lang="fi-FI" b="1" dirty="0" err="1">
                <a:latin typeface="Courier New"/>
                <a:cs typeface="Courier New"/>
              </a:rPr>
              <a:t>Student.new("Julie</a:t>
            </a:r>
            <a:r>
              <a:rPr lang="fi-FI" b="1" dirty="0">
                <a:latin typeface="Courier New"/>
                <a:cs typeface="Courier New"/>
              </a:rPr>
              <a:t>")</a:t>
            </a:r>
          </a:p>
          <a:p>
            <a:r>
              <a:rPr lang="en-US" b="1" dirty="0">
                <a:latin typeface="Courier New"/>
                <a:cs typeface="Courier New"/>
              </a:rPr>
              <a:t>=&gt; #&lt;Student:0x007fe98c8194f8 @name="Julie"&gt;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(main):181:0&gt; </a:t>
            </a:r>
            <a:r>
              <a:rPr lang="en-US" b="1" dirty="0" err="1">
                <a:latin typeface="Courier New"/>
                <a:cs typeface="Courier New"/>
              </a:rPr>
              <a:t>stud.greet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Hi, I'm Julie.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(main):182:0&gt; </a:t>
            </a:r>
            <a:r>
              <a:rPr lang="en-US" b="1" dirty="0" err="1">
                <a:latin typeface="Courier New"/>
                <a:cs typeface="Courier New"/>
              </a:rPr>
              <a:t>stud.study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ZzzzZzzz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9122" y="1870961"/>
            <a:ext cx="255430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Single inheritance only.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12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Batch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r>
              <a:rPr lang="en-US" dirty="0" smtClean="0"/>
              <a:t>You can put a Ruby program into a text file.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Run the program on the command line with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ruby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command.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Example: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3246122"/>
            <a:ext cx="2039857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ruby </a:t>
            </a:r>
            <a:r>
              <a:rPr lang="en-US" b="1" dirty="0" err="1" smtClean="0">
                <a:latin typeface="Courier New"/>
                <a:cs typeface="Courier New"/>
              </a:rPr>
              <a:t>Hello.rb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3128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Ruby Text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has a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printf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function similar to C.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 smtClean="0"/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2331732"/>
            <a:ext cx="6141112" cy="20313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/>
                <a:cs typeface="Courier New"/>
              </a:rPr>
              <a:t>irb(main):009:0&gt; i = 10</a:t>
            </a:r>
          </a:p>
          <a:p>
            <a:r>
              <a:rPr lang="en-US" b="1" dirty="0">
                <a:latin typeface="Courier New"/>
                <a:cs typeface="Courier New"/>
              </a:rPr>
              <a:t>=&gt; 10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(main):010:0&gt; </a:t>
            </a:r>
            <a:r>
              <a:rPr lang="en-US" b="1" dirty="0" err="1">
                <a:latin typeface="Courier New"/>
                <a:cs typeface="Courier New"/>
              </a:rPr>
              <a:t>str</a:t>
            </a:r>
            <a:r>
              <a:rPr lang="en-US" b="1" dirty="0">
                <a:latin typeface="Courier New"/>
                <a:cs typeface="Courier New"/>
              </a:rPr>
              <a:t> = "Foo"</a:t>
            </a:r>
          </a:p>
          <a:p>
            <a:r>
              <a:rPr lang="en-US" b="1" dirty="0">
                <a:latin typeface="Courier New"/>
                <a:cs typeface="Courier New"/>
              </a:rPr>
              <a:t>=&gt; "Foo"</a:t>
            </a:r>
          </a:p>
          <a:p>
            <a:r>
              <a:rPr lang="pt-BR" b="1" dirty="0" err="1">
                <a:latin typeface="Courier New"/>
                <a:cs typeface="Courier New"/>
              </a:rPr>
              <a:t>irb</a:t>
            </a:r>
            <a:r>
              <a:rPr lang="pt-BR" b="1" dirty="0">
                <a:latin typeface="Courier New"/>
                <a:cs typeface="Courier New"/>
              </a:rPr>
              <a:t>(</a:t>
            </a:r>
            <a:r>
              <a:rPr lang="pt-BR" b="1" dirty="0" err="1">
                <a:latin typeface="Courier New"/>
                <a:cs typeface="Courier New"/>
              </a:rPr>
              <a:t>main</a:t>
            </a:r>
            <a:r>
              <a:rPr lang="pt-BR" b="1" dirty="0">
                <a:latin typeface="Courier New"/>
                <a:cs typeface="Courier New"/>
              </a:rPr>
              <a:t>):011:0&gt;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printf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("%5d %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s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\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n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",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pt-BR" b="1" dirty="0" err="1">
                <a:solidFill>
                  <a:srgbClr val="B23C00"/>
                </a:solidFill>
                <a:latin typeface="Courier New"/>
                <a:cs typeface="Courier New"/>
              </a:rPr>
              <a:t>str</a:t>
            </a:r>
            <a:r>
              <a:rPr lang="pt-BR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de-DE" b="1" dirty="0">
                <a:latin typeface="Courier New"/>
                <a:cs typeface="Courier New"/>
              </a:rPr>
              <a:t>   10 Foo</a:t>
            </a:r>
          </a:p>
          <a:p>
            <a:r>
              <a:rPr lang="en-US" b="1" dirty="0">
                <a:latin typeface="Courier New"/>
                <a:cs typeface="Courier New"/>
              </a:rPr>
              <a:t>=&gt; nil</a:t>
            </a:r>
          </a:p>
        </p:txBody>
      </p:sp>
    </p:spTree>
    <p:extLst>
      <p:ext uri="{BB962C8B-B14F-4D97-AF65-F5344CB8AC3E}">
        <p14:creationId xmlns:p14="http://schemas.microsoft.com/office/powerpoint/2010/main" val="55957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Ruby Text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File.open</a:t>
            </a:r>
            <a:r>
              <a:rPr lang="en-US" dirty="0" smtClean="0"/>
              <a:t> to open a text file for reading.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4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readline</a:t>
            </a:r>
            <a:r>
              <a:rPr lang="en-US" dirty="0" smtClean="0"/>
              <a:t> to read the next text line.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62" y="2331732"/>
            <a:ext cx="766485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(main):012:0&gt; input = </a:t>
            </a:r>
            <a:r>
              <a:rPr lang="en-US" b="1" dirty="0" err="1">
                <a:latin typeface="Courier New"/>
                <a:cs typeface="Courier New"/>
              </a:rPr>
              <a:t>File.open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widgets.csv</a:t>
            </a:r>
            <a:r>
              <a:rPr lang="en-US" b="1" dirty="0">
                <a:latin typeface="Courier New"/>
                <a:cs typeface="Courier New"/>
              </a:rPr>
              <a:t>", "r")</a:t>
            </a:r>
          </a:p>
          <a:p>
            <a:r>
              <a:rPr lang="en-US" b="1" dirty="0">
                <a:latin typeface="Courier New"/>
                <a:cs typeface="Courier New"/>
              </a:rPr>
              <a:t>=&gt; #&lt;</a:t>
            </a:r>
            <a:r>
              <a:rPr lang="en-US" b="1" dirty="0" err="1">
                <a:latin typeface="Courier New"/>
                <a:cs typeface="Courier New"/>
              </a:rPr>
              <a:t>File:widgets.csv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62" y="4520010"/>
            <a:ext cx="5725546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(main):013:0&gt; </a:t>
            </a:r>
            <a:r>
              <a:rPr lang="en-US" b="1" dirty="0" err="1">
                <a:latin typeface="Courier New"/>
                <a:cs typeface="Courier New"/>
              </a:rPr>
              <a:t>input.readline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=&gt; "STATE,PLANT,DEPT,EMPID,NAME,COUNT\n"</a:t>
            </a:r>
          </a:p>
        </p:txBody>
      </p:sp>
    </p:spTree>
    <p:extLst>
      <p:ext uri="{BB962C8B-B14F-4D97-AF65-F5344CB8AC3E}">
        <p14:creationId xmlns:p14="http://schemas.microsoft.com/office/powerpoint/2010/main" val="102148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Ruby Text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Loop to read and process </a:t>
            </a:r>
            <a:br>
              <a:rPr lang="en-US" dirty="0" smtClean="0"/>
            </a:br>
            <a:r>
              <a:rPr lang="en-US" dirty="0" smtClean="0"/>
              <a:t>one text line after another.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2240293"/>
            <a:ext cx="5364385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(main):014:0&gt;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input.each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do |line|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(main):015:1*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puts line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(main):016:1&gt;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end</a:t>
            </a:r>
          </a:p>
          <a:p>
            <a:r>
              <a:rPr lang="nb-NO" b="1" dirty="0">
                <a:latin typeface="Courier New"/>
                <a:cs typeface="Courier New"/>
              </a:rPr>
              <a:t>12,34,56,789,George Carter,4</a:t>
            </a:r>
          </a:p>
          <a:p>
            <a:r>
              <a:rPr lang="en-US" b="1" dirty="0">
                <a:latin typeface="Courier New"/>
                <a:cs typeface="Courier New"/>
              </a:rPr>
              <a:t>12,34,56,799,Mary Clinton,6</a:t>
            </a:r>
          </a:p>
          <a:p>
            <a:r>
              <a:rPr lang="en-US" b="1" dirty="0">
                <a:latin typeface="Courier New"/>
                <a:cs typeface="Courier New"/>
              </a:rPr>
              <a:t>12,34,57,639,Alfred Lincoln,8</a:t>
            </a:r>
          </a:p>
          <a:p>
            <a:r>
              <a:rPr lang="en-US" b="1" dirty="0">
                <a:latin typeface="Courier New"/>
                <a:cs typeface="Courier New"/>
              </a:rPr>
              <a:t>12,40,57,710,Kim Kennedy,8</a:t>
            </a:r>
          </a:p>
          <a:p>
            <a:r>
              <a:rPr lang="es-ES_tradnl" b="1" dirty="0">
                <a:latin typeface="Courier New"/>
                <a:cs typeface="Courier New"/>
              </a:rPr>
              <a:t>12,40,57,990,Jina Johnson,6</a:t>
            </a:r>
          </a:p>
          <a:p>
            <a:r>
              <a:rPr lang="en-US" b="1" dirty="0">
                <a:latin typeface="Courier New"/>
                <a:cs typeface="Courier New"/>
              </a:rPr>
              <a:t>12,40,75,426,Ruby Roosevelt,10</a:t>
            </a:r>
          </a:p>
          <a:p>
            <a:r>
              <a:rPr lang="en-US" b="1" dirty="0">
                <a:latin typeface="Courier New"/>
                <a:cs typeface="Courier New"/>
              </a:rPr>
              <a:t>12,40,75,551,John Washington,7</a:t>
            </a:r>
          </a:p>
          <a:p>
            <a:r>
              <a:rPr lang="da-DK" b="1" dirty="0">
                <a:latin typeface="Courier New"/>
                <a:cs typeface="Courier New"/>
              </a:rPr>
              <a:t>33,22,11,297,Hilda Hoover,10</a:t>
            </a:r>
          </a:p>
          <a:p>
            <a:r>
              <a:rPr lang="en-US" b="1" dirty="0">
                <a:latin typeface="Courier New"/>
                <a:cs typeface="Courier New"/>
              </a:rPr>
              <a:t>33,22,11,428,Ted Truman,11</a:t>
            </a:r>
          </a:p>
          <a:p>
            <a:r>
              <a:rPr lang="pt-BR" b="1" dirty="0">
                <a:latin typeface="Courier New"/>
                <a:cs typeface="Courier New"/>
              </a:rPr>
              <a:t>33,22,11,808,Nora Nixon,3</a:t>
            </a:r>
          </a:p>
          <a:p>
            <a:r>
              <a:rPr lang="es-ES_tradnl" b="1" dirty="0">
                <a:latin typeface="Courier New"/>
                <a:cs typeface="Courier New"/>
              </a:rPr>
              <a:t>33,22,14,629,Mabel Bush,9</a:t>
            </a:r>
          </a:p>
          <a:p>
            <a:r>
              <a:rPr lang="en-US" b="1" dirty="0">
                <a:latin typeface="Courier New"/>
                <a:cs typeface="Courier New"/>
              </a:rPr>
              <a:t>33,27,19,321,Chris Adams,5</a:t>
            </a:r>
          </a:p>
          <a:p>
            <a:r>
              <a:rPr lang="en-US" b="1" dirty="0">
                <a:latin typeface="Courier New"/>
                <a:cs typeface="Courier New"/>
              </a:rPr>
              <a:t>=&gt; #&lt;</a:t>
            </a:r>
            <a:r>
              <a:rPr lang="en-US" b="1" dirty="0" err="1">
                <a:latin typeface="Courier New"/>
                <a:cs typeface="Courier New"/>
              </a:rPr>
              <a:t>File:widgets.csv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3963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department policy: </a:t>
            </a:r>
            <a:br>
              <a:rPr lang="en-US" dirty="0" smtClean="0"/>
            </a:br>
            <a:r>
              <a:rPr lang="en-US" dirty="0" smtClean="0"/>
              <a:t>Instructors must check that each student has taken the required course prerequisites.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Therefore, you must </a:t>
            </a:r>
            <a:r>
              <a:rPr lang="en-US" dirty="0"/>
              <a:t>submit into </a:t>
            </a:r>
            <a:r>
              <a:rPr lang="en-US" dirty="0" smtClean="0"/>
              <a:t>Canvas </a:t>
            </a:r>
            <a:br>
              <a:rPr lang="en-US" dirty="0" smtClean="0"/>
            </a:br>
            <a:r>
              <a:rPr lang="en-US" dirty="0" smtClean="0"/>
              <a:t>a copy of your </a:t>
            </a:r>
            <a:r>
              <a:rPr lang="en-US" dirty="0" smtClean="0">
                <a:solidFill>
                  <a:srgbClr val="B23C00"/>
                </a:solidFill>
              </a:rPr>
              <a:t>transcript</a:t>
            </a:r>
            <a:r>
              <a:rPr lang="en-US" dirty="0" smtClean="0"/>
              <a:t> with the </a:t>
            </a:r>
            <a:r>
              <a:rPr lang="en-US" dirty="0" smtClean="0">
                <a:solidFill>
                  <a:srgbClr val="B23C00"/>
                </a:solidFill>
              </a:rPr>
              <a:t>prerequisites highlighted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Also submit a signed copy of the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Honesty Pledge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9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Teams!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 smtClean="0"/>
              <a:t>Four students per team.</a:t>
            </a:r>
          </a:p>
          <a:p>
            <a:r>
              <a:rPr lang="en-US" dirty="0" smtClean="0"/>
              <a:t>No more than one </a:t>
            </a:r>
            <a:r>
              <a:rPr lang="en-US" dirty="0" smtClean="0"/>
              <a:t>ISE, manufacturing, or MIS </a:t>
            </a:r>
            <a:r>
              <a:rPr lang="en-US" dirty="0" smtClean="0"/>
              <a:t>student per team.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59022" y="2880366"/>
            <a:ext cx="35958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</a:t>
            </a:r>
            <a:r>
              <a:rPr lang="en-US" dirty="0" smtClean="0"/>
              <a:t>, Trinh </a:t>
            </a:r>
            <a:r>
              <a:rPr lang="en-US" dirty="0"/>
              <a:t>My</a:t>
            </a:r>
          </a:p>
          <a:p>
            <a:r>
              <a:rPr lang="en-US" dirty="0" err="1"/>
              <a:t>Ducusin</a:t>
            </a:r>
            <a:r>
              <a:rPr lang="en-US" dirty="0"/>
              <a:t>, Christopher </a:t>
            </a:r>
            <a:r>
              <a:rPr lang="en-US" dirty="0" err="1"/>
              <a:t>Montepalco</a:t>
            </a:r>
            <a:endParaRPr lang="en-US" dirty="0"/>
          </a:p>
          <a:p>
            <a:r>
              <a:rPr lang="en-US" dirty="0" err="1"/>
              <a:t>Gamboa</a:t>
            </a:r>
            <a:r>
              <a:rPr lang="en-US" dirty="0"/>
              <a:t>, Jennifer Lindsey</a:t>
            </a:r>
          </a:p>
          <a:p>
            <a:r>
              <a:rPr lang="en-US" dirty="0" err="1"/>
              <a:t>Haryanto</a:t>
            </a:r>
            <a:r>
              <a:rPr lang="en-US" dirty="0"/>
              <a:t>, Alan</a:t>
            </a:r>
          </a:p>
          <a:p>
            <a:r>
              <a:rPr lang="en-US" dirty="0"/>
              <a:t>Martin, Thomas </a:t>
            </a:r>
            <a:r>
              <a:rPr lang="en-US" dirty="0" smtClean="0"/>
              <a:t>Robert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6357" y="2880366"/>
            <a:ext cx="27879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McLane</a:t>
            </a:r>
            <a:r>
              <a:rPr lang="en-US" dirty="0" smtClean="0"/>
              <a:t>, Danny </a:t>
            </a:r>
            <a:r>
              <a:rPr lang="en-US" dirty="0" err="1"/>
              <a:t>Devonne</a:t>
            </a:r>
            <a:endParaRPr lang="en-US" dirty="0"/>
          </a:p>
          <a:p>
            <a:r>
              <a:rPr lang="en-US" dirty="0" err="1"/>
              <a:t>Minaise</a:t>
            </a:r>
            <a:r>
              <a:rPr lang="en-US" dirty="0"/>
              <a:t>, Anthony Joseph</a:t>
            </a:r>
          </a:p>
          <a:p>
            <a:r>
              <a:rPr lang="en-US" dirty="0"/>
              <a:t>Saini, Manisha</a:t>
            </a:r>
          </a:p>
          <a:p>
            <a:r>
              <a:rPr lang="en-US" dirty="0"/>
              <a:t>Trinh, </a:t>
            </a:r>
            <a:r>
              <a:rPr lang="en-US" dirty="0" smtClean="0"/>
              <a:t>Sandy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6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on Rails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</a:t>
            </a:r>
          </a:p>
          <a:p>
            <a:pPr lvl="1"/>
            <a:r>
              <a:rPr lang="en-US" dirty="0" smtClean="0"/>
              <a:t>A dynamic, object-oriented programming language</a:t>
            </a:r>
          </a:p>
          <a:p>
            <a:pPr lvl="1"/>
            <a:r>
              <a:rPr lang="en-US" dirty="0" smtClean="0"/>
              <a:t>Invented in 1993 by Yukihiro “</a:t>
            </a:r>
            <a:r>
              <a:rPr lang="en-US" dirty="0" err="1" smtClean="0"/>
              <a:t>Matz</a:t>
            </a:r>
            <a:r>
              <a:rPr lang="en-US" dirty="0" smtClean="0"/>
              <a:t>” Matsumoto</a:t>
            </a:r>
          </a:p>
          <a:p>
            <a:pPr lvl="1"/>
            <a:r>
              <a:rPr lang="en-US" dirty="0" smtClean="0"/>
              <a:t>Combines Perl, Smalltalk, Eiffel, Ada, and Lisp</a:t>
            </a:r>
          </a:p>
          <a:p>
            <a:pPr lvl="1"/>
            <a:r>
              <a:rPr lang="en-US" dirty="0" smtClean="0"/>
              <a:t>“A programmer’s best friend”</a:t>
            </a:r>
          </a:p>
          <a:p>
            <a:pPr lvl="4"/>
            <a:endParaRPr lang="en-US" dirty="0"/>
          </a:p>
          <a:p>
            <a:r>
              <a:rPr lang="en-US" dirty="0" smtClean="0"/>
              <a:t>Rails</a:t>
            </a:r>
          </a:p>
          <a:p>
            <a:pPr lvl="1"/>
            <a:r>
              <a:rPr lang="en-US" dirty="0" smtClean="0"/>
              <a:t>Open source, full stack web framework</a:t>
            </a:r>
          </a:p>
          <a:p>
            <a:pPr lvl="1"/>
            <a:r>
              <a:rPr lang="en-US" dirty="0" smtClean="0"/>
              <a:t>Runs on Ruby</a:t>
            </a:r>
          </a:p>
          <a:p>
            <a:pPr lvl="1"/>
            <a:r>
              <a:rPr lang="en-US" dirty="0" smtClean="0"/>
              <a:t>“Programmer happiness and productivity”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“Convention over configuration”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Ruby Interpreter (IRB)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a </a:t>
            </a:r>
            <a:r>
              <a:rPr lang="en-US" dirty="0" smtClean="0">
                <a:solidFill>
                  <a:srgbClr val="B23C00"/>
                </a:solidFill>
              </a:rPr>
              <a:t>Read-</a:t>
            </a:r>
            <a:r>
              <a:rPr lang="en-US" dirty="0" err="1" smtClean="0">
                <a:solidFill>
                  <a:srgbClr val="B23C00"/>
                </a:solidFill>
              </a:rPr>
              <a:t>Eval</a:t>
            </a:r>
            <a:r>
              <a:rPr lang="en-US" dirty="0" smtClean="0">
                <a:solidFill>
                  <a:srgbClr val="B23C00"/>
                </a:solidFill>
              </a:rPr>
              <a:t>-Print-Loop </a:t>
            </a:r>
            <a:r>
              <a:rPr lang="en-US" dirty="0" smtClean="0"/>
              <a:t>(REPL)</a:t>
            </a:r>
          </a:p>
          <a:p>
            <a:pPr lvl="1"/>
            <a:r>
              <a:rPr lang="en-US" dirty="0" smtClean="0"/>
              <a:t>Reads what you type in.</a:t>
            </a:r>
          </a:p>
          <a:p>
            <a:pPr lvl="1"/>
            <a:r>
              <a:rPr lang="en-US" dirty="0" smtClean="0"/>
              <a:t>Evaluates it.</a:t>
            </a:r>
          </a:p>
          <a:p>
            <a:pPr lvl="1"/>
            <a:r>
              <a:rPr lang="en-US" dirty="0" smtClean="0"/>
              <a:t>Prints the result.</a:t>
            </a:r>
          </a:p>
          <a:p>
            <a:pPr lvl="1"/>
            <a:r>
              <a:rPr lang="en-US" dirty="0" smtClean="0"/>
              <a:t>Loops back to read again.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Every Ruby method returns something.</a:t>
            </a:r>
          </a:p>
          <a:p>
            <a:pPr lvl="1"/>
            <a:r>
              <a:rPr lang="en-US" dirty="0" smtClean="0"/>
              <a:t>Even if it’s just nil.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1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</a:t>
            </a:r>
            <a:r>
              <a:rPr lang="uk-UA" dirty="0" smtClean="0"/>
              <a:t>’</a:t>
            </a:r>
            <a:r>
              <a:rPr lang="en-US" dirty="0" smtClean="0"/>
              <a:t>t need to be declared </a:t>
            </a:r>
            <a:r>
              <a:rPr lang="en-US" dirty="0" smtClean="0"/>
              <a:t>in </a:t>
            </a:r>
            <a:r>
              <a:rPr lang="en-US" dirty="0" smtClean="0"/>
              <a:t>advance.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Dynamic typing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Assign any value of any type to a variable.</a:t>
            </a:r>
          </a:p>
          <a:p>
            <a:pPr lvl="1"/>
            <a:r>
              <a:rPr lang="en-US" dirty="0" smtClean="0"/>
              <a:t>Example: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Naming convention: </a:t>
            </a:r>
            <a:r>
              <a:rPr lang="en-US" dirty="0" smtClean="0">
                <a:solidFill>
                  <a:srgbClr val="B23C00"/>
                </a:solidFill>
              </a:rPr>
              <a:t>snake case</a:t>
            </a:r>
          </a:p>
          <a:p>
            <a:pPr lvl="1"/>
            <a:r>
              <a:rPr lang="en-US" dirty="0" smtClean="0"/>
              <a:t>All lowercase with underscores between words.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3063244"/>
            <a:ext cx="4810297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(main):045:0&gt; </a:t>
            </a:r>
            <a:r>
              <a:rPr lang="en-US" b="1" dirty="0" err="1">
                <a:latin typeface="Courier New"/>
                <a:cs typeface="Courier New"/>
              </a:rPr>
              <a:t>my_var</a:t>
            </a:r>
            <a:r>
              <a:rPr lang="en-US" b="1" dirty="0">
                <a:latin typeface="Courier New"/>
                <a:cs typeface="Courier New"/>
              </a:rPr>
              <a:t> = 14</a:t>
            </a:r>
          </a:p>
          <a:p>
            <a:r>
              <a:rPr lang="en-US" b="1" dirty="0">
                <a:latin typeface="Courier New"/>
                <a:cs typeface="Courier New"/>
              </a:rPr>
              <a:t>=&gt; 14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(main):046:0&gt; </a:t>
            </a:r>
            <a:r>
              <a:rPr lang="en-US" b="1" dirty="0" err="1">
                <a:latin typeface="Courier New"/>
                <a:cs typeface="Courier New"/>
              </a:rPr>
              <a:t>my_var</a:t>
            </a:r>
            <a:r>
              <a:rPr lang="en-US" b="1" dirty="0">
                <a:latin typeface="Courier New"/>
                <a:cs typeface="Courier New"/>
              </a:rPr>
              <a:t> = "Buddy"</a:t>
            </a:r>
          </a:p>
          <a:p>
            <a:r>
              <a:rPr lang="en-US" b="1" dirty="0">
                <a:latin typeface="Courier New"/>
                <a:cs typeface="Courier New"/>
              </a:rPr>
              <a:t>=&gt; "Buddy"</a:t>
            </a:r>
          </a:p>
        </p:txBody>
      </p:sp>
    </p:spTree>
    <p:extLst>
      <p:ext uri="{BB962C8B-B14F-4D97-AF65-F5344CB8AC3E}">
        <p14:creationId xmlns:p14="http://schemas.microsoft.com/office/powerpoint/2010/main" val="180291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Data Types: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047990"/>
          </a:xfrm>
        </p:spPr>
        <p:txBody>
          <a:bodyPr/>
          <a:lstStyle/>
          <a:p>
            <a:r>
              <a:rPr lang="en-US" dirty="0" smtClean="0"/>
              <a:t>Standard arithmetic operators: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+ - * / %</a:t>
            </a:r>
          </a:p>
          <a:p>
            <a:pPr lvl="1"/>
            <a:r>
              <a:rPr lang="en-US" dirty="0" smtClean="0"/>
              <a:t>Integer division by default, unless one of the operands is made floating-point with a decimal point.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</a:t>
            </a:r>
            <a:r>
              <a:rPr lang="en-US" dirty="0" smtClean="0"/>
              <a:t> is the modulus (remainder) operator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apply methods to numbers.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4709146"/>
            <a:ext cx="7890302" cy="1323439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Ruby naming conventions for methods: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Boolean methods end with a question mark.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Methods that modify their operands or anything else “dangerous” </a:t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end with an exclamation point.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3886195"/>
            <a:ext cx="3425077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err="1">
                <a:latin typeface="Courier New"/>
                <a:cs typeface="Courier New"/>
              </a:rPr>
              <a:t>irb</a:t>
            </a:r>
            <a:r>
              <a:rPr lang="tr-TR" b="1" dirty="0">
                <a:latin typeface="Courier New"/>
                <a:cs typeface="Courier New"/>
              </a:rPr>
              <a:t>(main):015:0&gt; 1.odd?</a:t>
            </a:r>
          </a:p>
          <a:p>
            <a:r>
              <a:rPr lang="en-US" b="1" dirty="0">
                <a:latin typeface="Courier New"/>
                <a:cs typeface="Courier New"/>
              </a:rPr>
              <a:t>=&gt; true</a:t>
            </a:r>
          </a:p>
        </p:txBody>
      </p:sp>
    </p:spTree>
    <p:extLst>
      <p:ext uri="{BB962C8B-B14F-4D97-AF65-F5344CB8AC3E}">
        <p14:creationId xmlns:p14="http://schemas.microsoft.com/office/powerpoint/2010/main" val="61194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 Data Types: </a:t>
            </a:r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4" cy="2407917"/>
          </a:xfrm>
        </p:spPr>
        <p:txBody>
          <a:bodyPr/>
          <a:lstStyle/>
          <a:p>
            <a:r>
              <a:rPr lang="en-US" dirty="0" smtClean="0"/>
              <a:t>Single- or double-quoted.</a:t>
            </a:r>
          </a:p>
          <a:p>
            <a:r>
              <a:rPr lang="en-US" dirty="0" smtClean="0"/>
              <a:t>Double-quoted strings enable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string interpolation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\n</a:t>
            </a:r>
            <a:r>
              <a:rPr lang="en-US" dirty="0" smtClean="0"/>
              <a:t> for new line and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\t</a:t>
            </a:r>
            <a:r>
              <a:rPr lang="en-US" dirty="0" smtClean="0"/>
              <a:t> for tab</a:t>
            </a:r>
          </a:p>
          <a:p>
            <a:pPr lvl="1"/>
            <a:r>
              <a:rPr lang="en-US" dirty="0" smtClean="0"/>
              <a:t>Enclose an expression with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#{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}</a:t>
            </a:r>
          </a:p>
          <a:p>
            <a:pPr lvl="1"/>
            <a:r>
              <a:rPr lang="en-US" dirty="0" smtClean="0"/>
              <a:t>Example: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6106" y="3703317"/>
            <a:ext cx="7526332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/>
                <a:cs typeface="Courier New"/>
              </a:rPr>
              <a:t>irb(main):047:0&gt; x = 12</a:t>
            </a:r>
          </a:p>
          <a:p>
            <a:r>
              <a:rPr lang="en-US" b="1" dirty="0">
                <a:latin typeface="Courier New"/>
                <a:cs typeface="Courier New"/>
              </a:rPr>
              <a:t>=&gt; 12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(main):048:0&gt; "It's exactly #{x} for\</a:t>
            </a:r>
            <a:r>
              <a:rPr lang="en-US" b="1" dirty="0" err="1">
                <a:latin typeface="Courier New"/>
                <a:cs typeface="Courier New"/>
              </a:rPr>
              <a:t>ntoday</a:t>
            </a:r>
            <a:r>
              <a:rPr lang="en-US" b="1" dirty="0">
                <a:latin typeface="Courier New"/>
                <a:cs typeface="Courier New"/>
              </a:rPr>
              <a:t>."</a:t>
            </a:r>
          </a:p>
          <a:p>
            <a:r>
              <a:rPr lang="en-US" b="1" dirty="0">
                <a:latin typeface="Courier New"/>
                <a:cs typeface="Courier New"/>
              </a:rPr>
              <a:t>=&gt; "It's exactly 12 for\</a:t>
            </a:r>
            <a:r>
              <a:rPr lang="en-US" b="1" dirty="0" err="1">
                <a:latin typeface="Courier New"/>
                <a:cs typeface="Courier New"/>
              </a:rPr>
              <a:t>ntoday</a:t>
            </a:r>
            <a:r>
              <a:rPr lang="en-US" b="1" dirty="0">
                <a:latin typeface="Courier New"/>
                <a:cs typeface="Courier New"/>
              </a:rPr>
              <a:t>."</a:t>
            </a:r>
          </a:p>
          <a:p>
            <a:r>
              <a:rPr lang="en-US" b="1" dirty="0" err="1">
                <a:latin typeface="Courier New"/>
                <a:cs typeface="Courier New"/>
              </a:rPr>
              <a:t>irb</a:t>
            </a:r>
            <a:r>
              <a:rPr lang="en-US" b="1" dirty="0">
                <a:latin typeface="Courier New"/>
                <a:cs typeface="Courier New"/>
              </a:rPr>
              <a:t>(main):049:0&gt; puts "It's exactly #{x} for\</a:t>
            </a:r>
            <a:r>
              <a:rPr lang="en-US" b="1" dirty="0" err="1">
                <a:latin typeface="Courier New"/>
                <a:cs typeface="Courier New"/>
              </a:rPr>
              <a:t>ntoday</a:t>
            </a:r>
            <a:r>
              <a:rPr lang="en-US" b="1" dirty="0">
                <a:latin typeface="Courier New"/>
                <a:cs typeface="Courier New"/>
              </a:rPr>
              <a:t>."</a:t>
            </a:r>
          </a:p>
          <a:p>
            <a:r>
              <a:rPr lang="en-US" b="1" dirty="0">
                <a:latin typeface="Courier New"/>
                <a:cs typeface="Courier New"/>
              </a:rPr>
              <a:t>It's exactly 12 for</a:t>
            </a:r>
          </a:p>
          <a:p>
            <a:r>
              <a:rPr lang="en-US" b="1" dirty="0">
                <a:latin typeface="Courier New"/>
                <a:cs typeface="Courier New"/>
              </a:rPr>
              <a:t>today.</a:t>
            </a:r>
          </a:p>
          <a:p>
            <a:r>
              <a:rPr lang="en-US" b="1" dirty="0">
                <a:latin typeface="Courier New"/>
                <a:cs typeface="Courier New"/>
              </a:rPr>
              <a:t>=&gt; </a:t>
            </a:r>
            <a:r>
              <a:rPr lang="en-US" b="1" dirty="0" smtClean="0">
                <a:latin typeface="Courier New"/>
                <a:cs typeface="Courier New"/>
              </a:rPr>
              <a:t>nil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4995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22680</TotalTime>
  <Words>2497</Words>
  <Application>Microsoft Macintosh PowerPoint</Application>
  <PresentationFormat>On-screen Show (4:3)</PresentationFormat>
  <Paragraphs>540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Courier New</vt:lpstr>
      <vt:lpstr>ＭＳ Ｐゴシック</vt:lpstr>
      <vt:lpstr>Symbol</vt:lpstr>
      <vt:lpstr>Times New Roman</vt:lpstr>
      <vt:lpstr>Wingdings</vt:lpstr>
      <vt:lpstr>Arial</vt:lpstr>
      <vt:lpstr>Quadrant</vt:lpstr>
      <vt:lpstr>CMPE/SE 131 Software Engineering January 31 Class Meeting</vt:lpstr>
      <vt:lpstr>Basic Info</vt:lpstr>
      <vt:lpstr>Permission Codes?</vt:lpstr>
      <vt:lpstr>Prerequisite Checking</vt:lpstr>
      <vt:lpstr>Ruby on Rails</vt:lpstr>
      <vt:lpstr>Interactive Ruby Interpreter (IRB)</vt:lpstr>
      <vt:lpstr>Ruby Variables</vt:lpstr>
      <vt:lpstr>Ruby Data Types: Numbers</vt:lpstr>
      <vt:lpstr>Ruby Data Types: Strings</vt:lpstr>
      <vt:lpstr>Ruby Data Types: Strings, cont’d</vt:lpstr>
      <vt:lpstr>Ruby Data Types: Strings, cont’d</vt:lpstr>
      <vt:lpstr>Ruby Data Types: Symbols</vt:lpstr>
      <vt:lpstr>Ruby Data Types: Arrays</vt:lpstr>
      <vt:lpstr>Ruby Data Types: Arrays, cont’d</vt:lpstr>
      <vt:lpstr>Ruby Data Types: Hashes</vt:lpstr>
      <vt:lpstr>Ruby Data Types: Hashes, cont’d</vt:lpstr>
      <vt:lpstr>Ruby Data Types: Booleans</vt:lpstr>
      <vt:lpstr>Ruby Data Types: Booleans, cont’d</vt:lpstr>
      <vt:lpstr>Ruby Constants</vt:lpstr>
      <vt:lpstr>PowerPoint Presentation</vt:lpstr>
      <vt:lpstr>Ruby Conditional Statements</vt:lpstr>
      <vt:lpstr>Ruby Conditional Statements, cont’d</vt:lpstr>
      <vt:lpstr>Ruby Conditional Statements, cont’d</vt:lpstr>
      <vt:lpstr>Ruby Iteration</vt:lpstr>
      <vt:lpstr>Ruby Iteration, cont’d</vt:lpstr>
      <vt:lpstr>Ruby Iteration, cont’d</vt:lpstr>
      <vt:lpstr>Ruby Methods</vt:lpstr>
      <vt:lpstr>Ruby Methods, cont’d</vt:lpstr>
      <vt:lpstr>Ruby Methods, cont’d</vt:lpstr>
      <vt:lpstr>Ruby Classes</vt:lpstr>
      <vt:lpstr>Ruby Classes, cont’d</vt:lpstr>
      <vt:lpstr>Getter and Setter Methods</vt:lpstr>
      <vt:lpstr>Getter and Setter Methods, cont’d</vt:lpstr>
      <vt:lpstr>Getter and Setter Methods, cont’d</vt:lpstr>
      <vt:lpstr>Inheritance</vt:lpstr>
      <vt:lpstr>Ruby Batch Programs</vt:lpstr>
      <vt:lpstr>Simple Ruby Text Output</vt:lpstr>
      <vt:lpstr>Simple Ruby Text Input</vt:lpstr>
      <vt:lpstr>Simple Ruby Text I/O</vt:lpstr>
      <vt:lpstr>Form Teams!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179</cp:revision>
  <dcterms:created xsi:type="dcterms:W3CDTF">2008-01-12T03:52:55Z</dcterms:created>
  <dcterms:modified xsi:type="dcterms:W3CDTF">2017-02-01T01:13:27Z</dcterms:modified>
  <cp:category/>
</cp:coreProperties>
</file>