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829" r:id="rId3"/>
    <p:sldId id="925" r:id="rId4"/>
    <p:sldId id="926" r:id="rId5"/>
    <p:sldId id="927" r:id="rId6"/>
    <p:sldId id="970" r:id="rId7"/>
    <p:sldId id="928" r:id="rId8"/>
    <p:sldId id="929" r:id="rId9"/>
    <p:sldId id="931" r:id="rId10"/>
    <p:sldId id="930" r:id="rId11"/>
    <p:sldId id="932" r:id="rId12"/>
    <p:sldId id="933" r:id="rId13"/>
    <p:sldId id="935" r:id="rId14"/>
    <p:sldId id="936" r:id="rId15"/>
    <p:sldId id="937" r:id="rId16"/>
    <p:sldId id="934" r:id="rId17"/>
    <p:sldId id="973" r:id="rId18"/>
    <p:sldId id="938" r:id="rId19"/>
    <p:sldId id="939" r:id="rId20"/>
    <p:sldId id="940" r:id="rId21"/>
    <p:sldId id="941" r:id="rId22"/>
    <p:sldId id="942" r:id="rId23"/>
    <p:sldId id="943" r:id="rId24"/>
    <p:sldId id="974" r:id="rId25"/>
    <p:sldId id="944" r:id="rId26"/>
    <p:sldId id="945" r:id="rId27"/>
    <p:sldId id="946" r:id="rId28"/>
    <p:sldId id="975" r:id="rId29"/>
    <p:sldId id="976" r:id="rId30"/>
    <p:sldId id="947" r:id="rId31"/>
    <p:sldId id="948" r:id="rId32"/>
    <p:sldId id="949" r:id="rId33"/>
    <p:sldId id="977" r:id="rId34"/>
    <p:sldId id="270" r:id="rId35"/>
    <p:sldId id="445" r:id="rId36"/>
    <p:sldId id="271" r:id="rId37"/>
    <p:sldId id="272" r:id="rId38"/>
    <p:sldId id="273" r:id="rId39"/>
    <p:sldId id="446" r:id="rId40"/>
    <p:sldId id="447" r:id="rId41"/>
    <p:sldId id="448" r:id="rId42"/>
    <p:sldId id="449" r:id="rId43"/>
    <p:sldId id="450" r:id="rId44"/>
    <p:sldId id="978" r:id="rId45"/>
    <p:sldId id="979" r:id="rId46"/>
    <p:sldId id="980" r:id="rId47"/>
    <p:sldId id="981" r:id="rId48"/>
    <p:sldId id="982" r:id="rId49"/>
    <p:sldId id="983" r:id="rId50"/>
    <p:sldId id="984" r:id="rId51"/>
    <p:sldId id="985" r:id="rId52"/>
    <p:sldId id="986" r:id="rId53"/>
    <p:sldId id="987" r:id="rId54"/>
    <p:sldId id="988" r:id="rId55"/>
    <p:sldId id="989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29846"/>
    <a:srgbClr val="930705"/>
    <a:srgbClr val="D0F2F3"/>
    <a:srgbClr val="FAE604"/>
    <a:srgbClr val="D5FC79"/>
    <a:srgbClr val="73FEFF"/>
    <a:srgbClr val="005493"/>
    <a:srgbClr val="FEE698"/>
    <a:srgbClr val="E1A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 autoAdjust="0"/>
    <p:restoredTop sz="97928" autoAdjust="0"/>
  </p:normalViewPr>
  <p:slideViewPr>
    <p:cSldViewPr>
      <p:cViewPr varScale="1">
        <p:scale>
          <a:sx n="174" d="100"/>
          <a:sy n="174" d="100"/>
        </p:scale>
        <p:origin x="17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03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2026: April 29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April 29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2026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5AD7-A353-31D7-2F9B-4F0D4A02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Automatic Ticket Machine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1DD19-94D1-86DC-3AA7-70CE6A62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E6C7B31-1927-CA78-42F9-CCA94A923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5903"/>
            <a:ext cx="8320994" cy="3627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E1ACF-F01D-B2CD-E3CB-D25ECD4CAACE}"/>
              </a:ext>
            </a:extLst>
          </p:cNvPr>
          <p:cNvSpPr txBox="1"/>
          <p:nvPr/>
        </p:nvSpPr>
        <p:spPr>
          <a:xfrm>
            <a:off x="365806" y="5382161"/>
            <a:ext cx="8229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UML state diagram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showing the four states and the state transitions of an automatic ticket machine. The machine keeps track of the number of tickets it has, whether there is a credit card inserted, and the validity status of the card. Customer and machine actions (numbered; e.g., </a:t>
            </a:r>
            <a:b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insert card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 certain conditions (in square brackets; e.g., </a:t>
            </a:r>
            <a:r>
              <a:rPr lang="en-US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[card invalid]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can cause transitions from one state to another. This figure only shows the actions that cause transitions.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A386-AFA8-FCC3-5CC9-DBFE1EE1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Automatic Ticket Machine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0756-AF13-4DE9-0897-1AEF3DF6A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67844"/>
          </a:xfrm>
        </p:spPr>
        <p:txBody>
          <a:bodyPr/>
          <a:lstStyle/>
          <a:p>
            <a:r>
              <a:rPr lang="en-US" dirty="0"/>
              <a:t>Ticket machine </a:t>
            </a:r>
            <a:r>
              <a:rPr lang="en-US" u="sng" dirty="0"/>
              <a:t>simulation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Assume only 3 tickets are left.</a:t>
            </a:r>
          </a:p>
          <a:p>
            <a:pPr lvl="1"/>
            <a:r>
              <a:rPr lang="en-US" dirty="0"/>
              <a:t>User inputs trigger actions to be performed by the customer or by the machine: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87122-6D10-9A6A-FDDF-EB21A5A1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DE11FE-9C27-6726-A248-A48F52D71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69171"/>
              </p:ext>
            </p:extLst>
          </p:nvPr>
        </p:nvGraphicFramePr>
        <p:xfrm>
          <a:off x="1863766" y="3291844"/>
          <a:ext cx="5416467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3151">
                  <a:extLst>
                    <a:ext uri="{9D8B030D-6E8A-4147-A177-3AD203B41FA5}">
                      <a16:colId xmlns:a16="http://schemas.microsoft.com/office/drawing/2014/main" val="1410608156"/>
                    </a:ext>
                  </a:extLst>
                </a:gridCol>
                <a:gridCol w="2651731">
                  <a:extLst>
                    <a:ext uri="{9D8B030D-6E8A-4147-A177-3AD203B41FA5}">
                      <a16:colId xmlns:a16="http://schemas.microsoft.com/office/drawing/2014/main" val="301408387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912203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whom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83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 a credit 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Validate the credit 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machine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3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the ticket.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5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 the credit 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Terminate the program.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5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82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4973-EEA2-2681-6C51-B03A4D56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Automatic Ticket Machine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38AB-3B2B-3CE4-1047-E81EED9D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3566166" cy="2316477"/>
          </a:xfrm>
        </p:spPr>
        <p:txBody>
          <a:bodyPr/>
          <a:lstStyle/>
          <a:p>
            <a:r>
              <a:rPr lang="en-US" dirty="0"/>
              <a:t>We successfully purchase a ticket, and the machine returns to the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READY</a:t>
            </a:r>
            <a:r>
              <a:rPr lang="en-US" dirty="0"/>
              <a:t>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8FAFD-931E-415D-00B1-F9886241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3883E-6DCF-1507-358F-B7F48D9087CC}"/>
              </a:ext>
            </a:extLst>
          </p:cNvPr>
          <p:cNvSpPr txBox="1"/>
          <p:nvPr/>
        </p:nvSpPr>
        <p:spPr>
          <a:xfrm>
            <a:off x="4001638" y="1463189"/>
            <a:ext cx="4776555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false unknown]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Validating your credit card.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VALIDATING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true unknown] Command?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credit card is validated. Take your ticket.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TICKET_SOLD 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true yes] Command?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3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your credit card. Enjoy the game!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READY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true yes] Command?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You've removed your credit card.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READY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false unknown] Command?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B06DE-3F4D-6C23-2A77-26AB9E0DAF07}"/>
              </a:ext>
            </a:extLst>
          </p:cNvPr>
          <p:cNvSpPr txBox="1"/>
          <p:nvPr/>
        </p:nvSpPr>
        <p:spPr>
          <a:xfrm>
            <a:off x="182927" y="5307022"/>
            <a:ext cx="369157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The output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READY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29846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1400" dirty="0">
                <a:solidFill>
                  <a:srgbClr val="0432FF"/>
                </a:solidFill>
              </a:rPr>
              <a:t>shows the </a:t>
            </a:r>
            <a:r>
              <a:rPr lang="en-US" sz="1400" dirty="0">
                <a:solidFill>
                  <a:srgbClr val="C00000"/>
                </a:solidFill>
              </a:rPr>
              <a:t>current state</a:t>
            </a:r>
            <a:r>
              <a:rPr lang="en-US" sz="1400" dirty="0">
                <a:solidFill>
                  <a:srgbClr val="0432FF"/>
                </a:solidFill>
              </a:rPr>
              <a:t>, the number of tickets left, </a:t>
            </a:r>
            <a:r>
              <a:rPr lang="en-US" sz="1400" dirty="0">
                <a:solidFill>
                  <a:srgbClr val="7030A0"/>
                </a:solidFill>
              </a:rPr>
              <a:t>whether the credit card was inserted</a:t>
            </a:r>
            <a:r>
              <a:rPr lang="en-US" sz="1400" dirty="0">
                <a:solidFill>
                  <a:srgbClr val="930705"/>
                </a:solidFill>
              </a:rPr>
              <a:t> </a:t>
            </a:r>
            <a:r>
              <a:rPr lang="en-US" sz="1400" dirty="0">
                <a:solidFill>
                  <a:srgbClr val="0432FF"/>
                </a:solidFill>
              </a:rPr>
              <a:t>(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400" dirty="0">
                <a:solidFill>
                  <a:srgbClr val="930705"/>
                </a:solidFill>
              </a:rPr>
              <a:t> </a:t>
            </a:r>
            <a:r>
              <a:rPr lang="en-US" sz="1400" dirty="0">
                <a:solidFill>
                  <a:srgbClr val="0432FF"/>
                </a:solidFill>
              </a:rPr>
              <a:t>or</a:t>
            </a:r>
            <a:r>
              <a:rPr lang="en-US" sz="1400" dirty="0">
                <a:solidFill>
                  <a:srgbClr val="930705"/>
                </a:solidFill>
              </a:rPr>
              <a:t> 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400" dirty="0">
                <a:solidFill>
                  <a:srgbClr val="0432FF"/>
                </a:solidFill>
              </a:rPr>
              <a:t>), and </a:t>
            </a:r>
            <a:r>
              <a:rPr lang="en-US" sz="1400" dirty="0">
                <a:solidFill>
                  <a:srgbClr val="029846"/>
                </a:solidFill>
              </a:rPr>
              <a:t>whether the credit card is valid</a:t>
            </a:r>
            <a:r>
              <a:rPr lang="en-US" sz="1400" dirty="0">
                <a:solidFill>
                  <a:srgbClr val="0432FF"/>
                </a:solidFill>
              </a:rPr>
              <a:t> (</a:t>
            </a:r>
            <a:r>
              <a:rPr lang="en-US" sz="1400" b="1" dirty="0">
                <a:solidFill>
                  <a:srgbClr val="029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unknown</a:t>
            </a:r>
            <a:r>
              <a:rPr lang="en-US" sz="1400" dirty="0">
                <a:solidFill>
                  <a:srgbClr val="0432FF"/>
                </a:solidFill>
              </a:rPr>
              <a:t>, </a:t>
            </a:r>
            <a:r>
              <a:rPr lang="en-US" sz="1400" b="1" dirty="0">
                <a:solidFill>
                  <a:srgbClr val="029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US" sz="1400" dirty="0">
                <a:solidFill>
                  <a:srgbClr val="0432FF"/>
                </a:solidFill>
              </a:rPr>
              <a:t> or </a:t>
            </a:r>
            <a:r>
              <a:rPr lang="en-US" sz="1400" b="1" dirty="0">
                <a:solidFill>
                  <a:srgbClr val="029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en-US" sz="1400" dirty="0">
                <a:solidFill>
                  <a:srgbClr val="0432FF"/>
                </a:solidFill>
              </a:rPr>
              <a:t>).</a:t>
            </a:r>
          </a:p>
        </p:txBody>
      </p:sp>
      <p:pic>
        <p:nvPicPr>
          <p:cNvPr id="9" name="Picture 8" descr="A close-up of a credit card&#10;&#10;AI-generated content may be incorrect.">
            <a:extLst>
              <a:ext uri="{FF2B5EF4-FFF2-40B4-BE49-F238E27FC236}">
                <a16:creationId xmlns:a16="http://schemas.microsoft.com/office/drawing/2014/main" id="{A899BEBE-3061-2B23-8A9B-F13FBAC0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3611877"/>
            <a:ext cx="3691574" cy="15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74BC-7D2C-BAC3-0136-3F57D2A5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Automatic Ticket Machine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E4AC-3994-FE5B-E088-27943E329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4114800" cy="2682234"/>
          </a:xfrm>
        </p:spPr>
        <p:txBody>
          <a:bodyPr/>
          <a:lstStyle/>
          <a:p>
            <a:r>
              <a:rPr lang="en-US" dirty="0"/>
              <a:t>We change our mind and remove a card while its validity is being checked. The machine returns to the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READY</a:t>
            </a:r>
            <a:r>
              <a:rPr lang="en-US" dirty="0"/>
              <a:t>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D01E7-38A7-DE90-0AA3-FAB611B3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BF3DF-C178-C7E4-375F-0208F74C18D1}"/>
              </a:ext>
            </a:extLst>
          </p:cNvPr>
          <p:cNvSpPr txBox="1"/>
          <p:nvPr/>
        </p:nvSpPr>
        <p:spPr>
          <a:xfrm>
            <a:off x="4773931" y="1417342"/>
            <a:ext cx="40171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READY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false unknown]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Validating your credit card.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VALIDATING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true unknown]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removed your credit card before it was validated. No sale.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READY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false unknown] Command?</a:t>
            </a:r>
          </a:p>
        </p:txBody>
      </p:sp>
      <p:pic>
        <p:nvPicPr>
          <p:cNvPr id="8" name="Picture 7" descr="A close-up of a credit card&#10;&#10;AI-generated content may be incorrect.">
            <a:extLst>
              <a:ext uri="{FF2B5EF4-FFF2-40B4-BE49-F238E27FC236}">
                <a16:creationId xmlns:a16="http://schemas.microsoft.com/office/drawing/2014/main" id="{D855D06E-47F6-02C1-81A5-C58F3CF9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6" y="4069073"/>
            <a:ext cx="3691574" cy="15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9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8C6A-CC7B-D35E-87D3-E9C17088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Automatic Ticket Machine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DEEF-3E40-2902-96F6-8AF8BB18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3931922" cy="3139429"/>
          </a:xfrm>
        </p:spPr>
        <p:txBody>
          <a:bodyPr/>
          <a:lstStyle/>
          <a:p>
            <a:r>
              <a:rPr lang="en-US" dirty="0"/>
              <a:t>The machine fails to validate the credit card and rejects it. After we remove the credit card, the machine returns to the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READY</a:t>
            </a:r>
            <a:r>
              <a:rPr lang="en-US" dirty="0"/>
              <a:t>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6141F-85FE-A4C0-3675-82CB3C25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8628F-0EB5-29DE-F2FB-F02C4DBC66C7}"/>
              </a:ext>
            </a:extLst>
          </p:cNvPr>
          <p:cNvSpPr txBox="1"/>
          <p:nvPr/>
        </p:nvSpPr>
        <p:spPr>
          <a:xfrm>
            <a:off x="4680488" y="1456841"/>
            <a:ext cx="398378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READY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false unknown]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Validating your credit card.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VALIDATING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true unknown]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 Credit card rejected. ***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your card.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READY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true no]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 descr="A close-up of a credit card&#10;&#10;AI-generated content may be incorrect.">
            <a:extLst>
              <a:ext uri="{FF2B5EF4-FFF2-40B4-BE49-F238E27FC236}">
                <a16:creationId xmlns:a16="http://schemas.microsoft.com/office/drawing/2014/main" id="{B8890430-E679-DAA5-ED10-3928AC21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6" y="4430370"/>
            <a:ext cx="3691574" cy="15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9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366C-6DC1-D57D-AABC-32B01CFB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Automatic Ticket Machine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1B0-12A3-6D39-62C8-21C38C04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95400"/>
            <a:ext cx="4114800" cy="4835525"/>
          </a:xfrm>
        </p:spPr>
        <p:txBody>
          <a:bodyPr/>
          <a:lstStyle/>
          <a:p>
            <a:r>
              <a:rPr lang="en-US" dirty="0"/>
              <a:t>We try to take a ticket while the machine is still checking our credit card’s validity.</a:t>
            </a:r>
          </a:p>
          <a:p>
            <a:pPr lvl="4"/>
            <a:r>
              <a:rPr lang="en-US" dirty="0"/>
              <a:t> </a:t>
            </a:r>
          </a:p>
          <a:p>
            <a:r>
              <a:rPr lang="en-US" dirty="0"/>
              <a:t>This is an unreasonable action, and the machine remains in its current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VALIDATING</a:t>
            </a:r>
            <a:r>
              <a:rPr lang="en-US" dirty="0"/>
              <a:t>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F4696-0806-7BAF-A18D-8CF042C8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247F3-E446-DF18-FD58-9BB8D014449A}"/>
              </a:ext>
            </a:extLst>
          </p:cNvPr>
          <p:cNvSpPr txBox="1"/>
          <p:nvPr/>
        </p:nvSpPr>
        <p:spPr>
          <a:xfrm>
            <a:off x="4572000" y="1417342"/>
            <a:ext cx="435568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READY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false unknown]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Validating your credit card.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VALIDATING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true unknown]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Still checking your credit card's validity.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VALIDATING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true unknown] Command?</a:t>
            </a:r>
          </a:p>
          <a:p>
            <a:endParaRPr lang="en-US" sz="1200" b="1" dirty="0"/>
          </a:p>
        </p:txBody>
      </p:sp>
      <p:pic>
        <p:nvPicPr>
          <p:cNvPr id="8" name="Picture 7" descr="A close-up of a credit card&#10;&#10;AI-generated content may be incorrect.">
            <a:extLst>
              <a:ext uri="{FF2B5EF4-FFF2-40B4-BE49-F238E27FC236}">
                <a16:creationId xmlns:a16="http://schemas.microsoft.com/office/drawing/2014/main" id="{04523A4A-C97B-A6DF-74E2-111063416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225" y="4392238"/>
            <a:ext cx="3691574" cy="15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0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119B-59F1-8285-C6EC-970F33ED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Automatic Ticket Machine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3FC9-955E-F89E-C3D2-AB52A029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4389117" cy="2682234"/>
          </a:xfrm>
        </p:spPr>
        <p:txBody>
          <a:bodyPr/>
          <a:lstStyle/>
          <a:p>
            <a:r>
              <a:rPr lang="en-US" dirty="0"/>
              <a:t>We attempt to purchase a ticket when the machine is sold out. The machine remains in the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SOLD_OUT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A0C0-BE50-F731-532E-0A2D0A37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4FE28-A1B4-AF97-3D48-E8AA33DC64A3}"/>
              </a:ext>
            </a:extLst>
          </p:cNvPr>
          <p:cNvSpPr txBox="1"/>
          <p:nvPr/>
        </p:nvSpPr>
        <p:spPr>
          <a:xfrm>
            <a:off x="4846317" y="1417342"/>
            <a:ext cx="398378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SOLD_OUT 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false unknown]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 Game sold out. ***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your credit card.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insert card, 2: check card validity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take ticket, 4: remove card, 0: quit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SOLD_OUT 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true unknown] Command?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You've removed your credit card.</a:t>
            </a:r>
          </a:p>
        </p:txBody>
      </p:sp>
      <p:pic>
        <p:nvPicPr>
          <p:cNvPr id="8" name="Picture 7" descr="A close-up of a credit card&#10;&#10;AI-generated content may be incorrect.">
            <a:extLst>
              <a:ext uri="{FF2B5EF4-FFF2-40B4-BE49-F238E27FC236}">
                <a16:creationId xmlns:a16="http://schemas.microsoft.com/office/drawing/2014/main" id="{C3364096-C5FF-D50B-B817-40BBB852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71" y="4160512"/>
            <a:ext cx="3691574" cy="15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3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80AD-3C4C-3E53-75BC-C39ED228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38FE6-D4A3-ABE3-351E-14077849A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It is always clear at runtime what is </a:t>
            </a:r>
            <a:br>
              <a:rPr lang="en-US" dirty="0"/>
            </a:br>
            <a:r>
              <a:rPr lang="en-US" dirty="0"/>
              <a:t>the application’s current state.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The code for each state, including its behaviors and transitions, should be well encapsulated.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The code for each state should </a:t>
            </a:r>
            <a:br>
              <a:rPr lang="en-US" dirty="0"/>
            </a:br>
            <a:r>
              <a:rPr lang="en-US" dirty="0"/>
              <a:t>handle all the actions for that state, </a:t>
            </a:r>
            <a:br>
              <a:rPr lang="en-US" dirty="0"/>
            </a:br>
            <a:r>
              <a:rPr lang="en-US" dirty="0"/>
              <a:t>whether reasonable or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25D1A-1FA2-6D6F-C8AD-1C57F577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327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80AD-3C4C-3E53-75BC-C39ED228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38FE6-D4A3-ABE3-351E-14077849A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4: </a:t>
            </a:r>
            <a:r>
              <a:rPr lang="en-US" dirty="0"/>
              <a:t>It should be possible to add, remove, </a:t>
            </a:r>
            <a:br>
              <a:rPr lang="en-US" dirty="0"/>
            </a:br>
            <a:r>
              <a:rPr lang="en-US" dirty="0"/>
              <a:t>or modify states with minimal code changes.</a:t>
            </a:r>
          </a:p>
          <a:p>
            <a:pPr lvl="4"/>
            <a:endParaRPr lang="en-US" dirty="0"/>
          </a:p>
          <a:p>
            <a:r>
              <a:rPr lang="en-US" b="1" dirty="0"/>
              <a:t>DF 5: </a:t>
            </a:r>
            <a:r>
              <a:rPr lang="en-US" dirty="0"/>
              <a:t>There should be minimal dependencies among the states other than the transitions.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25D1A-1FA2-6D6F-C8AD-1C57F577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4406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9D18-D6BE-9D12-3872-282E739E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State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482CD-BB59-4727-5DA6-6426FB2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55A66-6E1B-7D2B-3573-801297E59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25" y="1417342"/>
            <a:ext cx="4102150" cy="2499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6DC53-B070-F6B0-CCCE-A7710F4C5019}"/>
              </a:ext>
            </a:extLst>
          </p:cNvPr>
          <p:cNvSpPr txBox="1"/>
          <p:nvPr/>
        </p:nvSpPr>
        <p:spPr>
          <a:xfrm>
            <a:off x="1047971" y="4051496"/>
            <a:ext cx="722368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TicketMachine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heart of the first version of our ticket machine application. Its member variables keep track of the number of tickets, whether a credit card is inserted, the validity of the credit card, and the name of the current state. The public member functions implement the customer and machine actions.</a:t>
            </a:r>
            <a:r>
              <a:rPr lang="en-US" dirty="0">
                <a:solidFill>
                  <a:srgbClr val="0432FF"/>
                </a:solidFill>
                <a:effectLst/>
              </a:rPr>
              <a:t> </a:t>
            </a:r>
            <a:endParaRPr lang="en-US" dirty="0">
              <a:solidFill>
                <a:srgbClr val="0432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5EAA3E-B716-637C-8798-3475CBDD444F}"/>
              </a:ext>
            </a:extLst>
          </p:cNvPr>
          <p:cNvGrpSpPr/>
          <p:nvPr/>
        </p:nvGrpSpPr>
        <p:grpSpPr>
          <a:xfrm>
            <a:off x="1332849" y="5440658"/>
            <a:ext cx="6844148" cy="307777"/>
            <a:chOff x="640123" y="5094893"/>
            <a:chExt cx="6844148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843FF9-147A-EA6D-B2EA-2305BF61EB67}"/>
                </a:ext>
              </a:extLst>
            </p:cNvPr>
            <p:cNvSpPr txBox="1"/>
            <p:nvPr/>
          </p:nvSpPr>
          <p:spPr>
            <a:xfrm>
              <a:off x="640123" y="5094893"/>
              <a:ext cx="1289135" cy="307777"/>
            </a:xfrm>
            <a:prstGeom prst="rect">
              <a:avLst/>
            </a:prstGeom>
            <a:solidFill>
              <a:srgbClr val="0432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13.1/</a:t>
              </a:r>
              <a:r>
                <a:rPr lang="en-US" sz="1400" dirty="0" err="1">
                  <a:solidFill>
                    <a:srgbClr val="FFFF00"/>
                  </a:solidFill>
                </a:rPr>
                <a:t>Enums.h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4A2242-691B-CDD6-860C-D99256856668}"/>
                </a:ext>
              </a:extLst>
            </p:cNvPr>
            <p:cNvSpPr txBox="1"/>
            <p:nvPr/>
          </p:nvSpPr>
          <p:spPr>
            <a:xfrm>
              <a:off x="2011708" y="5094893"/>
              <a:ext cx="1878784" cy="307777"/>
            </a:xfrm>
            <a:prstGeom prst="rect">
              <a:avLst/>
            </a:prstGeom>
            <a:solidFill>
              <a:srgbClr val="0432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13.1/</a:t>
              </a:r>
              <a:r>
                <a:rPr lang="en-US" sz="1400" dirty="0" err="1">
                  <a:solidFill>
                    <a:srgbClr val="FFFF00"/>
                  </a:solidFill>
                </a:rPr>
                <a:t>TicketMachine.h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B76840-91A4-11D8-F4F5-0B94CA37F03A}"/>
                </a:ext>
              </a:extLst>
            </p:cNvPr>
            <p:cNvSpPr txBox="1"/>
            <p:nvPr/>
          </p:nvSpPr>
          <p:spPr>
            <a:xfrm>
              <a:off x="3967086" y="5094893"/>
              <a:ext cx="2067938" cy="307777"/>
            </a:xfrm>
            <a:prstGeom prst="rect">
              <a:avLst/>
            </a:prstGeom>
            <a:solidFill>
              <a:srgbClr val="0432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13.1/</a:t>
              </a:r>
              <a:r>
                <a:rPr lang="en-US" sz="1400" dirty="0" err="1">
                  <a:solidFill>
                    <a:srgbClr val="FFFF00"/>
                  </a:solidFill>
                </a:rPr>
                <a:t>TicketMachine.cpp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B98973-ECF6-53B1-5CAF-9CE565A10583}"/>
                </a:ext>
              </a:extLst>
            </p:cNvPr>
            <p:cNvSpPr txBox="1"/>
            <p:nvPr/>
          </p:nvSpPr>
          <p:spPr>
            <a:xfrm>
              <a:off x="6126463" y="5094893"/>
              <a:ext cx="1357808" cy="307777"/>
            </a:xfrm>
            <a:prstGeom prst="rect">
              <a:avLst/>
            </a:prstGeom>
            <a:solidFill>
              <a:srgbClr val="0432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13.1/</a:t>
              </a:r>
              <a:r>
                <a:rPr lang="en-US" sz="1400" dirty="0" err="1">
                  <a:solidFill>
                    <a:srgbClr val="FFFF00"/>
                  </a:solidFill>
                </a:rPr>
                <a:t>tester.cpp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Picture 13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92517EB8-B6C7-96F6-4E82-64C5C486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96" y="1457679"/>
            <a:ext cx="985567" cy="11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5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State Design Pattern</a:t>
            </a:r>
          </a:p>
          <a:p>
            <a:pPr lvl="1"/>
            <a:r>
              <a:rPr lang="en-US" sz="2200" dirty="0"/>
              <a:t>Different behaviors under different object states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i="1" dirty="0"/>
          </a:p>
          <a:p>
            <a:r>
              <a:rPr lang="en-US" sz="2600" dirty="0"/>
              <a:t>Bonus topic: Public key cryptography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E227-DFAB-EF22-7E98-7FF36D7B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State DP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75153-B229-1678-1999-075A4B0A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658163-838B-F43E-854A-4AA0AB5A8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84520"/>
              </p:ext>
            </p:extLst>
          </p:nvPr>
        </p:nvGraphicFramePr>
        <p:xfrm>
          <a:off x="1920269" y="1703645"/>
          <a:ext cx="5486340" cy="49257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20219">
                  <a:extLst>
                    <a:ext uri="{9D8B030D-6E8A-4147-A177-3AD203B41FA5}">
                      <a16:colId xmlns:a16="http://schemas.microsoft.com/office/drawing/2014/main" val="457696997"/>
                    </a:ext>
                  </a:extLst>
                </a:gridCol>
                <a:gridCol w="3566121">
                  <a:extLst>
                    <a:ext uri="{9D8B030D-6E8A-4147-A177-3AD203B41FA5}">
                      <a16:colId xmlns:a16="http://schemas.microsoft.com/office/drawing/2014/main" val="3446873430"/>
                    </a:ext>
                  </a:extLst>
                </a:gridCol>
              </a:tblGrid>
              <a:tr h="32415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Ticket machine state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Machine behaviors in each state</a:t>
                      </a:r>
                      <a:endParaRPr lang="en-US" sz="1200" b="1" dirty="0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extLst>
                  <a:ext uri="{0D108BD9-81ED-4DB2-BD59-A6C34878D82A}">
                    <a16:rowId xmlns:a16="http://schemas.microsoft.com/office/drawing/2014/main" val="2179334670"/>
                  </a:ext>
                </a:extLst>
              </a:tr>
              <a:tr h="184319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READY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no card is already inserted: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Validating your credit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Set </a:t>
                      </a:r>
                      <a:r>
                        <a:rPr lang="en-US" sz="1200" b="1" i="0" u="none" strike="noStrike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card_inserted</a:t>
                      </a:r>
                      <a:r>
                        <a:rPr lang="en-US" sz="1200" kern="100" dirty="0">
                          <a:effectLst/>
                        </a:rPr>
                        <a:t> 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r>
                        <a:rPr lang="en-US" sz="1200" kern="100" dirty="0">
                          <a:effectLst/>
                        </a:rPr>
                        <a:t>.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Set </a:t>
                      </a:r>
                      <a:r>
                        <a:rPr lang="en-US" sz="1200" b="1" i="0" u="none" strike="noStrike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card_validity</a:t>
                      </a:r>
                      <a:r>
                        <a:rPr lang="en-US" sz="1200" kern="100" dirty="0">
                          <a:effectLst/>
                        </a:rPr>
                        <a:t> 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UNKNOWN</a:t>
                      </a:r>
                      <a:r>
                        <a:rPr lang="en-US" sz="1200" kern="100" dirty="0">
                          <a:effectLst/>
                        </a:rPr>
                        <a:t>.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b="1" kern="100" dirty="0">
                          <a:effectLst/>
                        </a:rPr>
                        <a:t>Transition to the </a:t>
                      </a:r>
                      <a:r>
                        <a:rPr lang="en-US" sz="1200" b="1" i="0" u="none" strike="noStrike" kern="1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VALIDATING</a:t>
                      </a:r>
                      <a:r>
                        <a:rPr lang="en-US" sz="1200" b="1" kern="100" dirty="0">
                          <a:effectLst/>
                        </a:rPr>
                        <a:t> state.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 if the already inserted card is invalid: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Credit card rejected</a:t>
                      </a:r>
                      <a:r>
                        <a:rPr lang="en-US" sz="1200" kern="100" dirty="0">
                          <a:effectLst/>
                        </a:rPr>
                        <a:t>.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”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your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the already-inserted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  <a:endParaRPr lang="en-US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extLst>
                  <a:ext uri="{0D108BD9-81ED-4DB2-BD59-A6C34878D82A}">
                    <a16:rowId xmlns:a16="http://schemas.microsoft.com/office/drawing/2014/main" val="1762296227"/>
                  </a:ext>
                </a:extLst>
              </a:tr>
              <a:tr h="12953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VALIDATING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the already inserted card is invalid: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Credit card rejected</a:t>
                      </a:r>
                      <a:r>
                        <a:rPr lang="en-US" sz="1200" kern="100" dirty="0">
                          <a:effectLst/>
                        </a:rPr>
                        <a:t>.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”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your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b="1" kern="100" dirty="0">
                          <a:effectLst/>
                        </a:rPr>
                        <a:t>Transition to the </a:t>
                      </a:r>
                      <a:r>
                        <a:rPr lang="en-US" sz="1200" b="1" i="0" u="none" strike="noStrike" kern="1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READY</a:t>
                      </a:r>
                      <a:r>
                        <a:rPr lang="en-US" sz="1200" b="1" kern="100" dirty="0">
                          <a:effectLst/>
                        </a:rPr>
                        <a:t> state.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You’ve already inserted your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Checking its validation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  <a:endParaRPr lang="en-US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extLst>
                  <a:ext uri="{0D108BD9-81ED-4DB2-BD59-A6C34878D82A}">
                    <a16:rowId xmlns:a16="http://schemas.microsoft.com/office/drawing/2014/main" val="2591500858"/>
                  </a:ext>
                </a:extLst>
              </a:tr>
              <a:tr h="62486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TICKET_SOLD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 “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Take the ticket you’ve already bought</a:t>
                      </a:r>
                      <a:r>
                        <a:rPr lang="en-US" sz="12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</a:t>
                      </a:r>
                      <a:r>
                        <a:rPr lang="en-US" sz="1200" b="1" i="0" u="none" strike="noStrike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card_inserted</a:t>
                      </a:r>
                      <a:r>
                        <a:rPr lang="en-US" sz="1200" dirty="0">
                          <a:effectLst/>
                        </a:rPr>
                        <a:t> to </a:t>
                      </a:r>
                      <a:r>
                        <a:rPr lang="en-US" sz="1200" b="1" i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</a:t>
                      </a:r>
                      <a:r>
                        <a:rPr lang="en-US" sz="1200" b="1" i="0" u="none" strike="noStrike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card_validity</a:t>
                      </a:r>
                      <a:r>
                        <a:rPr lang="en-US" sz="1200" dirty="0">
                          <a:effectLst/>
                        </a:rPr>
                        <a:t> 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UNKNOWN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extLst>
                  <a:ext uri="{0D108BD9-81ED-4DB2-BD59-A6C34878D82A}">
                    <a16:rowId xmlns:a16="http://schemas.microsoft.com/office/drawing/2014/main" val="3984981776"/>
                  </a:ext>
                </a:extLst>
              </a:tr>
              <a:tr h="83815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SOLD_OUT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 “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*** Game sold out. ***</a:t>
                      </a:r>
                      <a:r>
                        <a:rPr lang="en-US" sz="1200" dirty="0">
                          <a:effectLst/>
                        </a:rPr>
                        <a:t>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 “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Remove your card</a:t>
                      </a:r>
                      <a:r>
                        <a:rPr lang="en-US" sz="12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</a:t>
                      </a:r>
                      <a:r>
                        <a:rPr lang="en-US" sz="1200" b="1" i="0" u="none" strike="noStrike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card_inserted </a:t>
                      </a:r>
                      <a:r>
                        <a:rPr lang="en-US" sz="1200" dirty="0">
                          <a:effectLst/>
                        </a:rPr>
                        <a:t>to </a:t>
                      </a:r>
                      <a:r>
                        <a:rPr lang="en-US" sz="1200" b="1" i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</a:t>
                      </a:r>
                      <a:r>
                        <a:rPr lang="en-US" sz="1200" b="1" i="0" u="none" strike="noStrike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card_validity</a:t>
                      </a:r>
                      <a:r>
                        <a:rPr lang="en-US" sz="1200" dirty="0">
                          <a:effectLst/>
                        </a:rPr>
                        <a:t> 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UNKNOWN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51" marR="54451" marT="0" marB="0" anchor="ctr"/>
                </a:tc>
                <a:extLst>
                  <a:ext uri="{0D108BD9-81ED-4DB2-BD59-A6C34878D82A}">
                    <a16:rowId xmlns:a16="http://schemas.microsoft.com/office/drawing/2014/main" val="22636767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D5D24A-549C-A837-0D20-A4804DEF7193}"/>
              </a:ext>
            </a:extLst>
          </p:cNvPr>
          <p:cNvSpPr txBox="1"/>
          <p:nvPr/>
        </p:nvSpPr>
        <p:spPr>
          <a:xfrm>
            <a:off x="2429426" y="1261666"/>
            <a:ext cx="428514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Action function 1: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insert_credit_card()</a:t>
            </a:r>
          </a:p>
        </p:txBody>
      </p:sp>
    </p:spTree>
    <p:extLst>
      <p:ext uri="{BB962C8B-B14F-4D97-AF65-F5344CB8AC3E}">
        <p14:creationId xmlns:p14="http://schemas.microsoft.com/office/powerpoint/2010/main" val="1220442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AAE3-48A6-18A4-27D4-A4CC97B8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State DP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6E45D-9EBC-0D6F-CF7A-13A1FD60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0D2E2-4F61-939F-1CE5-A0531E6DF252}"/>
              </a:ext>
            </a:extLst>
          </p:cNvPr>
          <p:cNvSpPr txBox="1"/>
          <p:nvPr/>
        </p:nvSpPr>
        <p:spPr>
          <a:xfrm>
            <a:off x="2868381" y="1325903"/>
            <a:ext cx="37914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Action function 2: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check_validity()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E7D076-AD30-3AB8-3C75-77896C615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05888"/>
              </p:ext>
            </p:extLst>
          </p:nvPr>
        </p:nvGraphicFramePr>
        <p:xfrm>
          <a:off x="1792322" y="1783098"/>
          <a:ext cx="5943539" cy="429763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30324">
                  <a:extLst>
                    <a:ext uri="{9D8B030D-6E8A-4147-A177-3AD203B41FA5}">
                      <a16:colId xmlns:a16="http://schemas.microsoft.com/office/drawing/2014/main" val="3560232827"/>
                    </a:ext>
                  </a:extLst>
                </a:gridCol>
                <a:gridCol w="4013215">
                  <a:extLst>
                    <a:ext uri="{9D8B030D-6E8A-4147-A177-3AD203B41FA5}">
                      <a16:colId xmlns:a16="http://schemas.microsoft.com/office/drawing/2014/main" val="4017181868"/>
                    </a:ext>
                  </a:extLst>
                </a:gridCol>
              </a:tblGrid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Ticket machine state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Machine behaviors in each state</a:t>
                      </a:r>
                      <a:endParaRPr lang="en-US" sz="1200" b="1" dirty="0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extLst>
                  <a:ext uri="{0D108BD9-81ED-4DB2-BD59-A6C34878D82A}">
                    <a16:rowId xmlns:a16="http://schemas.microsoft.com/office/drawing/2014/main" val="3036257312"/>
                  </a:ext>
                </a:extLst>
              </a:tr>
              <a:tr h="128014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READY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no card is inserted: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First insert your credit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 if the card is valid: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the already-inserted credit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Credit card rejected</a:t>
                      </a:r>
                      <a:r>
                        <a:rPr lang="en-US" sz="1200" kern="100" dirty="0">
                          <a:effectLst/>
                        </a:rPr>
                        <a:t>.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your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  <a:endParaRPr lang="en-US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extLst>
                  <a:ext uri="{0D108BD9-81ED-4DB2-BD59-A6C34878D82A}">
                    <a16:rowId xmlns:a16="http://schemas.microsoft.com/office/drawing/2014/main" val="1698087301"/>
                  </a:ext>
                </a:extLst>
              </a:tr>
              <a:tr h="182878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VALIDATING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the card’s validity is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UNKNOWN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Randomly set </a:t>
                      </a:r>
                      <a:r>
                        <a:rPr lang="en-US" sz="1200" b="1" i="0" u="none" strike="noStrike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card_validity</a:t>
                      </a:r>
                      <a:r>
                        <a:rPr lang="en-US" sz="1200" kern="100" dirty="0">
                          <a:effectLst/>
                        </a:rPr>
                        <a:t> to either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YES</a:t>
                      </a:r>
                      <a:r>
                        <a:rPr lang="en-US" sz="1200" kern="100" dirty="0">
                          <a:effectLst/>
                        </a:rPr>
                        <a:t> or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</a:t>
                      </a:r>
                      <a:r>
                        <a:rPr lang="en-US" sz="1200" kern="1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the card is valid: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Your credit card is validated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Take your ticket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b="1" kern="100" dirty="0">
                          <a:effectLst/>
                        </a:rPr>
                        <a:t>Transition to the </a:t>
                      </a:r>
                      <a:r>
                        <a:rPr lang="en-US" sz="1200" b="1" i="0" kern="1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TICKET_SOLD</a:t>
                      </a:r>
                      <a:r>
                        <a:rPr lang="en-US" sz="1200" b="1" kern="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200" b="1" kern="100" dirty="0">
                          <a:effectLst/>
                        </a:rPr>
                        <a:t>state.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Credit card rejected</a:t>
                      </a:r>
                      <a:r>
                        <a:rPr lang="en-US" sz="1200" kern="100" dirty="0">
                          <a:effectLst/>
                        </a:rPr>
                        <a:t>.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your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b="1" kern="100" dirty="0">
                          <a:effectLst/>
                        </a:rPr>
                        <a:t>Transition to the </a:t>
                      </a:r>
                      <a:r>
                        <a:rPr lang="en-US" sz="1200" b="1" i="0" kern="1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READY</a:t>
                      </a:r>
                      <a:r>
                        <a:rPr lang="en-US" sz="1200" b="1" kern="100" dirty="0">
                          <a:effectLst/>
                        </a:rPr>
                        <a:t> state.</a:t>
                      </a:r>
                      <a:endParaRPr lang="en-US" sz="1200" b="1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extLst>
                  <a:ext uri="{0D108BD9-81ED-4DB2-BD59-A6C34878D82A}">
                    <a16:rowId xmlns:a16="http://schemas.microsoft.com/office/drawing/2014/main" val="288162838"/>
                  </a:ext>
                </a:extLst>
              </a:tr>
              <a:tr h="33085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TICKET_SOLD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 “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Take the ticket you’ve already bought</a:t>
                      </a:r>
                      <a:r>
                        <a:rPr lang="en-US" sz="1200" dirty="0">
                          <a:effectLst/>
                        </a:rPr>
                        <a:t>.”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extLst>
                  <a:ext uri="{0D108BD9-81ED-4DB2-BD59-A6C34878D82A}">
                    <a16:rowId xmlns:a16="http://schemas.microsoft.com/office/drawing/2014/main" val="79859973"/>
                  </a:ext>
                </a:extLst>
              </a:tr>
              <a:tr h="58353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SOLD_OUT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 “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*** Game sold out</a:t>
                      </a:r>
                      <a:r>
                        <a:rPr lang="en-US" sz="1200" dirty="0">
                          <a:effectLst/>
                        </a:rPr>
                        <a:t>. ***”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a card is inserted: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your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  <a:endParaRPr lang="en-US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ctr"/>
                </a:tc>
                <a:extLst>
                  <a:ext uri="{0D108BD9-81ED-4DB2-BD59-A6C34878D82A}">
                    <a16:rowId xmlns:a16="http://schemas.microsoft.com/office/drawing/2014/main" val="152216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8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A3B7-10F1-06E6-45D7-815D7FC6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State DP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5E14F-098D-8400-E24E-292CC30F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46BA9-83E0-8A45-CBEF-1569BB64396F}"/>
              </a:ext>
            </a:extLst>
          </p:cNvPr>
          <p:cNvSpPr txBox="1"/>
          <p:nvPr/>
        </p:nvSpPr>
        <p:spPr>
          <a:xfrm>
            <a:off x="1005879" y="1417342"/>
            <a:ext cx="18287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Action function 3: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take_ticket()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B5D82B-F9F2-BBA1-5B5F-683E6AF49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55413"/>
              </p:ext>
            </p:extLst>
          </p:nvPr>
        </p:nvGraphicFramePr>
        <p:xfrm>
          <a:off x="3108976" y="1234464"/>
          <a:ext cx="5212023" cy="559090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03931">
                  <a:extLst>
                    <a:ext uri="{9D8B030D-6E8A-4147-A177-3AD203B41FA5}">
                      <a16:colId xmlns:a16="http://schemas.microsoft.com/office/drawing/2014/main" val="4190929129"/>
                    </a:ext>
                  </a:extLst>
                </a:gridCol>
                <a:gridCol w="3508092">
                  <a:extLst>
                    <a:ext uri="{9D8B030D-6E8A-4147-A177-3AD203B41FA5}">
                      <a16:colId xmlns:a16="http://schemas.microsoft.com/office/drawing/2014/main" val="1596836013"/>
                    </a:ext>
                  </a:extLst>
                </a:gridCol>
              </a:tblGrid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Ticket machine state</a:t>
                      </a:r>
                      <a:endParaRPr lang="en-US" sz="1200" b="1" dirty="0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Machine behaviors in each state</a:t>
                      </a:r>
                      <a:endParaRPr lang="en-US" sz="1200" b="1" dirty="0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extLst>
                  <a:ext uri="{0D108BD9-81ED-4DB2-BD59-A6C34878D82A}">
                    <a16:rowId xmlns:a16="http://schemas.microsoft.com/office/drawing/2014/main" val="2317718831"/>
                  </a:ext>
                </a:extLst>
              </a:tr>
              <a:tr h="185233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READY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no card is inserted: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First insert your credit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 if the card’s validity is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UNKNOWN: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Still checking your card’s validity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 if the card is valid: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Take the ticket you’ve already bought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your credit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Credit card rejected</a:t>
                      </a:r>
                      <a:r>
                        <a:rPr lang="en-US" sz="1200" kern="100" dirty="0">
                          <a:effectLst/>
                        </a:rPr>
                        <a:t>.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your credit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  <a:endParaRPr lang="en-US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extLst>
                  <a:ext uri="{0D108BD9-81ED-4DB2-BD59-A6C34878D82A}">
                    <a16:rowId xmlns:a16="http://schemas.microsoft.com/office/drawing/2014/main" val="2234641156"/>
                  </a:ext>
                </a:extLst>
              </a:tr>
              <a:tr h="147649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VALIDATING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the card’s validity is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UNKNOWN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Still checking your card’s validity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 if the card is valid: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Your card is already validated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Take your ticket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Credit card rejected</a:t>
                      </a:r>
                      <a:r>
                        <a:rPr lang="en-US" sz="1200" kern="100" dirty="0">
                          <a:effectLst/>
                        </a:rPr>
                        <a:t>.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“Remove your card.”</a:t>
                      </a:r>
                      <a:endParaRPr lang="en-US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extLst>
                  <a:ext uri="{0D108BD9-81ED-4DB2-BD59-A6C34878D82A}">
                    <a16:rowId xmlns:a16="http://schemas.microsoft.com/office/drawing/2014/main" val="3733577160"/>
                  </a:ext>
                </a:extLst>
              </a:tr>
              <a:tr h="135299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TICKET_SOLD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 “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Remove your credit card</a:t>
                      </a:r>
                      <a:r>
                        <a:rPr lang="en-US" sz="12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 “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Enjoy the game!</a:t>
                      </a:r>
                      <a:r>
                        <a:rPr lang="en-US" sz="1200" dirty="0">
                          <a:effectLst/>
                        </a:rPr>
                        <a:t>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Decrement the ticket count.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the ticket count &gt; 0,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b="1" kern="100" dirty="0">
                          <a:effectLst/>
                        </a:rPr>
                        <a:t>Transition to the </a:t>
                      </a:r>
                      <a:r>
                        <a:rPr lang="en-US" sz="1200" b="1" i="0" kern="1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READY</a:t>
                      </a:r>
                      <a:r>
                        <a:rPr lang="en-US" sz="1200" b="1" kern="100" dirty="0">
                          <a:effectLst/>
                        </a:rPr>
                        <a:t> state.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b="1" kern="100" dirty="0">
                          <a:effectLst/>
                        </a:rPr>
                        <a:t>Transition to the </a:t>
                      </a:r>
                      <a:r>
                        <a:rPr lang="en-US" sz="1200" b="1" i="0" kern="1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SOLD_OUT </a:t>
                      </a:r>
                      <a:r>
                        <a:rPr lang="en-US" sz="1200" b="1" kern="100" dirty="0">
                          <a:effectLst/>
                        </a:rPr>
                        <a:t>state.</a:t>
                      </a:r>
                      <a:endParaRPr lang="en-US" sz="1200" b="1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extLst>
                  <a:ext uri="{0D108BD9-81ED-4DB2-BD59-A6C34878D82A}">
                    <a16:rowId xmlns:a16="http://schemas.microsoft.com/office/drawing/2014/main" val="1302376249"/>
                  </a:ext>
                </a:extLst>
              </a:tr>
              <a:tr h="54333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SOLD_OUT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 “*** 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Game sold out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dirty="0">
                          <a:effectLst/>
                        </a:rPr>
                        <a:t>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a card is inserted: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your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  <a:endParaRPr lang="en-US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 anchor="ctr"/>
                </a:tc>
                <a:extLst>
                  <a:ext uri="{0D108BD9-81ED-4DB2-BD59-A6C34878D82A}">
                    <a16:rowId xmlns:a16="http://schemas.microsoft.com/office/drawing/2014/main" val="188292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2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C00E-E1E9-3207-E285-D522E9E8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State DP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DB63F-0821-A0EE-FE8F-50982B8C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4D8FE5-7DBA-D1D1-3ED1-A65A42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10637"/>
              </p:ext>
            </p:extLst>
          </p:nvPr>
        </p:nvGraphicFramePr>
        <p:xfrm>
          <a:off x="1920269" y="1747406"/>
          <a:ext cx="5669218" cy="497339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20219">
                  <a:extLst>
                    <a:ext uri="{9D8B030D-6E8A-4147-A177-3AD203B41FA5}">
                      <a16:colId xmlns:a16="http://schemas.microsoft.com/office/drawing/2014/main" val="2298126280"/>
                    </a:ext>
                  </a:extLst>
                </a:gridCol>
                <a:gridCol w="3748999">
                  <a:extLst>
                    <a:ext uri="{9D8B030D-6E8A-4147-A177-3AD203B41FA5}">
                      <a16:colId xmlns:a16="http://schemas.microsoft.com/office/drawing/2014/main" val="3209050671"/>
                    </a:ext>
                  </a:extLst>
                </a:gridCol>
              </a:tblGrid>
              <a:tr h="308184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Ticket machine state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Machine behaviors in each state</a:t>
                      </a:r>
                      <a:endParaRPr lang="en-US" sz="1200" b="1" dirty="0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extLst>
                  <a:ext uri="{0D108BD9-81ED-4DB2-BD59-A6C34878D82A}">
                    <a16:rowId xmlns:a16="http://schemas.microsoft.com/office/drawing/2014/main" val="1609422192"/>
                  </a:ext>
                </a:extLst>
              </a:tr>
              <a:tr h="119053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READY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a card is inserted: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You’ve removed your credit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No credit card inserted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</a:t>
                      </a:r>
                      <a:r>
                        <a:rPr lang="en-US" sz="1200" b="1" i="0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card_inserted</a:t>
                      </a:r>
                      <a:r>
                        <a:rPr lang="en-US" sz="1200" dirty="0">
                          <a:effectLst/>
                        </a:rPr>
                        <a:t> 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</a:t>
                      </a:r>
                      <a:r>
                        <a:rPr lang="en-US" sz="1200" b="1" i="0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card_validity</a:t>
                      </a:r>
                      <a:r>
                        <a:rPr lang="en-US" sz="1200" dirty="0">
                          <a:effectLst/>
                        </a:rPr>
                        <a:t> 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UNKNOWN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extLst>
                  <a:ext uri="{0D108BD9-81ED-4DB2-BD59-A6C34878D82A}">
                    <a16:rowId xmlns:a16="http://schemas.microsoft.com/office/drawing/2014/main" val="1539246876"/>
                  </a:ext>
                </a:extLst>
              </a:tr>
              <a:tr h="192021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VALIDATING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no card is inserted: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No credit card inserted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 if the card is invalid: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***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Credit card rejected. ***</a:t>
                      </a:r>
                      <a:r>
                        <a:rPr lang="en-US" sz="1200" kern="100" dirty="0">
                          <a:effectLst/>
                        </a:rPr>
                        <a:t>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Remove your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You removed your credit card. No sale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</a:t>
                      </a:r>
                      <a:r>
                        <a:rPr lang="en-US" sz="1200" b="1" i="0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card_inserted</a:t>
                      </a:r>
                      <a:r>
                        <a:rPr lang="en-US" dirty="0"/>
                        <a:t> </a:t>
                      </a:r>
                      <a:r>
                        <a:rPr lang="en-US" sz="1200" dirty="0">
                          <a:effectLst/>
                        </a:rPr>
                        <a:t>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</a:t>
                      </a:r>
                      <a:r>
                        <a:rPr lang="en-US" sz="1200" b="1" i="0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card_validity </a:t>
                      </a:r>
                      <a:r>
                        <a:rPr lang="en-US" sz="1200" dirty="0">
                          <a:effectLst/>
                        </a:rPr>
                        <a:t>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UNKNOWN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Transition to the </a:t>
                      </a: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READY</a:t>
                      </a:r>
                      <a:r>
                        <a:rPr lang="en-US" sz="1200" b="1" dirty="0">
                          <a:effectLst/>
                        </a:rPr>
                        <a:t> state.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extLst>
                  <a:ext uri="{0D108BD9-81ED-4DB2-BD59-A6C34878D82A}">
                    <a16:rowId xmlns:a16="http://schemas.microsoft.com/office/drawing/2014/main" val="286527523"/>
                  </a:ext>
                </a:extLst>
              </a:tr>
              <a:tr h="32480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TICKET_SOLD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Write “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</a:rPr>
                        <a:t>First take your ticket</a:t>
                      </a:r>
                      <a:r>
                        <a:rPr lang="en-US" sz="1200" dirty="0">
                          <a:effectLst/>
                        </a:rPr>
                        <a:t>.”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extLst>
                  <a:ext uri="{0D108BD9-81ED-4DB2-BD59-A6C34878D82A}">
                    <a16:rowId xmlns:a16="http://schemas.microsoft.com/office/drawing/2014/main" val="2232163736"/>
                  </a:ext>
                </a:extLst>
              </a:tr>
              <a:tr h="122965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SOLD_OUT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card is inserted: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You’ve removed your credit card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Set </a:t>
                      </a:r>
                      <a:r>
                        <a:rPr lang="en-US" sz="1200" b="1" i="0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card_inserted</a:t>
                      </a:r>
                      <a:r>
                        <a:rPr lang="en-US" sz="1200" kern="100" dirty="0">
                          <a:effectLst/>
                        </a:rPr>
                        <a:t> 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r>
                        <a:rPr lang="en-US" sz="1200" kern="100" dirty="0">
                          <a:effectLst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Set </a:t>
                      </a:r>
                      <a:r>
                        <a:rPr lang="en-US" sz="1200" b="1" i="0" kern="1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card_validity</a:t>
                      </a:r>
                      <a:r>
                        <a:rPr lang="en-US" sz="1200" kern="100" dirty="0">
                          <a:effectLst/>
                        </a:rPr>
                        <a:t> to </a:t>
                      </a:r>
                      <a:r>
                        <a:rPr lang="en-US" sz="1200" b="1" i="0" kern="1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UNKNOWN</a:t>
                      </a:r>
                      <a:r>
                        <a:rPr lang="en-US" sz="1200" kern="1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Else:</a:t>
                      </a:r>
                    </a:p>
                    <a:p>
                      <a:pPr marL="342900" marR="0" lvl="0" indent="-342900"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"/>
                        <a:tabLst>
                          <a:tab pos="3429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Write “</a:t>
                      </a:r>
                      <a:r>
                        <a:rPr lang="en-US" sz="1200" kern="100" dirty="0">
                          <a:solidFill>
                            <a:srgbClr val="0432FF"/>
                          </a:solidFill>
                          <a:effectLst/>
                        </a:rPr>
                        <a:t>No credit card inserted</a:t>
                      </a:r>
                      <a:r>
                        <a:rPr lang="en-US" sz="1200" kern="100" dirty="0">
                          <a:effectLst/>
                        </a:rPr>
                        <a:t>.”</a:t>
                      </a:r>
                      <a:endParaRPr lang="en-US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9" marR="56729" marT="0" marB="0" anchor="ctr"/>
                </a:tc>
                <a:extLst>
                  <a:ext uri="{0D108BD9-81ED-4DB2-BD59-A6C34878D82A}">
                    <a16:rowId xmlns:a16="http://schemas.microsoft.com/office/drawing/2014/main" val="15619076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67B208-4184-AEE4-AF76-F9D036C03F18}"/>
              </a:ext>
            </a:extLst>
          </p:cNvPr>
          <p:cNvSpPr txBox="1"/>
          <p:nvPr/>
        </p:nvSpPr>
        <p:spPr>
          <a:xfrm>
            <a:off x="2606061" y="1261666"/>
            <a:ext cx="429763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Action function 4: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remove_credit_card()</a:t>
            </a:r>
          </a:p>
        </p:txBody>
      </p:sp>
    </p:spTree>
    <p:extLst>
      <p:ext uri="{BB962C8B-B14F-4D97-AF65-F5344CB8AC3E}">
        <p14:creationId xmlns:p14="http://schemas.microsoft.com/office/powerpoint/2010/main" val="36038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7B9C-8596-1333-AB4E-3B52A9C5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75F4-B273-4513-61E2-110E297C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 is </a:t>
            </a:r>
            <a:r>
              <a:rPr lang="en-US" b="1" dirty="0"/>
              <a:t>focused on actions</a:t>
            </a:r>
            <a:r>
              <a:rPr lang="en-US" dirty="0"/>
              <a:t>, not states.</a:t>
            </a:r>
          </a:p>
          <a:p>
            <a:pPr lvl="4"/>
            <a:endParaRPr lang="en-US" dirty="0"/>
          </a:p>
          <a:p>
            <a:r>
              <a:rPr lang="en-US" b="1" dirty="0"/>
              <a:t>Multiple responsibilities. </a:t>
            </a:r>
            <a:br>
              <a:rPr lang="en-US" b="1" dirty="0"/>
            </a:br>
            <a:r>
              <a:rPr lang="en-US" dirty="0"/>
              <a:t>Class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TicketMachine</a:t>
            </a:r>
            <a:r>
              <a:rPr lang="en-US" dirty="0"/>
              <a:t> not only has to keep track of the machine’s state, but it is also responsible for all the actions that occur in all the states. </a:t>
            </a:r>
          </a:p>
          <a:p>
            <a:pPr lvl="1"/>
            <a:r>
              <a:rPr lang="en-US" sz="2800" dirty="0"/>
              <a:t>All the application logic is concentrated in this one class. </a:t>
            </a:r>
          </a:p>
          <a:p>
            <a:pPr lvl="1"/>
            <a:r>
              <a:rPr lang="en-US" sz="2800" dirty="0"/>
              <a:t>The states’ behaviors are scattered among the class’s member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01722-2F50-81DD-D2E6-C8FBF4E3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59088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7B9C-8596-1333-AB4E-3B52A9C5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75F4-B273-4513-61E2-110E297C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Poor encapsulation. </a:t>
            </a:r>
            <a:r>
              <a:rPr lang="en-US" dirty="0"/>
              <a:t>The states and their behaviors are not well encapsulated.</a:t>
            </a:r>
          </a:p>
          <a:p>
            <a:pPr lvl="4"/>
            <a:endParaRPr lang="en-US" dirty="0"/>
          </a:p>
          <a:p>
            <a:r>
              <a:rPr lang="en-US" b="1" dirty="0"/>
              <a:t>Inflexible code. </a:t>
            </a:r>
            <a:r>
              <a:rPr lang="en-US" dirty="0"/>
              <a:t>If we need to modify, add, or remove ticket machine states and their actions, we will need to change the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TicketMachine</a:t>
            </a:r>
            <a:r>
              <a:rPr lang="en-US" dirty="0"/>
              <a:t> 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01722-2F50-81DD-D2E6-C8FBF4E3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835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381A-35D3-BFC6-AC3B-C6CE386D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A94F0-B905-F3DD-8523-97A91B5D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42B73-6126-D02A-8433-001C628B739E}"/>
              </a:ext>
            </a:extLst>
          </p:cNvPr>
          <p:cNvSpPr txBox="1"/>
          <p:nvPr/>
        </p:nvSpPr>
        <p:spPr>
          <a:xfrm>
            <a:off x="2240305" y="1600220"/>
            <a:ext cx="4663389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State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an object to alter its behavior when its internal state changes. The object will appear to change its class.” [GoF 305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6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63EF-09DE-5E12-A149-DD8EBFCC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State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84C75-6AA4-66F8-3DB9-A484629C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ED5BF9-6C16-2A04-5970-5B76EEE9E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4463"/>
            <a:ext cx="6400776" cy="4947902"/>
          </a:xfrm>
          <a:prstGeom prst="rect">
            <a:avLst/>
          </a:prstGeom>
        </p:spPr>
      </p:pic>
      <p:pic>
        <p:nvPicPr>
          <p:cNvPr id="6" name="Picture 5" descr="A yellow hand with thumb up&#10;&#10;Description automatically generated">
            <a:extLst>
              <a:ext uri="{FF2B5EF4-FFF2-40B4-BE49-F238E27FC236}">
                <a16:creationId xmlns:a16="http://schemas.microsoft.com/office/drawing/2014/main" id="{01A5FA87-22EC-E8DD-6E8B-81EB9DD2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64" y="5517850"/>
            <a:ext cx="868371" cy="826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ED3D88-2C25-2EFF-2736-440A1D7FAFF7}"/>
              </a:ext>
            </a:extLst>
          </p:cNvPr>
          <p:cNvSpPr txBox="1"/>
          <p:nvPr/>
        </p:nvSpPr>
        <p:spPr>
          <a:xfrm>
            <a:off x="3566171" y="4434829"/>
            <a:ext cx="504406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subclasses of superclass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encapsulate handling the customer and machine actions for each state of the ticket machine. Each action member function of the subclasses returns a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that is the next state for the ticket machine to transition to. By aggregating the subclasses in class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StatesBlock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subclasses are loosely coupled with each other, and class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TicketMachine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loosely coupled with the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subclasses. Each action member function of class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TicketMachine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defers to the corresponding member function of the current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pointed to by the private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variable.</a:t>
            </a:r>
            <a:r>
              <a:rPr lang="en-US" sz="1400" dirty="0">
                <a:solidFill>
                  <a:srgbClr val="0432FF"/>
                </a:solidFill>
                <a:effectLst/>
              </a:rPr>
              <a:t> </a:t>
            </a:r>
            <a:endParaRPr lang="en-US" sz="1400" dirty="0">
              <a:solidFill>
                <a:srgbClr val="0432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F93A9-ECC2-EE84-5375-6FC019F2C165}"/>
              </a:ext>
            </a:extLst>
          </p:cNvPr>
          <p:cNvSpPr txBox="1"/>
          <p:nvPr/>
        </p:nvSpPr>
        <p:spPr>
          <a:xfrm>
            <a:off x="7051729" y="1356102"/>
            <a:ext cx="1053494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Enums.h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ACFF3-6F9B-CCF0-273F-5150F60B1BE7}"/>
              </a:ext>
            </a:extLst>
          </p:cNvPr>
          <p:cNvSpPr txBox="1"/>
          <p:nvPr/>
        </p:nvSpPr>
        <p:spPr>
          <a:xfrm>
            <a:off x="7051729" y="1648795"/>
            <a:ext cx="942887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State.h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BC60E-12DA-FAED-0022-D97FC1BFC256}"/>
              </a:ext>
            </a:extLst>
          </p:cNvPr>
          <p:cNvSpPr txBox="1"/>
          <p:nvPr/>
        </p:nvSpPr>
        <p:spPr>
          <a:xfrm>
            <a:off x="7051729" y="1941488"/>
            <a:ext cx="1252266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READY.cpp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FD909-0280-104F-256A-C280BF137B88}"/>
              </a:ext>
            </a:extLst>
          </p:cNvPr>
          <p:cNvSpPr txBox="1"/>
          <p:nvPr/>
        </p:nvSpPr>
        <p:spPr>
          <a:xfrm>
            <a:off x="7051729" y="2234181"/>
            <a:ext cx="1603324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VALIDATING.cpp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4D692-BCF6-191B-996D-B969807910E6}"/>
              </a:ext>
            </a:extLst>
          </p:cNvPr>
          <p:cNvSpPr txBox="1"/>
          <p:nvPr/>
        </p:nvSpPr>
        <p:spPr>
          <a:xfrm>
            <a:off x="7051729" y="2526874"/>
            <a:ext cx="1729961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TICKET_SOLD.cpp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6A42-5E7D-9B83-268C-9D976481CE25}"/>
              </a:ext>
            </a:extLst>
          </p:cNvPr>
          <p:cNvSpPr txBox="1"/>
          <p:nvPr/>
        </p:nvSpPr>
        <p:spPr>
          <a:xfrm>
            <a:off x="7051729" y="2819567"/>
            <a:ext cx="1524776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SOLD_OUT.cpp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78D12-08C6-EAFC-B0A6-F7F1A571B914}"/>
              </a:ext>
            </a:extLst>
          </p:cNvPr>
          <p:cNvSpPr txBox="1"/>
          <p:nvPr/>
        </p:nvSpPr>
        <p:spPr>
          <a:xfrm>
            <a:off x="7051729" y="3112260"/>
            <a:ext cx="1359668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StatesBlock.h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AFF44F-A9F3-F555-2F04-E8CD5876CA3A}"/>
              </a:ext>
            </a:extLst>
          </p:cNvPr>
          <p:cNvSpPr txBox="1"/>
          <p:nvPr/>
        </p:nvSpPr>
        <p:spPr>
          <a:xfrm>
            <a:off x="7051729" y="3404953"/>
            <a:ext cx="1524776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TicketMachine.h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0D386-9D1A-8D49-0A0B-B655ECD6C509}"/>
              </a:ext>
            </a:extLst>
          </p:cNvPr>
          <p:cNvSpPr txBox="1"/>
          <p:nvPr/>
        </p:nvSpPr>
        <p:spPr>
          <a:xfrm>
            <a:off x="7051729" y="3697646"/>
            <a:ext cx="1673856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TicketMachine.cpp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5192E3-AC38-D96B-3EB8-DEF3404DE619}"/>
              </a:ext>
            </a:extLst>
          </p:cNvPr>
          <p:cNvSpPr txBox="1"/>
          <p:nvPr/>
        </p:nvSpPr>
        <p:spPr>
          <a:xfrm>
            <a:off x="7051729" y="3990341"/>
            <a:ext cx="1114408" cy="26161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13.2/</a:t>
            </a:r>
            <a:r>
              <a:rPr lang="en-US" sz="1100" dirty="0" err="1">
                <a:solidFill>
                  <a:srgbClr val="FFFF00"/>
                </a:solidFill>
              </a:rPr>
              <a:t>tester.cpp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848C-4B25-67EA-10D3-7F3E5D07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34BC-8914-FD33-37C2-5BFC00C06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Encapsulated customer actions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</a:t>
            </a:r>
            <a:r>
              <a:rPr lang="en-US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 encapsulates all the customer actions when the ticket machine is in the corresponding state. </a:t>
            </a:r>
          </a:p>
          <a:p>
            <a:pPr lvl="4"/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possible to modify the behavior of a state or to remove or add states without changing the other 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 or class </a:t>
            </a:r>
            <a:r>
              <a:rPr lang="en-US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TicketMachine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This is the </a:t>
            </a: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Encapsulate What Varies Principle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B0E4A-5AF5-0B64-B117-42A6AB9F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3261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848C-4B25-67EA-10D3-7F3E5D07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34BC-8914-FD33-37C2-5BFC00C06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responsibility classes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US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TicketMachine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has the responsibility to keep track of the values of its current </a:t>
            </a:r>
            <a:r>
              <a:rPr lang="en-US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state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other member variables. </a:t>
            </a:r>
          </a:p>
          <a:p>
            <a:pPr lvl="4"/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no longer is responsible for the customer actions of each state. This is the </a:t>
            </a: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Responsibility Principle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B0E4A-5AF5-0B64-B117-42A6AB9F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234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0EDF-6A44-51D7-4841-1D8A5EAE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State and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B83F-2F3A-08E5-422E-064F66232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Recall that at run time, the values of an object’s </a:t>
            </a:r>
            <a:r>
              <a:rPr lang="en-US" sz="2600" u="sng" dirty="0"/>
              <a:t>member variables</a:t>
            </a:r>
            <a:r>
              <a:rPr lang="en-US" sz="2600" dirty="0"/>
              <a:t> uniquely determine its </a:t>
            </a:r>
            <a:r>
              <a:rPr lang="en-US" sz="2600" u="sng" dirty="0"/>
              <a:t>state</a:t>
            </a:r>
            <a:r>
              <a:rPr lang="en-US" sz="2600" dirty="0"/>
              <a:t>.</a:t>
            </a:r>
          </a:p>
          <a:p>
            <a:pPr lvl="1"/>
            <a:r>
              <a:rPr lang="en-US" sz="2200" dirty="0"/>
              <a:t>The state changes whenever the values change.</a:t>
            </a:r>
          </a:p>
          <a:p>
            <a:pPr lvl="1"/>
            <a:r>
              <a:rPr lang="en-US" sz="2200" dirty="0"/>
              <a:t>The object undergoes </a:t>
            </a:r>
            <a:r>
              <a:rPr lang="en-US" sz="2200" u="sng" dirty="0"/>
              <a:t>state transitions</a:t>
            </a:r>
            <a:r>
              <a:rPr lang="en-US" sz="2200" dirty="0"/>
              <a:t>.</a:t>
            </a:r>
          </a:p>
          <a:p>
            <a:pPr lvl="4"/>
            <a:endParaRPr lang="en-US" sz="1000" dirty="0"/>
          </a:p>
          <a:p>
            <a:r>
              <a:rPr lang="en-US" sz="2600" dirty="0"/>
              <a:t>An object’s </a:t>
            </a:r>
            <a:r>
              <a:rPr lang="en-US" sz="2600" u="sng" dirty="0"/>
              <a:t>member functions</a:t>
            </a:r>
            <a:r>
              <a:rPr lang="en-US" sz="2600" dirty="0"/>
              <a:t> determine an object’s </a:t>
            </a:r>
            <a:r>
              <a:rPr lang="en-US" sz="2600" u="sng" dirty="0"/>
              <a:t>behavior</a:t>
            </a:r>
            <a:r>
              <a:rPr lang="en-US" sz="2600" dirty="0"/>
              <a:t>.</a:t>
            </a:r>
          </a:p>
          <a:p>
            <a:pPr lvl="1"/>
            <a:r>
              <a:rPr lang="en-US" sz="2200" dirty="0"/>
              <a:t>An object’s state can influence how an object behaves.</a:t>
            </a:r>
          </a:p>
          <a:p>
            <a:pPr lvl="4"/>
            <a:endParaRPr lang="en-US" sz="1000" dirty="0"/>
          </a:p>
          <a:p>
            <a:r>
              <a:rPr lang="en-US" sz="2600" dirty="0"/>
              <a:t>The </a:t>
            </a:r>
            <a:r>
              <a:rPr lang="en-US" sz="2600" u="sng" dirty="0"/>
              <a:t>State Design Pattern</a:t>
            </a:r>
            <a:r>
              <a:rPr lang="en-US" sz="2600" dirty="0"/>
              <a:t> provides a model for managing an object’s states, its </a:t>
            </a:r>
            <a:r>
              <a:rPr lang="en-US" sz="2600" u="sng" dirty="0"/>
              <a:t>state transitions</a:t>
            </a:r>
            <a:r>
              <a:rPr lang="en-US" sz="2600" dirty="0"/>
              <a:t>, and its </a:t>
            </a:r>
            <a:r>
              <a:rPr lang="en-US" sz="2600" u="sng" dirty="0"/>
              <a:t>different behaviors in each state</a:t>
            </a:r>
            <a:r>
              <a:rPr lang="en-US" sz="2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200F7-42A2-5487-53BE-A4C40950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0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848C-4B25-67EA-10D3-7F3E5D07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99256"/>
            <a:ext cx="8229600" cy="655637"/>
          </a:xfrm>
        </p:spPr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34BC-8914-FD33-37C2-5BFC00C06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Loosely coupled classes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State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 are loosely coupled with each other and class </a:t>
            </a:r>
            <a:r>
              <a:rPr lang="en-US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TicketMachine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loosely coupled with the </a:t>
            </a:r>
            <a:r>
              <a:rPr lang="en-US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State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subclasses. </a:t>
            </a:r>
          </a:p>
          <a:p>
            <a:pPr lvl="4"/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the </a:t>
            </a: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 of Least Knowledge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class </a:t>
            </a:r>
            <a:r>
              <a:rPr lang="en-US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TicketMachine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no dependencies on any of the </a:t>
            </a:r>
            <a:r>
              <a:rPr lang="en-US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State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B0E4A-5AF5-0B64-B117-42A6AB9F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8003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61AE-BB9A-710C-0E90-A3247937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B488F-9E1C-E1C3-77F3-C4103084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D4DB6-431A-28CD-44E0-462C39B0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38" y="1325903"/>
            <a:ext cx="3969684" cy="1828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ABD6F-C222-34C7-5F63-2A8442E08F38}"/>
              </a:ext>
            </a:extLst>
          </p:cNvPr>
          <p:cNvSpPr txBox="1"/>
          <p:nvPr/>
        </p:nvSpPr>
        <p:spPr>
          <a:xfrm>
            <a:off x="4754896" y="1325903"/>
            <a:ext cx="384042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generic model of the State Design Pattern. Instead of the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aggregating the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 as shown earlier, this figure shows the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 encapsulated in the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StatesBlock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class, which allows the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 to be loosely coupled with each other and the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TicketMachine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to be loosely coupled with the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subclasses. Also in the previous figure, each of the customer action member functions returns the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the ticket machine will transition to.</a:t>
            </a:r>
            <a:r>
              <a:rPr lang="en-US" sz="1400" dirty="0">
                <a:solidFill>
                  <a:srgbClr val="0432FF"/>
                </a:solidFill>
                <a:effectLst/>
              </a:rPr>
              <a:t> </a:t>
            </a:r>
            <a:endParaRPr lang="en-US" sz="1400" dirty="0">
              <a:solidFill>
                <a:srgbClr val="0432FF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E3E50E-5C26-3769-8255-B84E63E7F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88114"/>
              </p:ext>
            </p:extLst>
          </p:nvPr>
        </p:nvGraphicFramePr>
        <p:xfrm>
          <a:off x="1091599" y="4022955"/>
          <a:ext cx="7326593" cy="178345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80326">
                  <a:extLst>
                    <a:ext uri="{9D8B030D-6E8A-4147-A177-3AD203B41FA5}">
                      <a16:colId xmlns:a16="http://schemas.microsoft.com/office/drawing/2014/main" val="232291657"/>
                    </a:ext>
                  </a:extLst>
                </a:gridCol>
                <a:gridCol w="4846267">
                  <a:extLst>
                    <a:ext uri="{9D8B030D-6E8A-4147-A177-3AD203B41FA5}">
                      <a16:colId xmlns:a16="http://schemas.microsoft.com/office/drawing/2014/main" val="2035929319"/>
                    </a:ext>
                  </a:extLst>
                </a:gridCol>
              </a:tblGrid>
              <a:tr h="3078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4020677"/>
                  </a:ext>
                </a:extLst>
              </a:tr>
              <a:tr h="3078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Context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TicketMachine</a:t>
                      </a:r>
                      <a:r>
                        <a:rPr lang="en-US" sz="1200" dirty="0">
                          <a:effectLst/>
                        </a:rPr>
                        <a:t> (using 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StatesBlock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0094960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843956"/>
                  </a:ext>
                </a:extLst>
              </a:tr>
              <a:tr h="4571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Subclasses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ConcreteStateA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ConcreteStateB</a:t>
                      </a:r>
                      <a:r>
                        <a:rPr lang="en-US" sz="1200" dirty="0">
                          <a:effectLst/>
                        </a:rPr>
                        <a:t>,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READY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VALIDATING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TICKET_SOLD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SOLD_OUT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907326"/>
                  </a:ext>
                </a:extLst>
              </a:tr>
              <a:tr h="4571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handle()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insert_credit_card()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check_validity()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take_ticket()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remove_credit_card()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008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166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DD46-8104-480E-6298-476ABC9B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5496-C8A7-C901-9791-5D522102C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5F72D-479C-8CA5-D04C-D519DCC8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56686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AD96-8DC4-38E9-637A-3B005DEF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Lecture!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153F7-71A8-9364-14E9-576AB5C6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  <a:p>
            <a:pPr lvl="1"/>
            <a:r>
              <a:rPr lang="en-US" dirty="0"/>
              <a:t>How data transmissions are kept secret</a:t>
            </a:r>
          </a:p>
          <a:p>
            <a:pPr lvl="5"/>
            <a:endParaRPr lang="en-US" dirty="0"/>
          </a:p>
          <a:p>
            <a:r>
              <a:rPr lang="en-US" dirty="0"/>
              <a:t>Slides I presented several years ago to local high school teachers so that they in turn can teach their students about data security.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7876C-D2DF-B1A1-62D2-743E7095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262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Sending data such as email messages </a:t>
            </a:r>
            <a:br>
              <a:rPr lang="en-US" dirty="0"/>
            </a:br>
            <a:r>
              <a:rPr lang="en-US" dirty="0"/>
              <a:t>to each other via the Internet …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… is like sending </a:t>
            </a:r>
            <a:r>
              <a:rPr lang="en-US" u="sng" dirty="0"/>
              <a:t>postcards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via the U.S. mail system.</a:t>
            </a:r>
          </a:p>
          <a:p>
            <a:pPr lvl="4"/>
            <a:endParaRPr lang="en-US" dirty="0"/>
          </a:p>
          <a:p>
            <a:r>
              <a:rPr lang="en-US" dirty="0"/>
              <a:t>Anyone can read the </a:t>
            </a:r>
            <a:br>
              <a:rPr lang="en-US" dirty="0"/>
            </a:br>
            <a:r>
              <a:rPr lang="en-US" dirty="0"/>
              <a:t>message along the way!</a:t>
            </a:r>
          </a:p>
        </p:txBody>
      </p:sp>
      <p:pic>
        <p:nvPicPr>
          <p:cNvPr id="19" name="Picture 18" descr="Screen Shot 2015-07-10 at 11.27.0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0" y="3977634"/>
            <a:ext cx="1554463" cy="22121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63074" y="2423171"/>
            <a:ext cx="1737340" cy="1319252"/>
            <a:chOff x="1463074" y="2423171"/>
            <a:chExt cx="1737340" cy="1319252"/>
          </a:xfrm>
        </p:grpSpPr>
        <p:pic>
          <p:nvPicPr>
            <p:cNvPr id="16" name="Picture 1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94951" y="2331732"/>
            <a:ext cx="1874166" cy="1371585"/>
            <a:chOff x="5394951" y="2331732"/>
            <a:chExt cx="1874166" cy="1371585"/>
          </a:xfrm>
        </p:grpSpPr>
        <p:pic>
          <p:nvPicPr>
            <p:cNvPr id="17" name="Picture 16" descr="Screen Shot 2015-07-10 at 11.15.40 A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3" name="Right Arrow 2"/>
          <p:cNvSpPr/>
          <p:nvPr/>
        </p:nvSpPr>
        <p:spPr bwMode="auto">
          <a:xfrm>
            <a:off x="3108976" y="3063244"/>
            <a:ext cx="2468853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3775130" y="2822776"/>
            <a:ext cx="1210668" cy="8229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“We plan to manufacture </a:t>
            </a:r>
            <a:r>
              <a:rPr lang="en-US" sz="1200" b="1" dirty="0">
                <a:solidFill>
                  <a:srgbClr val="C00000"/>
                </a:solidFill>
              </a:rPr>
              <a:t>7</a:t>
            </a:r>
            <a:r>
              <a:rPr lang="en-US" sz="1200" dirty="0"/>
              <a:t> million widgets next quarter.”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680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7707"/>
            <a:ext cx="8229600" cy="1513218"/>
          </a:xfrm>
        </p:spPr>
        <p:txBody>
          <a:bodyPr/>
          <a:lstStyle/>
          <a:p>
            <a:r>
              <a:rPr lang="en-US" dirty="0"/>
              <a:t>How can we keep the nefarious Bart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from reading </a:t>
            </a:r>
            <a:r>
              <a:rPr lang="en-US" u="sng" dirty="0"/>
              <a:t>confidential messages</a:t>
            </a:r>
            <a:r>
              <a:rPr lang="en-US" dirty="0"/>
              <a:t> that </a:t>
            </a:r>
            <a:br>
              <a:rPr lang="en-US" dirty="0"/>
            </a:br>
            <a:r>
              <a:rPr lang="en-US" dirty="0"/>
              <a:t>Jill and John are sending each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4" name="Picture 13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6" name="Down Arrow 15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108976" y="2057415"/>
            <a:ext cx="2468853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CEF6227C-C69B-46BB-CB52-98A2E963A7F6}"/>
              </a:ext>
            </a:extLst>
          </p:cNvPr>
          <p:cNvSpPr/>
          <p:nvPr/>
        </p:nvSpPr>
        <p:spPr bwMode="auto">
          <a:xfrm>
            <a:off x="3840488" y="1783097"/>
            <a:ext cx="1210668" cy="8229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“We plan to manufacture </a:t>
            </a:r>
            <a:r>
              <a:rPr lang="en-US" sz="1200" b="1" dirty="0">
                <a:solidFill>
                  <a:srgbClr val="C00000"/>
                </a:solidFill>
              </a:rPr>
              <a:t>7</a:t>
            </a:r>
            <a:r>
              <a:rPr lang="en-US" sz="1200" dirty="0"/>
              <a:t> million widgets next quarter.”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173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4951" y="4670040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291854" y="5401552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13745"/>
          </a:xfrm>
        </p:spPr>
        <p:txBody>
          <a:bodyPr/>
          <a:lstStyle/>
          <a:p>
            <a:r>
              <a:rPr lang="en-US" dirty="0"/>
              <a:t>Jill needs to send a message containing the </a:t>
            </a:r>
            <a:r>
              <a:rPr lang="en-US" u="sng" dirty="0"/>
              <a:t>confidential data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7</a:t>
            </a:r>
            <a:r>
              <a:rPr lang="en-US" dirty="0"/>
              <a:t> to John.</a:t>
            </a:r>
          </a:p>
          <a:p>
            <a:r>
              <a:rPr lang="en-US" dirty="0"/>
              <a:t>John and Jill can agree ahead of time to a </a:t>
            </a:r>
            <a:r>
              <a:rPr lang="en-US" u="sng" dirty="0"/>
              <a:t>shared secret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– the number 12.</a:t>
            </a:r>
          </a:p>
          <a:p>
            <a:r>
              <a:rPr lang="en-US" dirty="0"/>
              <a:t>Then Jill can </a:t>
            </a:r>
            <a:r>
              <a:rPr lang="en-US" u="sng" dirty="0"/>
              <a:t>encrypt</a:t>
            </a:r>
            <a:r>
              <a:rPr lang="en-US" dirty="0"/>
              <a:t> the data by </a:t>
            </a:r>
            <a:r>
              <a:rPr lang="en-US" u="sng" dirty="0"/>
              <a:t>adding</a:t>
            </a:r>
            <a:r>
              <a:rPr lang="en-US" dirty="0"/>
              <a:t> 12 </a:t>
            </a:r>
            <a:br>
              <a:rPr lang="en-US" dirty="0"/>
            </a:br>
            <a:r>
              <a:rPr lang="en-US" dirty="0"/>
              <a:t>to the confidential data </a:t>
            </a:r>
            <a:r>
              <a:rPr lang="en-US" dirty="0">
                <a:solidFill>
                  <a:srgbClr val="C00000"/>
                </a:solidFill>
              </a:rPr>
              <a:t>7</a:t>
            </a:r>
            <a:r>
              <a:rPr lang="en-US" dirty="0"/>
              <a:t>.</a:t>
            </a:r>
          </a:p>
          <a:p>
            <a:r>
              <a:rPr lang="en-US" dirty="0"/>
              <a:t>John </a:t>
            </a:r>
            <a:r>
              <a:rPr lang="en-US" u="sng" dirty="0"/>
              <a:t>decrypts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data by </a:t>
            </a:r>
            <a:r>
              <a:rPr lang="en-US" u="sng" dirty="0"/>
              <a:t>subtracting</a:t>
            </a:r>
            <a:r>
              <a:rPr lang="en-US" dirty="0"/>
              <a:t> 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4761479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6" name="Folded Corner 15"/>
          <p:cNvSpPr/>
          <p:nvPr/>
        </p:nvSpPr>
        <p:spPr bwMode="auto">
          <a:xfrm>
            <a:off x="4023366" y="5257780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406" y="5440658"/>
            <a:ext cx="1029448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4770" y="5440658"/>
            <a:ext cx="1029448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</p:spTree>
    <p:extLst>
      <p:ext uri="{BB962C8B-B14F-4D97-AF65-F5344CB8AC3E}">
        <p14:creationId xmlns:p14="http://schemas.microsoft.com/office/powerpoint/2010/main" val="29308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291854" y="2057415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4709146"/>
            <a:ext cx="8503827" cy="1421779"/>
          </a:xfrm>
        </p:spPr>
        <p:txBody>
          <a:bodyPr/>
          <a:lstStyle/>
          <a:p>
            <a:r>
              <a:rPr lang="en-US" dirty="0"/>
              <a:t>Because Bart </a:t>
            </a:r>
            <a:r>
              <a:rPr lang="en-US" u="sng" dirty="0"/>
              <a:t>doesn’t know</a:t>
            </a:r>
            <a:r>
              <a:rPr lang="en-US" dirty="0"/>
              <a:t> the shared secret 12, he </a:t>
            </a:r>
            <a:r>
              <a:rPr lang="en-US" u="sng" dirty="0"/>
              <a:t>won’t</a:t>
            </a:r>
            <a:r>
              <a:rPr lang="en-US" dirty="0"/>
              <a:t> be able to decrypt the message and obtain the confidential data </a:t>
            </a:r>
            <a:r>
              <a:rPr lang="en-US" dirty="0">
                <a:solidFill>
                  <a:srgbClr val="C00000"/>
                </a:solidFill>
              </a:rPr>
              <a:t>7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3" name="Picture 1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5" name="Down Arrow 14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olded Corner 15"/>
          <p:cNvSpPr/>
          <p:nvPr/>
        </p:nvSpPr>
        <p:spPr bwMode="auto">
          <a:xfrm>
            <a:off x="4066694" y="1874537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406" y="2057415"/>
            <a:ext cx="1029448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4770" y="2057415"/>
            <a:ext cx="1029448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1C9757-D4D3-D241-94A7-2C465A55A953}"/>
              </a:ext>
            </a:extLst>
          </p:cNvPr>
          <p:cNvSpPr txBox="1"/>
          <p:nvPr/>
        </p:nvSpPr>
        <p:spPr>
          <a:xfrm>
            <a:off x="3781476" y="352923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23C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2533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9"/>
            <a:ext cx="8229600" cy="2637982"/>
          </a:xfrm>
        </p:spPr>
        <p:txBody>
          <a:bodyPr/>
          <a:lstStyle/>
          <a:p>
            <a:r>
              <a:rPr lang="en-US" dirty="0"/>
              <a:t>But this shared secret solution has problems.</a:t>
            </a:r>
          </a:p>
          <a:p>
            <a:pPr lvl="1"/>
            <a:r>
              <a:rPr lang="en-US" dirty="0"/>
              <a:t>Jill and John must </a:t>
            </a:r>
            <a:r>
              <a:rPr lang="en-US" u="sng" dirty="0"/>
              <a:t>arrange beforehand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share the secret 12.</a:t>
            </a:r>
          </a:p>
          <a:p>
            <a:pPr lvl="1"/>
            <a:r>
              <a:rPr lang="en-US" dirty="0"/>
              <a:t>What if Jill doesn’t already know John?</a:t>
            </a:r>
          </a:p>
          <a:p>
            <a:pPr lvl="1"/>
            <a:r>
              <a:rPr lang="en-US" dirty="0"/>
              <a:t>What if Jill wants to send the confidential data </a:t>
            </a:r>
            <a:br>
              <a:rPr lang="en-US" dirty="0"/>
            </a:br>
            <a:r>
              <a:rPr lang="en-US" dirty="0"/>
              <a:t>to all her vice presidents at the same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195358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3291854" y="1965976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074" y="1286797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2" name="Folded Corner 11"/>
          <p:cNvSpPr/>
          <p:nvPr/>
        </p:nvSpPr>
        <p:spPr bwMode="auto">
          <a:xfrm>
            <a:off x="4023366" y="1783098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06" y="1965976"/>
            <a:ext cx="1029448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4770" y="1965976"/>
            <a:ext cx="1029448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16" y="5532097"/>
            <a:ext cx="6965368" cy="461665"/>
          </a:xfrm>
          <a:prstGeom prst="rect">
            <a:avLst/>
          </a:prstGeom>
          <a:solidFill>
            <a:srgbClr val="A12A03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How can Jill and </a:t>
            </a:r>
            <a:r>
              <a:rPr lang="en-US" sz="2400" u="sng" dirty="0">
                <a:solidFill>
                  <a:srgbClr val="FFFF00"/>
                </a:solidFill>
              </a:rPr>
              <a:t>all</a:t>
            </a:r>
            <a:r>
              <a:rPr lang="en-US" sz="2400" dirty="0">
                <a:solidFill>
                  <a:srgbClr val="FFFF00"/>
                </a:solidFill>
              </a:rPr>
              <a:t> her recipients share a secret?</a:t>
            </a:r>
          </a:p>
        </p:txBody>
      </p:sp>
    </p:spTree>
    <p:extLst>
      <p:ext uri="{BB962C8B-B14F-4D97-AF65-F5344CB8AC3E}">
        <p14:creationId xmlns:p14="http://schemas.microsoft.com/office/powerpoint/2010/main" val="12093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503872" cy="4835525"/>
          </a:xfrm>
        </p:spPr>
        <p:txBody>
          <a:bodyPr/>
          <a:lstStyle/>
          <a:p>
            <a:r>
              <a:rPr lang="en-US" dirty="0"/>
              <a:t>How can Jill and her recipients share a secret number in order to encrypt the confidential data?</a:t>
            </a:r>
          </a:p>
          <a:p>
            <a:pPr lvl="5"/>
            <a:endParaRPr lang="en-US" dirty="0"/>
          </a:p>
          <a:p>
            <a:r>
              <a:rPr lang="en-US" dirty="0"/>
              <a:t>A security scheme called </a:t>
            </a:r>
            <a:r>
              <a:rPr lang="en-US" dirty="0">
                <a:solidFill>
                  <a:srgbClr val="B23C00"/>
                </a:solidFill>
              </a:rPr>
              <a:t>public key cryptography </a:t>
            </a:r>
            <a:r>
              <a:rPr lang="en-US" dirty="0"/>
              <a:t>was invented just for this purpose.</a:t>
            </a:r>
          </a:p>
          <a:p>
            <a:pPr lvl="5"/>
            <a:endParaRPr lang="en-US" dirty="0"/>
          </a:p>
          <a:p>
            <a:r>
              <a:rPr lang="en-US" dirty="0"/>
              <a:t>In this simplified introduction, let’s </a:t>
            </a:r>
            <a:r>
              <a:rPr lang="en-US" u="sng" dirty="0"/>
              <a:t>pretend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multiplication is a </a:t>
            </a:r>
            <a:r>
              <a:rPr lang="en-US" u="sng" dirty="0"/>
              <a:t>one-way operation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Once you’ve multiplied two numbers, say </a:t>
            </a:r>
            <a:r>
              <a:rPr lang="en-US" dirty="0">
                <a:solidFill>
                  <a:srgbClr val="B23C00"/>
                </a:solidFill>
              </a:rPr>
              <a:t>4</a:t>
            </a:r>
            <a:r>
              <a:rPr lang="en-US" dirty="0"/>
              <a:t>x</a:t>
            </a:r>
            <a:r>
              <a:rPr lang="en-US" dirty="0">
                <a:solidFill>
                  <a:srgbClr val="B23C00"/>
                </a:solidFill>
              </a:rPr>
              <a:t>5</a:t>
            </a:r>
            <a:r>
              <a:rPr lang="en-US" dirty="0"/>
              <a:t>=20,</a:t>
            </a:r>
            <a:br>
              <a:rPr lang="en-US" dirty="0"/>
            </a:br>
            <a:r>
              <a:rPr lang="en-US" dirty="0"/>
              <a:t>you </a:t>
            </a:r>
            <a:r>
              <a:rPr lang="en-US" u="sng" dirty="0"/>
              <a:t>can’t recover</a:t>
            </a:r>
            <a:r>
              <a:rPr lang="en-US" dirty="0"/>
              <a:t> the original numbers by dividing.</a:t>
            </a:r>
          </a:p>
          <a:p>
            <a:pPr lvl="1"/>
            <a:r>
              <a:rPr lang="en-US" dirty="0"/>
              <a:t>In other words, you can’t do 20÷4=</a:t>
            </a:r>
            <a:r>
              <a:rPr lang="en-US" dirty="0">
                <a:solidFill>
                  <a:srgbClr val="B23C00"/>
                </a:solidFill>
              </a:rPr>
              <a:t>5</a:t>
            </a:r>
            <a:r>
              <a:rPr lang="en-US" dirty="0"/>
              <a:t> or 20÷5=</a:t>
            </a:r>
            <a:r>
              <a:rPr lang="en-US" dirty="0">
                <a:solidFill>
                  <a:srgbClr val="B23C00"/>
                </a:solidFill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3D13-880B-087B-52FA-11B075EE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Car Analogy: Object State and Behavior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AD516-E918-4695-307C-785F77D5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car is a complex object that can be in any one of several states.</a:t>
            </a:r>
          </a:p>
          <a:p>
            <a:pPr lvl="1"/>
            <a:r>
              <a:rPr lang="en-US" dirty="0"/>
              <a:t>It can be turned off, idling, moving, stopped, etc.</a:t>
            </a:r>
          </a:p>
          <a:p>
            <a:pPr lvl="4"/>
            <a:endParaRPr lang="en-US" dirty="0"/>
          </a:p>
          <a:p>
            <a:r>
              <a:rPr lang="en-US" dirty="0"/>
              <a:t>Your car behaves differently, depending on the state it is in.</a:t>
            </a:r>
          </a:p>
          <a:p>
            <a:pPr lvl="1"/>
            <a:r>
              <a:rPr lang="en-US" dirty="0"/>
              <a:t>When it’s in the stopped state,</a:t>
            </a:r>
            <a:br>
              <a:rPr lang="en-US" dirty="0"/>
            </a:br>
            <a:r>
              <a:rPr lang="en-US" dirty="0"/>
              <a:t>it can’t make a right turn.</a:t>
            </a:r>
          </a:p>
          <a:p>
            <a:pPr lvl="1"/>
            <a:r>
              <a:rPr lang="en-US" dirty="0"/>
              <a:t>When it’s in the moving state, </a:t>
            </a:r>
            <a:br>
              <a:rPr lang="en-US" dirty="0"/>
            </a:br>
            <a:r>
              <a:rPr lang="en-US" dirty="0"/>
              <a:t>it can change its speed.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31C1B-FF99-793A-E6AA-3726F6E9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56754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Jill chooses a </a:t>
            </a:r>
            <a:r>
              <a:rPr lang="en-US" b="1" dirty="0"/>
              <a:t>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Let’s suppose Jill chooses 10.</a:t>
            </a:r>
          </a:p>
          <a:p>
            <a:pPr lvl="6"/>
            <a:endParaRPr lang="en-US" dirty="0"/>
          </a:p>
          <a:p>
            <a:r>
              <a:rPr lang="en-US" u="sng" dirty="0"/>
              <a:t>Each person</a:t>
            </a:r>
            <a:r>
              <a:rPr lang="en-US" dirty="0"/>
              <a:t> to whom she wants to send confidential data </a:t>
            </a:r>
            <a:r>
              <a:rPr lang="en-US" u="sng" dirty="0"/>
              <a:t>also chooses</a:t>
            </a:r>
            <a:r>
              <a:rPr lang="en-US" dirty="0"/>
              <a:t> a </a:t>
            </a:r>
            <a:r>
              <a:rPr lang="en-US" b="1" dirty="0"/>
              <a:t>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Let’s suppose John chooses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085264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176703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4855882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4855882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</p:spTree>
    <p:extLst>
      <p:ext uri="{BB962C8B-B14F-4D97-AF65-F5344CB8AC3E}">
        <p14:creationId xmlns:p14="http://schemas.microsoft.com/office/powerpoint/2010/main" val="20257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9074"/>
            <a:ext cx="8229600" cy="2061852"/>
          </a:xfrm>
        </p:spPr>
        <p:txBody>
          <a:bodyPr/>
          <a:lstStyle/>
          <a:p>
            <a:r>
              <a:rPr lang="en-US" dirty="0"/>
              <a:t>Now Jill </a:t>
            </a:r>
            <a:r>
              <a:rPr lang="en-US" u="sng" dirty="0"/>
              <a:t>announces</a:t>
            </a:r>
            <a:r>
              <a:rPr lang="en-US" dirty="0"/>
              <a:t> a </a:t>
            </a:r>
            <a:r>
              <a:rPr lang="en-US" dirty="0">
                <a:solidFill>
                  <a:srgbClr val="029846"/>
                </a:solidFill>
              </a:rPr>
              <a:t>public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Let’s suppose the public key is </a:t>
            </a:r>
            <a:r>
              <a:rPr lang="en-US" dirty="0">
                <a:solidFill>
                  <a:srgbClr val="008F00"/>
                </a:solidFill>
              </a:rPr>
              <a:t>5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u="sng" dirty="0"/>
              <a:t>Everyone</a:t>
            </a:r>
            <a:r>
              <a:rPr lang="en-US" dirty="0"/>
              <a:t> can see the </a:t>
            </a:r>
            <a:r>
              <a:rPr lang="en-US" dirty="0">
                <a:solidFill>
                  <a:srgbClr val="029846"/>
                </a:solidFill>
              </a:rPr>
              <a:t>public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Including the nefarious Bart.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66170" y="2840463"/>
            <a:ext cx="1645903" cy="1137171"/>
            <a:chOff x="3566170" y="3246122"/>
            <a:chExt cx="1645903" cy="1137171"/>
          </a:xfrm>
        </p:grpSpPr>
        <p:pic>
          <p:nvPicPr>
            <p:cNvPr id="16" name="Picture 15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</p:spTree>
    <p:extLst>
      <p:ext uri="{BB962C8B-B14F-4D97-AF65-F5344CB8AC3E}">
        <p14:creationId xmlns:p14="http://schemas.microsoft.com/office/powerpoint/2010/main" val="11374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Now Jill can create her </a:t>
            </a:r>
            <a:r>
              <a:rPr lang="en-US" dirty="0">
                <a:solidFill>
                  <a:srgbClr val="0432FF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Multiply the public key by her private key: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x10=</a:t>
            </a:r>
            <a:r>
              <a:rPr lang="en-US" dirty="0">
                <a:solidFill>
                  <a:srgbClr val="0432FF"/>
                </a:solidFill>
              </a:rPr>
              <a:t>50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John creates his </a:t>
            </a:r>
            <a:r>
              <a:rPr lang="en-US" dirty="0">
                <a:solidFill>
                  <a:srgbClr val="0432FF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Multiply the public key by his private key: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x8=</a:t>
            </a:r>
            <a:r>
              <a:rPr lang="en-US" dirty="0">
                <a:solidFill>
                  <a:srgbClr val="0432FF"/>
                </a:solidFill>
              </a:rPr>
              <a:t>40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5172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635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0730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Remember that we’re pretending that multiplication is a one-way operation.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We </a:t>
            </a:r>
            <a:r>
              <a:rPr lang="en-US" u="sng" dirty="0"/>
              <a:t>cannot</a:t>
            </a:r>
            <a:r>
              <a:rPr lang="en-US" dirty="0"/>
              <a:t> discover Jill’s private key 10 by dividing her public-private key </a:t>
            </a:r>
            <a:r>
              <a:rPr lang="en-US" dirty="0">
                <a:solidFill>
                  <a:srgbClr val="0432FF"/>
                </a:solidFill>
              </a:rPr>
              <a:t>50</a:t>
            </a:r>
            <a:r>
              <a:rPr lang="en-US" dirty="0"/>
              <a:t> by the public key </a:t>
            </a:r>
            <a:r>
              <a:rPr lang="en-US" dirty="0">
                <a:solidFill>
                  <a:srgbClr val="029846"/>
                </a:solidFill>
              </a:rPr>
              <a:t>5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We </a:t>
            </a:r>
            <a:r>
              <a:rPr lang="en-US" u="sng" dirty="0"/>
              <a:t>cannot</a:t>
            </a:r>
            <a:r>
              <a:rPr lang="en-US" dirty="0"/>
              <a:t> discover John’s private key 8 by dividing his public-private key </a:t>
            </a:r>
            <a:r>
              <a:rPr lang="en-US" dirty="0">
                <a:solidFill>
                  <a:srgbClr val="0432FF"/>
                </a:solidFill>
              </a:rPr>
              <a:t>40</a:t>
            </a:r>
            <a:r>
              <a:rPr lang="en-US" dirty="0"/>
              <a:t> by the public key </a:t>
            </a:r>
            <a:r>
              <a:rPr lang="en-US" dirty="0">
                <a:solidFill>
                  <a:srgbClr val="029846"/>
                </a:solidFill>
              </a:rPr>
              <a:t>5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5172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635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158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What is the goal of all this?</a:t>
            </a:r>
          </a:p>
          <a:p>
            <a:pPr lvl="1"/>
            <a:r>
              <a:rPr lang="en-US" dirty="0"/>
              <a:t>To create a </a:t>
            </a:r>
            <a:r>
              <a:rPr lang="en-US" u="sng" dirty="0"/>
              <a:t>shared secret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between Jill and John.</a:t>
            </a:r>
          </a:p>
          <a:p>
            <a:r>
              <a:rPr lang="en-US" dirty="0"/>
              <a:t>Jill multiplies John’s public-private key by her private key: </a:t>
            </a:r>
            <a:r>
              <a:rPr lang="en-US" dirty="0">
                <a:solidFill>
                  <a:srgbClr val="0033CC"/>
                </a:solidFill>
              </a:rPr>
              <a:t>40</a:t>
            </a:r>
            <a:r>
              <a:rPr lang="en-US" dirty="0"/>
              <a:t>x10=</a:t>
            </a:r>
            <a:r>
              <a:rPr lang="en-US" dirty="0">
                <a:solidFill>
                  <a:srgbClr val="B23C00"/>
                </a:solidFill>
              </a:rPr>
              <a:t>400</a:t>
            </a:r>
          </a:p>
          <a:p>
            <a:r>
              <a:rPr lang="en-US" dirty="0"/>
              <a:t>John multiplies Jill’s public-private key by his private key: </a:t>
            </a:r>
            <a:r>
              <a:rPr lang="en-US" dirty="0">
                <a:solidFill>
                  <a:srgbClr val="0033CC"/>
                </a:solidFill>
              </a:rPr>
              <a:t>50</a:t>
            </a:r>
            <a:r>
              <a:rPr lang="en-US" dirty="0"/>
              <a:t>x8=</a:t>
            </a:r>
            <a:r>
              <a:rPr lang="en-US" dirty="0">
                <a:solidFill>
                  <a:srgbClr val="B23C00"/>
                </a:solidFill>
              </a:rPr>
              <a:t>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5172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635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9546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2870"/>
            <a:ext cx="8229600" cy="2830739"/>
          </a:xfrm>
        </p:spPr>
        <p:txBody>
          <a:bodyPr/>
          <a:lstStyle/>
          <a:p>
            <a:r>
              <a:rPr lang="en-US" dirty="0"/>
              <a:t>Now Jill and John have a </a:t>
            </a:r>
            <a:r>
              <a:rPr lang="en-US" u="sng" dirty="0"/>
              <a:t>shared secret</a:t>
            </a:r>
            <a:r>
              <a:rPr lang="en-US" dirty="0"/>
              <a:t> </a:t>
            </a:r>
            <a:r>
              <a:rPr lang="en-US" dirty="0">
                <a:solidFill>
                  <a:srgbClr val="B23C00"/>
                </a:solidFill>
              </a:rPr>
              <a:t>400</a:t>
            </a:r>
            <a:r>
              <a:rPr lang="en-US" dirty="0"/>
              <a:t>.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Jill can </a:t>
            </a:r>
            <a:r>
              <a:rPr lang="en-US" u="sng" dirty="0"/>
              <a:t>encrypt</a:t>
            </a:r>
            <a:r>
              <a:rPr lang="en-US" dirty="0"/>
              <a:t> the confidential data </a:t>
            </a:r>
            <a:r>
              <a:rPr lang="en-US" dirty="0">
                <a:solidFill>
                  <a:srgbClr val="C00000"/>
                </a:solidFill>
              </a:rPr>
              <a:t>7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adding</a:t>
            </a:r>
            <a:r>
              <a:rPr lang="en-US" dirty="0"/>
              <a:t> the shared secret </a:t>
            </a:r>
            <a:r>
              <a:rPr lang="en-US" dirty="0">
                <a:solidFill>
                  <a:srgbClr val="C00000"/>
                </a:solidFill>
              </a:rPr>
              <a:t>400</a:t>
            </a:r>
            <a:r>
              <a:rPr lang="en-US" dirty="0"/>
              <a:t> to obtain 407.</a:t>
            </a:r>
          </a:p>
          <a:p>
            <a:pPr lvl="4"/>
            <a:endParaRPr lang="en-US" dirty="0"/>
          </a:p>
          <a:p>
            <a:r>
              <a:rPr lang="en-US" dirty="0"/>
              <a:t>John can </a:t>
            </a:r>
            <a:r>
              <a:rPr lang="en-US" u="sng" dirty="0"/>
              <a:t>decrypt</a:t>
            </a:r>
            <a:r>
              <a:rPr lang="en-US" dirty="0"/>
              <a:t> the confidential data </a:t>
            </a:r>
            <a:r>
              <a:rPr lang="en-US" dirty="0">
                <a:solidFill>
                  <a:srgbClr val="C00000"/>
                </a:solidFill>
              </a:rPr>
              <a:t>7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subtracting</a:t>
            </a:r>
            <a:r>
              <a:rPr lang="en-US" dirty="0"/>
              <a:t> the shared secret </a:t>
            </a:r>
            <a:r>
              <a:rPr lang="en-US" dirty="0">
                <a:solidFill>
                  <a:srgbClr val="C00000"/>
                </a:solidFill>
              </a:rPr>
              <a:t>400</a:t>
            </a:r>
            <a:r>
              <a:rPr lang="en-US" dirty="0"/>
              <a:t> from 407.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7340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0106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4067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0637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5273" y="1302603"/>
            <a:ext cx="1143262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secret 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042" y="1302603"/>
            <a:ext cx="1143262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secret 400</a:t>
            </a:r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23303A29-5535-1F4D-B6E3-A7503653A6BF}"/>
              </a:ext>
            </a:extLst>
          </p:cNvPr>
          <p:cNvSpPr/>
          <p:nvPr/>
        </p:nvSpPr>
        <p:spPr bwMode="auto">
          <a:xfrm>
            <a:off x="4023365" y="2808620"/>
            <a:ext cx="914391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C1629CA-B386-0047-BB46-121E2DA67AF0}"/>
              </a:ext>
            </a:extLst>
          </p:cNvPr>
          <p:cNvCxnSpPr>
            <a:stCxn id="18" idx="3"/>
            <a:endCxn id="6" idx="2"/>
          </p:cNvCxnSpPr>
          <p:nvPr/>
        </p:nvCxnSpPr>
        <p:spPr bwMode="auto">
          <a:xfrm flipV="1">
            <a:off x="4937756" y="2658382"/>
            <a:ext cx="1394278" cy="460428"/>
          </a:xfrm>
          <a:prstGeom prst="curvedConnector2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9AB28E19-C3FA-824D-AF14-4B403544AF97}"/>
              </a:ext>
            </a:extLst>
          </p:cNvPr>
          <p:cNvCxnSpPr>
            <a:stCxn id="9" idx="2"/>
            <a:endCxn id="18" idx="1"/>
          </p:cNvCxnSpPr>
          <p:nvPr/>
        </p:nvCxnSpPr>
        <p:spPr bwMode="auto">
          <a:xfrm rot="16200000" flipH="1">
            <a:off x="2966893" y="2062338"/>
            <a:ext cx="421322" cy="1691621"/>
          </a:xfrm>
          <a:prstGeom prst="curvedConnector2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19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585"/>
            <a:ext cx="8229600" cy="1330340"/>
          </a:xfrm>
        </p:spPr>
        <p:txBody>
          <a:bodyPr/>
          <a:lstStyle/>
          <a:p>
            <a:r>
              <a:rPr lang="en-US" dirty="0"/>
              <a:t>Bart </a:t>
            </a:r>
            <a:r>
              <a:rPr lang="en-US" u="sng" dirty="0"/>
              <a:t>can’t decrypt</a:t>
            </a:r>
            <a:r>
              <a:rPr lang="en-US" dirty="0"/>
              <a:t> the 407 because he </a:t>
            </a:r>
            <a:br>
              <a:rPr lang="en-US" dirty="0"/>
            </a:br>
            <a:r>
              <a:rPr lang="en-US" u="sng" dirty="0"/>
              <a:t>doesn’t know</a:t>
            </a:r>
            <a:r>
              <a:rPr lang="en-US" dirty="0"/>
              <a:t> the shared secret </a:t>
            </a:r>
            <a:r>
              <a:rPr lang="en-US" dirty="0">
                <a:solidFill>
                  <a:srgbClr val="C00000"/>
                </a:solidFill>
              </a:rPr>
              <a:t>400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3291854" y="2057415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3" name="Picture 1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5" name="Down Arrow 14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olded Corner 15"/>
          <p:cNvSpPr/>
          <p:nvPr/>
        </p:nvSpPr>
        <p:spPr bwMode="auto">
          <a:xfrm>
            <a:off x="4023365" y="1874537"/>
            <a:ext cx="914391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749" y="2057415"/>
            <a:ext cx="1142761" cy="58477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400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8113" y="2057415"/>
            <a:ext cx="1142761" cy="58477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400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E88D8-592A-BD48-9038-9C013171404E}"/>
              </a:ext>
            </a:extLst>
          </p:cNvPr>
          <p:cNvSpPr txBox="1"/>
          <p:nvPr/>
        </p:nvSpPr>
        <p:spPr>
          <a:xfrm>
            <a:off x="3781476" y="352923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23C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13468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322306"/>
          </a:xfrm>
        </p:spPr>
        <p:txBody>
          <a:bodyPr/>
          <a:lstStyle/>
          <a:p>
            <a:r>
              <a:rPr lang="en-US" dirty="0"/>
              <a:t>Public key encryption works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multiple recipients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Jill needs to send confidential data </a:t>
            </a:r>
            <a:br>
              <a:rPr lang="en-US" dirty="0"/>
            </a:br>
            <a:r>
              <a:rPr lang="en-US" dirty="0"/>
              <a:t>to both John and his </a:t>
            </a:r>
            <a:br>
              <a:rPr lang="en-US" dirty="0"/>
            </a:br>
            <a:r>
              <a:rPr lang="en-US" dirty="0"/>
              <a:t>twin brother Mark.</a:t>
            </a:r>
          </a:p>
          <a:p>
            <a:pPr lvl="4"/>
            <a:endParaRPr lang="en-US" dirty="0"/>
          </a:p>
          <a:p>
            <a:r>
              <a:rPr lang="en-US" dirty="0"/>
              <a:t>Each picks a private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5532097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5532097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3500" y="3650984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2</a:t>
            </a:r>
          </a:p>
        </p:txBody>
      </p:sp>
    </p:spTree>
    <p:extLst>
      <p:ext uri="{BB962C8B-B14F-4D97-AF65-F5344CB8AC3E}">
        <p14:creationId xmlns:p14="http://schemas.microsoft.com/office/powerpoint/2010/main" val="3968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99355"/>
          </a:xfrm>
        </p:spPr>
        <p:txBody>
          <a:bodyPr/>
          <a:lstStyle/>
          <a:p>
            <a:r>
              <a:rPr lang="en-US" dirty="0"/>
              <a:t>Jill announces the </a:t>
            </a:r>
            <a:r>
              <a:rPr lang="en-US" dirty="0">
                <a:solidFill>
                  <a:srgbClr val="008000"/>
                </a:solidFill>
              </a:rPr>
              <a:t>public key 5</a:t>
            </a:r>
            <a:r>
              <a:rPr lang="en-US" dirty="0"/>
              <a:t>, and everyone generates his or her </a:t>
            </a:r>
            <a:r>
              <a:rPr lang="en-US" dirty="0">
                <a:solidFill>
                  <a:srgbClr val="0033CC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Jill:    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x10=</a:t>
            </a:r>
            <a:r>
              <a:rPr lang="en-US" dirty="0">
                <a:solidFill>
                  <a:srgbClr val="0432FF"/>
                </a:solidFill>
              </a:rPr>
              <a:t>50</a:t>
            </a:r>
          </a:p>
          <a:p>
            <a:pPr lvl="1"/>
            <a:r>
              <a:rPr lang="en-US" dirty="0"/>
              <a:t>John: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x8=</a:t>
            </a:r>
            <a:r>
              <a:rPr lang="en-US" dirty="0">
                <a:solidFill>
                  <a:srgbClr val="0432FF"/>
                </a:solidFill>
              </a:rPr>
              <a:t>40</a:t>
            </a:r>
          </a:p>
          <a:p>
            <a:pPr lvl="1"/>
            <a:r>
              <a:rPr lang="en-US" dirty="0"/>
              <a:t>Mark: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x2=</a:t>
            </a:r>
            <a:r>
              <a:rPr lang="en-US" dirty="0">
                <a:solidFill>
                  <a:srgbClr val="0432FF"/>
                </a:solidFill>
              </a:rPr>
              <a:t>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5532097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5532097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43500" y="3650984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8539" y="4709146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1563" y="4709146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8758" y="2788927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Mark’s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107" y="3850053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</p:spTree>
    <p:extLst>
      <p:ext uri="{BB962C8B-B14F-4D97-AF65-F5344CB8AC3E}">
        <p14:creationId xmlns:p14="http://schemas.microsoft.com/office/powerpoint/2010/main" val="15596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4896461"/>
          </a:xfrm>
        </p:spPr>
        <p:txBody>
          <a:bodyPr/>
          <a:lstStyle/>
          <a:p>
            <a:r>
              <a:rPr lang="en-US" dirty="0"/>
              <a:t>Jill will have a </a:t>
            </a:r>
            <a:r>
              <a:rPr lang="en-US" u="sng" dirty="0"/>
              <a:t>shared secret</a:t>
            </a:r>
            <a:r>
              <a:rPr lang="en-US" dirty="0"/>
              <a:t> with </a:t>
            </a:r>
            <a:r>
              <a:rPr lang="en-US" u="sng" dirty="0"/>
              <a:t>each</a:t>
            </a:r>
            <a:r>
              <a:rPr lang="en-US" dirty="0"/>
              <a:t> recipient.</a:t>
            </a:r>
          </a:p>
          <a:p>
            <a:pPr lvl="1"/>
            <a:r>
              <a:rPr lang="en-US" sz="2000" u="sng" dirty="0"/>
              <a:t>Jill and John</a:t>
            </a:r>
            <a:r>
              <a:rPr lang="en-US" sz="2000" dirty="0"/>
              <a:t> will share 400 between them, as before.</a:t>
            </a:r>
          </a:p>
          <a:p>
            <a:pPr lvl="1"/>
            <a:r>
              <a:rPr lang="en-US" sz="2000" u="sng" dirty="0"/>
              <a:t>Jill and Mark</a:t>
            </a:r>
            <a:r>
              <a:rPr lang="en-US" sz="2000" dirty="0"/>
              <a:t> will have a different shared secret.</a:t>
            </a:r>
          </a:p>
          <a:p>
            <a:pPr lvl="5"/>
            <a:endParaRPr lang="en-US" sz="800" dirty="0"/>
          </a:p>
          <a:p>
            <a:pPr lvl="2"/>
            <a:r>
              <a:rPr lang="en-US" sz="1600" dirty="0"/>
              <a:t>Jill: Multiply Mark’s </a:t>
            </a:r>
            <a:br>
              <a:rPr lang="en-US" sz="1600" dirty="0"/>
            </a:br>
            <a:r>
              <a:rPr lang="en-US" sz="1600" dirty="0"/>
              <a:t>public-private key by</a:t>
            </a:r>
            <a:br>
              <a:rPr lang="en-US" sz="1600" dirty="0"/>
            </a:br>
            <a:r>
              <a:rPr lang="en-US" sz="1600" dirty="0"/>
              <a:t>her private key:</a:t>
            </a:r>
            <a:br>
              <a:rPr lang="en-US" sz="1600" dirty="0"/>
            </a:br>
            <a:r>
              <a:rPr lang="en-US" sz="1600" dirty="0">
                <a:solidFill>
                  <a:srgbClr val="0033CC"/>
                </a:solidFill>
              </a:rPr>
              <a:t>10</a:t>
            </a:r>
            <a:r>
              <a:rPr lang="en-US" sz="1600" dirty="0"/>
              <a:t>x10=</a:t>
            </a:r>
            <a:r>
              <a:rPr lang="en-US" sz="1600" dirty="0">
                <a:solidFill>
                  <a:srgbClr val="7030A0"/>
                </a:solidFill>
              </a:rPr>
              <a:t>100</a:t>
            </a:r>
            <a:r>
              <a:rPr lang="en-US" sz="1600" dirty="0"/>
              <a:t>.</a:t>
            </a:r>
          </a:p>
          <a:p>
            <a:pPr lvl="6"/>
            <a:endParaRPr lang="en-US" sz="800" dirty="0"/>
          </a:p>
          <a:p>
            <a:pPr lvl="2"/>
            <a:r>
              <a:rPr lang="en-US" sz="1600" dirty="0"/>
              <a:t>Mark: Multiply Jill’s</a:t>
            </a:r>
            <a:br>
              <a:rPr lang="en-US" sz="1600" dirty="0"/>
            </a:br>
            <a:r>
              <a:rPr lang="en-US" sz="1600" dirty="0"/>
              <a:t>public-private key by</a:t>
            </a:r>
            <a:br>
              <a:rPr lang="en-US" sz="1600" dirty="0"/>
            </a:br>
            <a:r>
              <a:rPr lang="en-US" sz="1600" dirty="0"/>
              <a:t>his private key:</a:t>
            </a:r>
            <a:br>
              <a:rPr lang="en-US" sz="1600" dirty="0"/>
            </a:br>
            <a:r>
              <a:rPr lang="en-US" sz="1600" dirty="0">
                <a:solidFill>
                  <a:srgbClr val="0033CC"/>
                </a:solidFill>
              </a:rPr>
              <a:t>50</a:t>
            </a:r>
            <a:r>
              <a:rPr lang="en-US" sz="1600" dirty="0"/>
              <a:t>x2=</a:t>
            </a:r>
            <a:r>
              <a:rPr lang="en-US" sz="1600" dirty="0">
                <a:solidFill>
                  <a:srgbClr val="7030A0"/>
                </a:solidFill>
              </a:rPr>
              <a:t>100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5532097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8574" y="5486676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15769" y="3605563"/>
            <a:ext cx="8803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0808" y="4663725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3832" y="4663725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1027" y="2743506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Mark’s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</a:t>
            </a:r>
            <a:r>
              <a:rPr lang="en-US" sz="1600" dirty="0">
                <a:solidFill>
                  <a:srgbClr val="0432FF"/>
                </a:solidFill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6376" y="3794756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761" y="4892024"/>
            <a:ext cx="1507845" cy="58477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John: 400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30210" y="2926384"/>
            <a:ext cx="1519968" cy="584775"/>
          </a:xfrm>
          <a:prstGeom prst="rect">
            <a:avLst/>
          </a:prstGeom>
          <a:solidFill>
            <a:srgbClr val="400080"/>
          </a:solidFill>
          <a:ln>
            <a:solidFill>
              <a:srgbClr val="000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3015" y="4755164"/>
            <a:ext cx="1519968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400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1761" y="4212845"/>
            <a:ext cx="1507845" cy="584776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Mark: 100</a:t>
            </a:r>
          </a:p>
        </p:txBody>
      </p:sp>
    </p:spTree>
    <p:extLst>
      <p:ext uri="{BB962C8B-B14F-4D97-AF65-F5344CB8AC3E}">
        <p14:creationId xmlns:p14="http://schemas.microsoft.com/office/powerpoint/2010/main" val="42789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6077-77AD-3577-33CC-1B92F660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Car Analogy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A3E1-495A-A1FA-3A78-EBCA76E54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each state, you can perform actions that correctly cause your car to make a reasonable </a:t>
            </a:r>
            <a:r>
              <a:rPr lang="en-US" u="sng" dirty="0"/>
              <a:t>transition</a:t>
            </a:r>
            <a:r>
              <a:rPr lang="en-US" dirty="0"/>
              <a:t> to another state.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it’s in the </a:t>
            </a:r>
            <a:r>
              <a:rPr lang="en-US" u="sng" dirty="0"/>
              <a:t>idling state</a:t>
            </a:r>
            <a:r>
              <a:rPr lang="en-US" dirty="0"/>
              <a:t>, you can transition it to the </a:t>
            </a:r>
            <a:r>
              <a:rPr lang="en-US" u="sng" dirty="0"/>
              <a:t>moving state</a:t>
            </a:r>
            <a:r>
              <a:rPr lang="en-US" dirty="0"/>
              <a:t> by stepping on the accelerator.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it’s in the </a:t>
            </a:r>
            <a:r>
              <a:rPr lang="en-US" u="sng" dirty="0"/>
              <a:t>moving forward state</a:t>
            </a:r>
            <a:r>
              <a:rPr lang="en-US" dirty="0"/>
              <a:t>, you can transition it to </a:t>
            </a:r>
            <a:r>
              <a:rPr lang="en-US" u="sng" dirty="0"/>
              <a:t>making a right turn</a:t>
            </a:r>
            <a:r>
              <a:rPr lang="en-US" dirty="0"/>
              <a:t> by turning the steering wheel.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8128B-8CFA-FA6D-0147-F48BD6C6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39594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52146" y="1468878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34464"/>
            <a:ext cx="6034974" cy="2042161"/>
          </a:xfrm>
        </p:spPr>
        <p:txBody>
          <a:bodyPr/>
          <a:lstStyle/>
          <a:p>
            <a:r>
              <a:rPr lang="en-US" dirty="0"/>
              <a:t>Jill sends to each recipient.</a:t>
            </a:r>
          </a:p>
          <a:p>
            <a:pPr lvl="1"/>
            <a:r>
              <a:rPr lang="en-US" dirty="0"/>
              <a:t>Bart </a:t>
            </a:r>
            <a:r>
              <a:rPr lang="en-US" u="sng" dirty="0"/>
              <a:t>can’t decrypt</a:t>
            </a:r>
            <a:r>
              <a:rPr lang="en-US" dirty="0"/>
              <a:t> the messages to recover the confidential data </a:t>
            </a:r>
            <a:r>
              <a:rPr lang="en-US" dirty="0">
                <a:solidFill>
                  <a:srgbClr val="C00000"/>
                </a:solidFill>
              </a:rPr>
              <a:t>7</a:t>
            </a:r>
            <a:r>
              <a:rPr lang="en-US" dirty="0"/>
              <a:t> because he </a:t>
            </a:r>
            <a:r>
              <a:rPr lang="en-US" u="sng" dirty="0"/>
              <a:t>doesn’t know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shared secrets.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3349991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3441430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1761" y="3663414"/>
            <a:ext cx="1507845" cy="58477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John: 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7941" y="1743195"/>
            <a:ext cx="1519968" cy="584775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0746" y="3571975"/>
            <a:ext cx="1519968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400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3017537" y="3846292"/>
            <a:ext cx="2926048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4572000" y="3683107"/>
            <a:ext cx="914390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66170" y="5034999"/>
            <a:ext cx="1645903" cy="1137171"/>
            <a:chOff x="3566170" y="3246122"/>
            <a:chExt cx="1645903" cy="1137171"/>
          </a:xfrm>
        </p:grpSpPr>
        <p:pic>
          <p:nvPicPr>
            <p:cNvPr id="23" name="Picture 2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25" name="Down Arrow 24"/>
          <p:cNvSpPr/>
          <p:nvPr/>
        </p:nvSpPr>
        <p:spPr bwMode="auto">
          <a:xfrm>
            <a:off x="4297683" y="4394926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20063240">
            <a:off x="3318691" y="3220071"/>
            <a:ext cx="2923958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302" y="4852121"/>
            <a:ext cx="1507845" cy="584776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Mark: 100</a:t>
            </a:r>
          </a:p>
        </p:txBody>
      </p:sp>
      <p:sp>
        <p:nvSpPr>
          <p:cNvPr id="28" name="Folded Corner 27"/>
          <p:cNvSpPr/>
          <p:nvPr/>
        </p:nvSpPr>
        <p:spPr bwMode="auto">
          <a:xfrm>
            <a:off x="4846317" y="2749024"/>
            <a:ext cx="914390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107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01900-E897-4745-978A-E4260B2FD6C4}"/>
              </a:ext>
            </a:extLst>
          </p:cNvPr>
          <p:cNvSpPr txBox="1"/>
          <p:nvPr/>
        </p:nvSpPr>
        <p:spPr>
          <a:xfrm>
            <a:off x="3783425" y="534921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23C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49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course, in the real world, we </a:t>
            </a:r>
            <a:r>
              <a:rPr lang="en-US" u="sng" dirty="0"/>
              <a:t>can’t</a:t>
            </a:r>
            <a:r>
              <a:rPr lang="en-US" dirty="0"/>
              <a:t> use simple operations like multiplication and addition to generate keys and to encrypt data.</a:t>
            </a:r>
          </a:p>
          <a:p>
            <a:pPr lvl="1"/>
            <a:r>
              <a:rPr lang="en-US" dirty="0"/>
              <a:t>Multiplication and addition are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one-way operations.</a:t>
            </a:r>
          </a:p>
          <a:p>
            <a:pPr lvl="5"/>
            <a:endParaRPr lang="en-US" dirty="0"/>
          </a:p>
          <a:p>
            <a:r>
              <a:rPr lang="en-US" dirty="0"/>
              <a:t>Real-world encryption uses very large </a:t>
            </a:r>
            <a:br>
              <a:rPr lang="en-US" dirty="0"/>
            </a:br>
            <a:r>
              <a:rPr lang="en-US" u="sng" dirty="0"/>
              <a:t>prime numbers</a:t>
            </a:r>
            <a:r>
              <a:rPr lang="en-US" dirty="0"/>
              <a:t> and </a:t>
            </a:r>
            <a:r>
              <a:rPr lang="en-US" u="sng" dirty="0"/>
              <a:t>modulo arithmetic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Not even the most powerful supercomputer </a:t>
            </a:r>
            <a:br>
              <a:rPr lang="en-US" dirty="0"/>
            </a:br>
            <a:r>
              <a:rPr lang="en-US" dirty="0"/>
              <a:t>can easily undo such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Diffie-Hellman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key cryptography is a key exchange protocol first published by Whitfield </a:t>
            </a:r>
            <a:r>
              <a:rPr lang="en-US" dirty="0" err="1"/>
              <a:t>Diffie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Martin Hellman in 1976.</a:t>
            </a:r>
          </a:p>
          <a:p>
            <a:pPr lvl="1"/>
            <a:r>
              <a:rPr lang="en-US" dirty="0"/>
              <a:t>It was actually invented earlier in 1970 by the </a:t>
            </a:r>
            <a:br>
              <a:rPr lang="en-US" dirty="0"/>
            </a:br>
            <a:r>
              <a:rPr lang="en-US" dirty="0"/>
              <a:t>British government, but it was classified.</a:t>
            </a:r>
          </a:p>
          <a:p>
            <a:pPr lvl="5"/>
            <a:endParaRPr lang="en-US" dirty="0"/>
          </a:p>
          <a:p>
            <a:r>
              <a:rPr lang="en-US" dirty="0"/>
              <a:t>Whenever you visit a secure website, you are using the </a:t>
            </a:r>
            <a:r>
              <a:rPr lang="en-US" dirty="0" err="1">
                <a:solidFill>
                  <a:srgbClr val="B23C00"/>
                </a:solidFill>
              </a:rPr>
              <a:t>Diffie</a:t>
            </a:r>
            <a:r>
              <a:rPr lang="en-US" dirty="0">
                <a:solidFill>
                  <a:srgbClr val="B23C00"/>
                </a:solidFill>
              </a:rPr>
              <a:t>-Hellman protocol</a:t>
            </a:r>
            <a:r>
              <a:rPr lang="en-US" dirty="0"/>
              <a:t> or a variant.</a:t>
            </a:r>
          </a:p>
          <a:p>
            <a:pPr lvl="1"/>
            <a:r>
              <a:rPr lang="en-US" dirty="0"/>
              <a:t>A secure website has a URL that </a:t>
            </a:r>
            <a:br>
              <a:rPr lang="en-US" dirty="0"/>
            </a:br>
            <a:r>
              <a:rPr lang="en-US" dirty="0"/>
              <a:t>starts with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https: </a:t>
            </a:r>
            <a:r>
              <a:rPr lang="en-US" dirty="0"/>
              <a:t>instead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http: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38C3-A4EF-5B28-8DA5-C9B2EF64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Chrome Browser: Secure Website’s Public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9BBFA-F877-18E4-640A-F73B604F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53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1B7B2-E8C8-F691-DBF0-DC3A4062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1234464"/>
            <a:ext cx="5852096" cy="49284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19D86C-79AC-B1C6-E375-8D7404EB22CC}"/>
              </a:ext>
            </a:extLst>
          </p:cNvPr>
          <p:cNvSpPr/>
          <p:nvPr/>
        </p:nvSpPr>
        <p:spPr bwMode="auto">
          <a:xfrm>
            <a:off x="3291853" y="4892024"/>
            <a:ext cx="640073" cy="1828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5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2E22-5EF2-7333-07EE-12645E35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Safari Browser: Secure Website’s Public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1BEAC-A58F-AE27-2140-DDE37BE0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54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5E300-8910-004C-81A8-8852653C6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6" y="1212332"/>
            <a:ext cx="4160475" cy="54932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52F832-A4A2-0F88-7E5D-1701F70C27AD}"/>
              </a:ext>
            </a:extLst>
          </p:cNvPr>
          <p:cNvSpPr/>
          <p:nvPr/>
        </p:nvSpPr>
        <p:spPr bwMode="auto">
          <a:xfrm>
            <a:off x="4297683" y="4434829"/>
            <a:ext cx="548634" cy="18287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4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34F8-0CF5-AC18-584D-ECB37A29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9A0C-89DC-8EA2-D3FE-702CC99B6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project presentations!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02DE9-721E-0906-BA8F-5B27CDFC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311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0745-01B2-1297-A4B9-2C69B737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Car Analogy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5E84-0D9E-4190-17E4-226CEDFCE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car must also handle unreasonable </a:t>
            </a:r>
            <a:br>
              <a:rPr lang="en-US" dirty="0"/>
            </a:br>
            <a:r>
              <a:rPr lang="en-US" dirty="0"/>
              <a:t>or useless actions.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your car is stopped, stepping on the brake </a:t>
            </a:r>
            <a:br>
              <a:rPr lang="en-US" dirty="0"/>
            </a:br>
            <a:r>
              <a:rPr lang="en-US" dirty="0"/>
              <a:t>has no effect, and it stays in the stopped state.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an older car is already moving forward, </a:t>
            </a:r>
            <a:br>
              <a:rPr lang="en-US" dirty="0"/>
            </a:br>
            <a:r>
              <a:rPr lang="en-US" dirty="0"/>
              <a:t>turning the key in the ignition will cause a horrible grinding noise, and it stays in the moving forward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4576E-E046-FAE8-9F8D-A6C235B9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754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33D8-C0E8-42CC-6E6A-8365C1CB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62F43-E879-8F35-CD53-062DDECF2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may have an object in our application whose </a:t>
            </a:r>
            <a:br>
              <a:rPr lang="en-US" sz="2400" dirty="0"/>
            </a:br>
            <a:r>
              <a:rPr lang="en-US" sz="2400" u="sng" dirty="0"/>
              <a:t>current state</a:t>
            </a:r>
            <a:r>
              <a:rPr lang="en-US" sz="2400" dirty="0"/>
              <a:t> is critical to monitor.</a:t>
            </a:r>
          </a:p>
          <a:p>
            <a:pPr lvl="1"/>
            <a:r>
              <a:rPr lang="en-US" sz="2000" dirty="0"/>
              <a:t>The application’s overall operation heavily depends on </a:t>
            </a:r>
            <a:br>
              <a:rPr lang="en-US" sz="2000" dirty="0"/>
            </a:br>
            <a:r>
              <a:rPr lang="en-US" sz="2000" u="sng" dirty="0"/>
              <a:t>how it behaves depending on its current state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A useful design tactic is to </a:t>
            </a:r>
            <a:r>
              <a:rPr lang="en-US" sz="2000" u="sng" dirty="0"/>
              <a:t>explicitly name the states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to make it easier to refer to each one.</a:t>
            </a:r>
          </a:p>
          <a:p>
            <a:pPr lvl="4"/>
            <a:endParaRPr lang="en-US" sz="650" dirty="0"/>
          </a:p>
          <a:p>
            <a:r>
              <a:rPr lang="en-US" sz="2400" dirty="0"/>
              <a:t>The State Design Pattern provides a model for a software application that must </a:t>
            </a:r>
            <a:r>
              <a:rPr lang="en-US" sz="2400" u="sng" dirty="0"/>
              <a:t>manage an object’s runtime states and behaviors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The application must handle all the actions, some of which can cause the object to transition from one state to another. </a:t>
            </a:r>
          </a:p>
          <a:p>
            <a:pPr lvl="1"/>
            <a:r>
              <a:rPr lang="en-US" sz="2000" dirty="0"/>
              <a:t>The application must also handle unreasonable actions.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AAEF2-C604-46DE-2EAA-150740EE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62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6E30-AF3F-4BC7-3223-8B048FE0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 Automatic Ticket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91B81-4995-444E-99F5-1EAEA0EF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automatic ticket machine at a sports stadium can be in any one of several named states at any moment:</a:t>
            </a:r>
          </a:p>
          <a:p>
            <a:pPr lvl="4"/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READY</a:t>
            </a:r>
            <a:r>
              <a:rPr lang="en-US" dirty="0"/>
              <a:t>: The machine is ready to accept </a:t>
            </a:r>
            <a:br>
              <a:rPr lang="en-US" dirty="0"/>
            </a:br>
            <a:r>
              <a:rPr lang="en-US" dirty="0"/>
              <a:t>a customer’s credit card.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VALIDATING</a:t>
            </a:r>
            <a:r>
              <a:rPr lang="en-US" dirty="0"/>
              <a:t>: The machine is validating</a:t>
            </a:r>
            <a:br>
              <a:rPr lang="en-US" dirty="0"/>
            </a:br>
            <a:r>
              <a:rPr lang="en-US" dirty="0"/>
              <a:t>a customer’s credit card.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TICKET_SOLD</a:t>
            </a:r>
            <a:r>
              <a:rPr lang="en-US" dirty="0"/>
              <a:t>: The machine has sold a ticket </a:t>
            </a:r>
            <a:br>
              <a:rPr lang="en-US" dirty="0"/>
            </a:br>
            <a:r>
              <a:rPr lang="en-US" dirty="0"/>
              <a:t>to a customer.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SOLD_OUT</a:t>
            </a:r>
            <a:r>
              <a:rPr lang="en-US" dirty="0"/>
              <a:t>: The game is sold out, </a:t>
            </a:r>
            <a:br>
              <a:rPr lang="en-US" dirty="0"/>
            </a:br>
            <a:r>
              <a:rPr lang="en-US" dirty="0"/>
              <a:t>and the machine cannot sell any more tickets.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F0F33-2DE5-B4A4-3B5A-56C61415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2676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3F35-0C93-919E-1E76-DDFC64B1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Automatic Ticket Machine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AA562-921A-585C-BE2C-7459EA566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Member variables whose values determine the current state of the machine:</a:t>
            </a:r>
          </a:p>
          <a:p>
            <a:pPr lvl="1"/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n-US" dirty="0"/>
              <a:t>: The number of tickets left in the machine</a:t>
            </a:r>
          </a:p>
          <a:p>
            <a:pPr lvl="1"/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card_inserted</a:t>
            </a:r>
            <a:r>
              <a:rPr lang="en-US" dirty="0"/>
              <a:t>: Whether or not a customer’s credit card is inserted (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or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card_validity</a:t>
            </a:r>
            <a:r>
              <a:rPr lang="en-US" dirty="0"/>
              <a:t>: The validity of the credit card (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US" dirty="0"/>
              <a:t>,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en-US" dirty="0"/>
              <a:t>, or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UNKNOWN</a:t>
            </a:r>
            <a:r>
              <a:rPr lang="en-US" dirty="0"/>
              <a:t>)</a:t>
            </a:r>
          </a:p>
          <a:p>
            <a:pPr lvl="4"/>
            <a:endParaRPr lang="en-US" dirty="0"/>
          </a:p>
          <a:p>
            <a:r>
              <a:rPr lang="en-US" sz="2600" u="sng" dirty="0"/>
              <a:t>Customer actions</a:t>
            </a:r>
            <a:r>
              <a:rPr lang="en-US" sz="2600" dirty="0"/>
              <a:t> can change the values of the member variables, which can possibly cause </a:t>
            </a:r>
            <a:br>
              <a:rPr lang="en-US" sz="2600" dirty="0"/>
            </a:br>
            <a:r>
              <a:rPr lang="en-US" sz="2600" dirty="0"/>
              <a:t>state transitions.</a:t>
            </a:r>
          </a:p>
          <a:p>
            <a:r>
              <a:rPr lang="en-US" sz="2600" dirty="0"/>
              <a:t>The machine itself can cause a state transition.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E081D-DBDD-BA66-9585-5F0D4FDC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54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68460</TotalTime>
  <Words>4534</Words>
  <Application>Microsoft Macintosh PowerPoint</Application>
  <PresentationFormat>On-screen Show (4:3)</PresentationFormat>
  <Paragraphs>692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Verdana</vt:lpstr>
      <vt:lpstr>Wingdings</vt:lpstr>
      <vt:lpstr>Quadrant</vt:lpstr>
      <vt:lpstr>CMPE 202 Software Systems Engineering April 29 Class Meeting</vt:lpstr>
      <vt:lpstr>Today</vt:lpstr>
      <vt:lpstr>Object State and Behavior</vt:lpstr>
      <vt:lpstr>A Car Analogy: Object State and Behavior</vt:lpstr>
      <vt:lpstr>A Car Analogy, cont’d</vt:lpstr>
      <vt:lpstr>A Car Analogy, cont’d</vt:lpstr>
      <vt:lpstr>The State Design Pattern</vt:lpstr>
      <vt:lpstr>Example: An Automatic Ticket Machine</vt:lpstr>
      <vt:lpstr>An Automatic Ticket Machine, cont’d</vt:lpstr>
      <vt:lpstr>An Automatic Ticket Machine, cont’d</vt:lpstr>
      <vt:lpstr>An Automatic Ticket Machine, cont’d</vt:lpstr>
      <vt:lpstr>An Automatic Ticket Machine, cont’d</vt:lpstr>
      <vt:lpstr>An Automatic Ticket Machine, cont’d</vt:lpstr>
      <vt:lpstr>An Automatic Ticket Machine, cont’d</vt:lpstr>
      <vt:lpstr>An Automatic Ticket Machine, cont’d</vt:lpstr>
      <vt:lpstr>An Automatic Ticket Machine, cont’d</vt:lpstr>
      <vt:lpstr>Desired Design Features</vt:lpstr>
      <vt:lpstr>Desired Design Features, cont’d</vt:lpstr>
      <vt:lpstr>Before Using the State DP</vt:lpstr>
      <vt:lpstr>Before Using the State DP, cont’d</vt:lpstr>
      <vt:lpstr>Before Using the State DP, cont’d</vt:lpstr>
      <vt:lpstr>Before Using the State DP, cont’d</vt:lpstr>
      <vt:lpstr>Before Using the State DP, cont’d</vt:lpstr>
      <vt:lpstr>Problems with “Before”</vt:lpstr>
      <vt:lpstr>Problems with “Before”, cont’d</vt:lpstr>
      <vt:lpstr>The State Design Pattern</vt:lpstr>
      <vt:lpstr>After Using the State DP</vt:lpstr>
      <vt:lpstr>Benefits of “After”</vt:lpstr>
      <vt:lpstr>Benefits of “After”, cont’d</vt:lpstr>
      <vt:lpstr>Benefits of “After”, cont’d</vt:lpstr>
      <vt:lpstr>State DP Generic Model</vt:lpstr>
      <vt:lpstr>Break</vt:lpstr>
      <vt:lpstr>Bonus Lecture!</vt:lpstr>
      <vt:lpstr>Security</vt:lpstr>
      <vt:lpstr>Security, cont’d</vt:lpstr>
      <vt:lpstr>The Shared Secret</vt:lpstr>
      <vt:lpstr>The Shared Secret, cont’d</vt:lpstr>
      <vt:lpstr>The Shared Secret,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Cryptography in the Real World</vt:lpstr>
      <vt:lpstr>The Diffie-Hellman Protocol</vt:lpstr>
      <vt:lpstr>Chrome Browser: Secure Website’s Public Key</vt:lpstr>
      <vt:lpstr>Safari Browser: Secure Website’s Public Key</vt:lpstr>
      <vt:lpstr>Next Week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Ronald Mak</cp:lastModifiedBy>
  <cp:revision>917</cp:revision>
  <dcterms:created xsi:type="dcterms:W3CDTF">2008-01-12T03:52:55Z</dcterms:created>
  <dcterms:modified xsi:type="dcterms:W3CDTF">2026-04-29T23:20:21Z</dcterms:modified>
</cp:coreProperties>
</file>