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829" r:id="rId3"/>
    <p:sldId id="904" r:id="rId4"/>
    <p:sldId id="905" r:id="rId5"/>
    <p:sldId id="906" r:id="rId6"/>
    <p:sldId id="907" r:id="rId7"/>
    <p:sldId id="908" r:id="rId8"/>
    <p:sldId id="909" r:id="rId9"/>
    <p:sldId id="910" r:id="rId10"/>
    <p:sldId id="911" r:id="rId11"/>
    <p:sldId id="912" r:id="rId12"/>
    <p:sldId id="913" r:id="rId13"/>
    <p:sldId id="914" r:id="rId14"/>
    <p:sldId id="915" r:id="rId15"/>
    <p:sldId id="924" r:id="rId16"/>
    <p:sldId id="916" r:id="rId17"/>
    <p:sldId id="917" r:id="rId18"/>
    <p:sldId id="918" r:id="rId19"/>
    <p:sldId id="919" r:id="rId20"/>
    <p:sldId id="920" r:id="rId21"/>
    <p:sldId id="925" r:id="rId22"/>
    <p:sldId id="921" r:id="rId23"/>
    <p:sldId id="922" r:id="rId24"/>
    <p:sldId id="903" r:id="rId25"/>
    <p:sldId id="887" r:id="rId26"/>
    <p:sldId id="888" r:id="rId27"/>
    <p:sldId id="889" r:id="rId28"/>
    <p:sldId id="890" r:id="rId29"/>
    <p:sldId id="892" r:id="rId30"/>
    <p:sldId id="893" r:id="rId31"/>
    <p:sldId id="891" r:id="rId32"/>
    <p:sldId id="896" r:id="rId33"/>
    <p:sldId id="897" r:id="rId34"/>
    <p:sldId id="894" r:id="rId35"/>
    <p:sldId id="926" r:id="rId36"/>
    <p:sldId id="898" r:id="rId37"/>
    <p:sldId id="899" r:id="rId38"/>
    <p:sldId id="900" r:id="rId39"/>
    <p:sldId id="927" r:id="rId40"/>
    <p:sldId id="901" r:id="rId41"/>
    <p:sldId id="90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493"/>
    <a:srgbClr val="029846"/>
    <a:srgbClr val="930705"/>
    <a:srgbClr val="73FEFF"/>
    <a:srgbClr val="FEE698"/>
    <a:srgbClr val="E1A90D"/>
    <a:srgbClr val="0033CC"/>
    <a:srgbClr val="CBCCFF"/>
    <a:srgbClr val="C5F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 autoAdjust="0"/>
    <p:restoredTop sz="97928" autoAdjust="0"/>
  </p:normalViewPr>
  <p:slideViewPr>
    <p:cSldViewPr>
      <p:cViewPr varScale="1">
        <p:scale>
          <a:sx n="174" d="100"/>
          <a:sy n="174" d="100"/>
        </p:scale>
        <p:origin x="1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2026: April 22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April 22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2026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C7B64F-8AD0-9F66-FACC-1276FCCB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4" y="1236515"/>
            <a:ext cx="6520396" cy="484421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53417-F3FE-2C6C-9F9C-23CE23D2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Composite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4D1B6-11BC-2C69-9A95-B032DC45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7E64C-3B5A-4CA2-C49B-DF8A5B4CF31C}"/>
              </a:ext>
            </a:extLst>
          </p:cNvPr>
          <p:cNvSpPr txBox="1"/>
          <p:nvPr/>
        </p:nvSpPr>
        <p:spPr>
          <a:xfrm>
            <a:off x="3200415" y="4802855"/>
            <a:ext cx="33642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ProvisionGroup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itself a subclass of class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 makes classes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Equipment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Uniform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Footwear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ultimately to be subclasses of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dirty="0">
                <a:solidFill>
                  <a:srgbClr val="0432FF"/>
                </a:solidFill>
                <a:effectLst/>
              </a:rPr>
              <a:t>.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24F96-0F8D-8FFB-E979-DD5E73F58DA1}"/>
              </a:ext>
            </a:extLst>
          </p:cNvPr>
          <p:cNvSpPr txBox="1"/>
          <p:nvPr/>
        </p:nvSpPr>
        <p:spPr>
          <a:xfrm>
            <a:off x="7040853" y="2874654"/>
            <a:ext cx="15840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ProvisionItem.h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E6F36-A649-884F-36C4-3D544D8FDD69}"/>
              </a:ext>
            </a:extLst>
          </p:cNvPr>
          <p:cNvSpPr txBox="1"/>
          <p:nvPr/>
        </p:nvSpPr>
        <p:spPr>
          <a:xfrm>
            <a:off x="7040853" y="3209744"/>
            <a:ext cx="171072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ProvisionGroup.h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F1373-77C7-1FDB-6306-7475E3DA7769}"/>
              </a:ext>
            </a:extLst>
          </p:cNvPr>
          <p:cNvSpPr txBox="1"/>
          <p:nvPr/>
        </p:nvSpPr>
        <p:spPr>
          <a:xfrm>
            <a:off x="7040853" y="3539156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Equipment.h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8A9F-3497-251F-8436-500D0FB0E511}"/>
              </a:ext>
            </a:extLst>
          </p:cNvPr>
          <p:cNvSpPr txBox="1"/>
          <p:nvPr/>
        </p:nvSpPr>
        <p:spPr>
          <a:xfrm>
            <a:off x="7040853" y="3874246"/>
            <a:ext cx="11913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Uniform.h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D584-5D18-13CC-8BF9-197FFDD8D36E}"/>
              </a:ext>
            </a:extLst>
          </p:cNvPr>
          <p:cNvSpPr txBox="1"/>
          <p:nvPr/>
        </p:nvSpPr>
        <p:spPr>
          <a:xfrm>
            <a:off x="7040853" y="4203658"/>
            <a:ext cx="1285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Footwear.h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F0478-90DF-AB17-41D7-F954A55CCFA8}"/>
              </a:ext>
            </a:extLst>
          </p:cNvPr>
          <p:cNvSpPr txBox="1"/>
          <p:nvPr/>
        </p:nvSpPr>
        <p:spPr>
          <a:xfrm>
            <a:off x="7040853" y="4533070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Sunscreen.h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08B37-9A42-F467-84EA-4708D10F7ADD}"/>
              </a:ext>
            </a:extLst>
          </p:cNvPr>
          <p:cNvSpPr txBox="1"/>
          <p:nvPr/>
        </p:nvSpPr>
        <p:spPr>
          <a:xfrm>
            <a:off x="7040853" y="4862482"/>
            <a:ext cx="143020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CostReport.h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04E8-601B-C8CD-D995-81E07F617307}"/>
              </a:ext>
            </a:extLst>
          </p:cNvPr>
          <p:cNvSpPr txBox="1"/>
          <p:nvPr/>
        </p:nvSpPr>
        <p:spPr>
          <a:xfrm>
            <a:off x="7040853" y="5197572"/>
            <a:ext cx="159210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CostReport.cpp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0BF89-AC3D-1F78-34BF-B14EB352EFD3}"/>
              </a:ext>
            </a:extLst>
          </p:cNvPr>
          <p:cNvSpPr txBox="1"/>
          <p:nvPr/>
        </p:nvSpPr>
        <p:spPr>
          <a:xfrm>
            <a:off x="7040853" y="5532663"/>
            <a:ext cx="122674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6" name="Picture 15" descr="A yellow hand with thumb up&#10;&#10;Description automatically generated">
            <a:extLst>
              <a:ext uri="{FF2B5EF4-FFF2-40B4-BE49-F238E27FC236}">
                <a16:creationId xmlns:a16="http://schemas.microsoft.com/office/drawing/2014/main" id="{AFD8C060-C754-568F-57CE-4D7E3798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07" y="1360013"/>
            <a:ext cx="868371" cy="826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9EFAB-7036-99D3-2704-B4396D2F1B8F}"/>
              </a:ext>
            </a:extLst>
          </p:cNvPr>
          <p:cNvSpPr txBox="1"/>
          <p:nvPr/>
        </p:nvSpPr>
        <p:spPr>
          <a:xfrm>
            <a:off x="1554513" y="1819356"/>
            <a:ext cx="275438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We want to make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ProvisionItem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ProvisionGroup</a:t>
            </a:r>
            <a:r>
              <a:rPr lang="en-US" sz="1200" dirty="0">
                <a:solidFill>
                  <a:srgbClr val="0432FF"/>
                </a:solidFill>
              </a:rPr>
              <a:t> as similar as possible to minimize runtime type checking. Therefore, we must disable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ProvisionItem</a:t>
            </a:r>
            <a:r>
              <a:rPr lang="en-US" sz="1200" dirty="0">
                <a:solidFill>
                  <a:srgbClr val="0432FF"/>
                </a:solidFill>
              </a:rPr>
              <a:t> member functions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add() </a:t>
            </a:r>
            <a:r>
              <a:rPr lang="en-US" sz="1200" dirty="0">
                <a:solidFill>
                  <a:srgbClr val="0432FF"/>
                </a:solidFill>
              </a:rPr>
              <a:t>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remove()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9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8DD2-302A-AF23-8069-F41368D3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BC21-64D6-B0AB-95D0-189541C4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for individual objects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class for composite objects share an interface. </a:t>
            </a:r>
            <a:endParaRPr lang="en-US" sz="2400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code can treat individual objects the same </a:t>
            </a:r>
            <a:b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it treats composite objects.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Simplicity.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that performs operations on the components of the tree, such as computing costs and printing, is simpler.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won’t be hard to add new </a:t>
            </a:r>
            <a:r>
              <a:rPr lang="en-US" sz="2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ProvisionItem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ProvisionGroup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or remove existing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7530-AFDC-3764-4260-DDE0526E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520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5FB2-DEC6-0FF3-078F-A347C38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C657-30D7-AAE7-188F-9AD648AB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134C142-6ECF-146E-7A3D-8E1D0446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54" y="1234464"/>
            <a:ext cx="5411891" cy="274317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6362C8-15A9-5639-7CBE-068CCF785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58512"/>
              </p:ext>
            </p:extLst>
          </p:nvPr>
        </p:nvGraphicFramePr>
        <p:xfrm>
          <a:off x="1828817" y="4251951"/>
          <a:ext cx="5486364" cy="14581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68877">
                  <a:extLst>
                    <a:ext uri="{9D8B030D-6E8A-4147-A177-3AD203B41FA5}">
                      <a16:colId xmlns:a16="http://schemas.microsoft.com/office/drawing/2014/main" val="548161620"/>
                    </a:ext>
                  </a:extLst>
                </a:gridCol>
                <a:gridCol w="3017487">
                  <a:extLst>
                    <a:ext uri="{9D8B030D-6E8A-4147-A177-3AD203B41FA5}">
                      <a16:colId xmlns:a16="http://schemas.microsoft.com/office/drawing/2014/main" val="2859096712"/>
                    </a:ext>
                  </a:extLst>
                </a:gridCol>
              </a:tblGrid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7444171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ProvisionItem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123388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Composite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ProvisionGroup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487821"/>
                  </a:ext>
                </a:extLst>
              </a:tr>
              <a:tr h="45630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Leaf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Ball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Glove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Cap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Jersey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Pants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Socks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Shoes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Sunscreen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796222"/>
                  </a:ext>
                </a:extLst>
              </a:tr>
              <a:tr h="28862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operation()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19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1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8BD7-A63E-A80A-5D2A-60839C79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Add Object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D963-64B1-1EBB-7F5B-8EC68CB4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Classes have member variables whose runtime values are the attributes of its objects.</a:t>
            </a:r>
          </a:p>
          <a:p>
            <a:pPr lvl="1"/>
            <a:r>
              <a:rPr lang="en-US" sz="2000" dirty="0"/>
              <a:t>Managing object attributes is an important aspect </a:t>
            </a:r>
            <a:br>
              <a:rPr lang="en-US" sz="2000" dirty="0"/>
            </a:br>
            <a:r>
              <a:rPr lang="en-US" sz="2000" dirty="0"/>
              <a:t>of application design.</a:t>
            </a:r>
          </a:p>
          <a:p>
            <a:pPr lvl="4"/>
            <a:endParaRPr lang="en-US" sz="650" dirty="0"/>
          </a:p>
          <a:p>
            <a:r>
              <a:rPr lang="en-US" sz="2400" dirty="0"/>
              <a:t>Classes also have member functions that control </a:t>
            </a:r>
            <a:br>
              <a:rPr lang="en-US" sz="2400" dirty="0"/>
            </a:br>
            <a:r>
              <a:rPr lang="en-US" sz="2400" dirty="0"/>
              <a:t>their objects’ runtime behaviors.</a:t>
            </a:r>
          </a:p>
          <a:p>
            <a:pPr lvl="4"/>
            <a:endParaRPr lang="en-US" sz="650" dirty="0"/>
          </a:p>
          <a:p>
            <a:r>
              <a:rPr lang="en-US" sz="2400" dirty="0"/>
              <a:t>Member variables and member functions implement </a:t>
            </a:r>
            <a:br>
              <a:rPr lang="en-US" sz="2400" dirty="0"/>
            </a:br>
            <a:r>
              <a:rPr lang="en-US" sz="2400" dirty="0"/>
              <a:t>the responsibilities of a class.</a:t>
            </a:r>
          </a:p>
          <a:p>
            <a:pPr lvl="1"/>
            <a:r>
              <a:rPr lang="en-US" sz="2000" dirty="0"/>
              <a:t>Good design assigns a primary responsibility to each class.</a:t>
            </a:r>
          </a:p>
          <a:p>
            <a:pPr lvl="4"/>
            <a:endParaRPr lang="en-US" sz="650" dirty="0"/>
          </a:p>
          <a:p>
            <a:r>
              <a:rPr lang="en-US" sz="2400" dirty="0"/>
              <a:t>What if we need the flexibility to dynamically </a:t>
            </a:r>
            <a:br>
              <a:rPr lang="en-US" sz="2400" dirty="0"/>
            </a:br>
            <a:r>
              <a:rPr lang="en-US" sz="2400" dirty="0"/>
              <a:t>add more responsibilities to a class’s objects?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79B-292E-30CF-2DB2-1DE1C178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33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877C-F165-DB02-6252-5C782C6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Enhanced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72A5-5268-1E26-C6AE-40242338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Example: The athletics department needs </a:t>
            </a:r>
            <a:br>
              <a:rPr lang="en-US" dirty="0"/>
            </a:br>
            <a:r>
              <a:rPr lang="en-US" dirty="0"/>
              <a:t>an application that can compute the cost of </a:t>
            </a:r>
            <a:r>
              <a:rPr lang="en-US" u="sng" dirty="0"/>
              <a:t>special enhanced tickets </a:t>
            </a:r>
            <a:r>
              <a:rPr lang="en-US" dirty="0"/>
              <a:t>that have features beyond the base tickets:</a:t>
            </a:r>
          </a:p>
          <a:p>
            <a:pPr lvl="1"/>
            <a:r>
              <a:rPr lang="en-US" dirty="0"/>
              <a:t>an invitation to a pregame party </a:t>
            </a:r>
          </a:p>
          <a:p>
            <a:pPr lvl="1"/>
            <a:r>
              <a:rPr lang="en-US" dirty="0"/>
              <a:t>VIP seating </a:t>
            </a:r>
          </a:p>
          <a:p>
            <a:pPr lvl="1"/>
            <a:r>
              <a:rPr lang="en-US" dirty="0"/>
              <a:t>drink coupons </a:t>
            </a:r>
          </a:p>
          <a:p>
            <a:pPr lvl="4"/>
            <a:endParaRPr lang="en-US" dirty="0"/>
          </a:p>
          <a:p>
            <a:r>
              <a:rPr lang="en-US" dirty="0"/>
              <a:t>These enhancements are attributes of a ticket.</a:t>
            </a:r>
          </a:p>
          <a:p>
            <a:pPr lvl="1"/>
            <a:r>
              <a:rPr lang="en-US" dirty="0"/>
              <a:t>Each enhancement requires </a:t>
            </a:r>
            <a:r>
              <a:rPr lang="en-US" u="sng" dirty="0"/>
              <a:t>adding the responsibility</a:t>
            </a:r>
            <a:r>
              <a:rPr lang="en-US" dirty="0"/>
              <a:t> of including its cost to the base price of a ticket.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365F9-6A56-C402-561E-A9109706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541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443B-B6C8-39C2-4D81-4A3CD19E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6BCD-5CD9-BA90-4159-1144870C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1: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should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need to modify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to which we add new responsibilities.</a:t>
            </a:r>
          </a:p>
          <a:p>
            <a:pPr lvl="3"/>
            <a:endParaRPr lang="en-US" sz="10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2: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should be able to dynamically add any number of responsibilities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any order and combination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run time.</a:t>
            </a:r>
          </a:p>
          <a:p>
            <a:pPr lvl="3"/>
            <a:endParaRPr lang="en-US" sz="10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3: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not have dependencies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implementations </a:t>
            </a:r>
            <a:b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responsibilities.</a:t>
            </a:r>
          </a:p>
          <a:p>
            <a:pPr lvl="4"/>
            <a:endParaRPr lang="en-US" sz="2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8C93-A329-5D4D-8891-DCBA4250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129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443B-B6C8-39C2-4D81-4A3CD19E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6BCD-5CD9-BA90-4159-1144870C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4: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should be possible to add, delete, or modify responsibilities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modifying the classes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has them.</a:t>
            </a:r>
          </a:p>
          <a:p>
            <a:pPr lvl="3"/>
            <a:endParaRPr lang="en-US" sz="10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5: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that uses an object that can acquire additional responsibilities should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treat the object any differently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the number (including none), order, or combination of additional responsibilities.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8C93-A329-5D4D-8891-DCBA4250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405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E0E7-DFCE-9848-9B4B-B8B5ECA5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Decorator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7864B-2774-69A0-3260-78A1D0BC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A0D49-6EF0-48C6-F1B2-55D6534F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7" y="1325903"/>
            <a:ext cx="2621578" cy="2467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769CB-6FF3-1844-24E0-908AE3DFDA09}"/>
              </a:ext>
            </a:extLst>
          </p:cNvPr>
          <p:cNvSpPr txBox="1"/>
          <p:nvPr/>
        </p:nvSpPr>
        <p:spPr>
          <a:xfrm>
            <a:off x="517970" y="4013487"/>
            <a:ext cx="40540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 the enhancements to a base ticket as member variables of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class. Each enhancement has a cost.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pic>
        <p:nvPicPr>
          <p:cNvPr id="8" name="Picture 7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6D2A20B2-DC90-E776-685C-49779E11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88" y="1325903"/>
            <a:ext cx="985567" cy="113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F3879-B34B-BCE9-48D7-4F9A0F7726E1}"/>
              </a:ext>
            </a:extLst>
          </p:cNvPr>
          <p:cNvSpPr txBox="1"/>
          <p:nvPr/>
        </p:nvSpPr>
        <p:spPr>
          <a:xfrm>
            <a:off x="3367538" y="2874912"/>
            <a:ext cx="105900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14.5/</a:t>
            </a:r>
            <a:r>
              <a:rPr lang="en-US" sz="1200" dirty="0" err="1">
                <a:solidFill>
                  <a:srgbClr val="FFFF00"/>
                </a:solidFill>
              </a:rPr>
              <a:t>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BC37F-2B8B-1002-5E45-312F10275B3B}"/>
              </a:ext>
            </a:extLst>
          </p:cNvPr>
          <p:cNvSpPr txBox="1"/>
          <p:nvPr/>
        </p:nvSpPr>
        <p:spPr>
          <a:xfrm>
            <a:off x="3367538" y="3198643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14.5/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38030-18DF-78A9-986F-8B4893659B00}"/>
              </a:ext>
            </a:extLst>
          </p:cNvPr>
          <p:cNvSpPr txBox="1"/>
          <p:nvPr/>
        </p:nvSpPr>
        <p:spPr>
          <a:xfrm>
            <a:off x="5065115" y="1325903"/>
            <a:ext cx="3438762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John's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pregame party price: $25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VIP seating price: $20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$10 = 2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$85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Mary's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pregame party price: $25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$15 = 3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$70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Leslie's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$30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Sidney's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VIP seating price: $20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$ 5 = 1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$55</a:t>
            </a:r>
          </a:p>
        </p:txBody>
      </p:sp>
    </p:spTree>
    <p:extLst>
      <p:ext uri="{BB962C8B-B14F-4D97-AF65-F5344CB8AC3E}">
        <p14:creationId xmlns:p14="http://schemas.microsoft.com/office/powerpoint/2010/main" val="92488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EE2C-2594-CA1E-1CC7-FC067EBC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57748-2698-FFB5-35A7-5F7E0EA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3E126-3835-DC22-02AC-68113D35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808" y="1508781"/>
            <a:ext cx="2164383" cy="20369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003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3C14-4476-995B-7BED-4800FA1A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3F9E3-71D4-F6DC-C0AB-C6CD2605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D01A0-4BA9-BE98-FEC4-D8C220B5E3A3}"/>
              </a:ext>
            </a:extLst>
          </p:cNvPr>
          <p:cNvSpPr txBox="1"/>
          <p:nvPr/>
        </p:nvSpPr>
        <p:spPr>
          <a:xfrm>
            <a:off x="1588802" y="1417342"/>
            <a:ext cx="5966395" cy="1323439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Decorator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 additional responsibilities to an object dynamically. Decorators provide a flexible alternative to subclassing for extending functionality.” [GoF 175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8F45F-8F94-D926-E706-F9FB0680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6" y="2971805"/>
            <a:ext cx="6766485" cy="225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6DD7F-9502-4D30-BB87-7A6CC54E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92" y="5806410"/>
            <a:ext cx="6128412" cy="4571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4FF17-20F3-04BD-A270-B491F0550B41}"/>
              </a:ext>
            </a:extLst>
          </p:cNvPr>
          <p:cNvSpPr txBox="1"/>
          <p:nvPr/>
        </p:nvSpPr>
        <p:spPr>
          <a:xfrm>
            <a:off x="2042523" y="5380145"/>
            <a:ext cx="50589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Wrap the ticket with nested decorations. A wrapped ticket is still a ticket.</a:t>
            </a:r>
          </a:p>
        </p:txBody>
      </p:sp>
    </p:spTree>
    <p:extLst>
      <p:ext uri="{BB962C8B-B14F-4D97-AF65-F5344CB8AC3E}">
        <p14:creationId xmlns:p14="http://schemas.microsoft.com/office/powerpoint/2010/main" val="14303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Composite Design Pattern</a:t>
            </a:r>
          </a:p>
          <a:p>
            <a:pPr lvl="1"/>
            <a:r>
              <a:rPr lang="en-US" sz="2200" dirty="0"/>
              <a:t>Treat a collection of objects the same way </a:t>
            </a:r>
            <a:br>
              <a:rPr lang="en-US" sz="2200" dirty="0"/>
            </a:br>
            <a:r>
              <a:rPr lang="en-US" sz="2200" dirty="0"/>
              <a:t>as a single object in the collection.</a:t>
            </a:r>
          </a:p>
          <a:p>
            <a:pPr lvl="4"/>
            <a:endParaRPr lang="en-US" sz="850" dirty="0"/>
          </a:p>
          <a:p>
            <a:r>
              <a:rPr lang="en-US" sz="2600" dirty="0"/>
              <a:t>The Decorator Design Pattern</a:t>
            </a:r>
          </a:p>
          <a:p>
            <a:pPr lvl="1"/>
            <a:r>
              <a:rPr lang="en-US" sz="2200" dirty="0"/>
              <a:t>Dynamically add responsibilities to an object.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dirty="0"/>
          </a:p>
          <a:p>
            <a:r>
              <a:rPr lang="en-US" sz="2600" dirty="0"/>
              <a:t>The Observer Design Pattern</a:t>
            </a:r>
          </a:p>
          <a:p>
            <a:pPr lvl="1"/>
            <a:r>
              <a:rPr lang="en-US" sz="2200" dirty="0"/>
              <a:t>The publisher-subscriber model. </a:t>
            </a:r>
          </a:p>
          <a:p>
            <a:pPr lvl="1"/>
            <a:r>
              <a:rPr lang="en-US" sz="2200" dirty="0"/>
              <a:t>A publisher object generates data for subscriber objects without knowing anything about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1CBB-D34F-6662-D8BD-5694C50C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Decorator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66AB-53F9-246E-13C9-9E38F0D7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5" name="Picture 4" descr="A diagram of a function&#10;&#10;Description automatically generated">
            <a:extLst>
              <a:ext uri="{FF2B5EF4-FFF2-40B4-BE49-F238E27FC236}">
                <a16:creationId xmlns:a16="http://schemas.microsoft.com/office/drawing/2014/main" id="{70B56FEE-69F8-18E0-C258-DC15B3E5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6050924" cy="3087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7E8BE-FEB3-7FC3-35E2-CA6C17E0AFB0}"/>
              </a:ext>
            </a:extLst>
          </p:cNvPr>
          <p:cNvSpPr txBox="1"/>
          <p:nvPr/>
        </p:nvSpPr>
        <p:spPr>
          <a:xfrm>
            <a:off x="274367" y="4424995"/>
            <a:ext cx="605092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superclass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subclasses that represent either a base ticket or a ticket wrapped by one or more decorators.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superclass has a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 to the next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or to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BaseTicket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Party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VIP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Coupon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decorators. One or more of their objects can wrap a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BaseTicket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Each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adds the responsibility to include its cost to the total ticket cost.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2224E-2FD5-D143-DFC9-2296F94FC4A4}"/>
              </a:ext>
            </a:extLst>
          </p:cNvPr>
          <p:cNvSpPr txBox="1"/>
          <p:nvPr/>
        </p:nvSpPr>
        <p:spPr>
          <a:xfrm>
            <a:off x="457245" y="5532097"/>
            <a:ext cx="105900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BF871-69B3-CE1A-03C2-4932B3A91D6F}"/>
              </a:ext>
            </a:extLst>
          </p:cNvPr>
          <p:cNvSpPr txBox="1"/>
          <p:nvPr/>
        </p:nvSpPr>
        <p:spPr>
          <a:xfrm>
            <a:off x="457245" y="5872867"/>
            <a:ext cx="14084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BaseTicket.h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6A8D7-B601-8B73-B3DF-F44ACB677BF2}"/>
              </a:ext>
            </a:extLst>
          </p:cNvPr>
          <p:cNvSpPr txBox="1"/>
          <p:nvPr/>
        </p:nvSpPr>
        <p:spPr>
          <a:xfrm>
            <a:off x="1916877" y="5532097"/>
            <a:ext cx="131914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Decorator.h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2FB5C-9419-C3DF-5E42-400476E1E860}"/>
              </a:ext>
            </a:extLst>
          </p:cNvPr>
          <p:cNvSpPr txBox="1"/>
          <p:nvPr/>
        </p:nvSpPr>
        <p:spPr>
          <a:xfrm>
            <a:off x="1916877" y="5872867"/>
            <a:ext cx="1002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Party.h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1F70C-2884-FFCA-C007-5675F6527A4C}"/>
              </a:ext>
            </a:extLst>
          </p:cNvPr>
          <p:cNvSpPr txBox="1"/>
          <p:nvPr/>
        </p:nvSpPr>
        <p:spPr>
          <a:xfrm>
            <a:off x="3314035" y="5532097"/>
            <a:ext cx="88299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VIP.h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3D395-8BFC-1A9A-628D-2B6CD2AF66A7}"/>
              </a:ext>
            </a:extLst>
          </p:cNvPr>
          <p:cNvSpPr txBox="1"/>
          <p:nvPr/>
        </p:nvSpPr>
        <p:spPr>
          <a:xfrm>
            <a:off x="3314035" y="5872867"/>
            <a:ext cx="118974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Coupon.h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F86F5-3A42-8D87-010E-06F000721289}"/>
              </a:ext>
            </a:extLst>
          </p:cNvPr>
          <p:cNvSpPr txBox="1"/>
          <p:nvPr/>
        </p:nvSpPr>
        <p:spPr>
          <a:xfrm>
            <a:off x="4563526" y="5532097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7EAA9-D7D6-E63E-DDC6-5F8F2719E7A4}"/>
              </a:ext>
            </a:extLst>
          </p:cNvPr>
          <p:cNvSpPr txBox="1"/>
          <p:nvPr/>
        </p:nvSpPr>
        <p:spPr>
          <a:xfrm>
            <a:off x="6492219" y="1300606"/>
            <a:ext cx="2428870" cy="4293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pregame party price: $25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VIP seating price: $20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John's ticket TOTAL: $85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pregame party price: $25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Mary's ticket TOTAL: $70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Leslie's ticket TOTAL: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VIP seating price: $20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Sidney's ticket TOTAL: $55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</p:txBody>
      </p:sp>
      <p:pic>
        <p:nvPicPr>
          <p:cNvPr id="15" name="Picture 14" descr="A yellow hand with thumb up&#10;&#10;Description automatically generated">
            <a:extLst>
              <a:ext uri="{FF2B5EF4-FFF2-40B4-BE49-F238E27FC236}">
                <a16:creationId xmlns:a16="http://schemas.microsoft.com/office/drawing/2014/main" id="{7CF3AC2D-1E3E-6ADE-FFB9-9E9DBCF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66263"/>
            <a:ext cx="868371" cy="826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AB260-D10B-06F6-4727-C53DCCC93FC5}"/>
              </a:ext>
            </a:extLst>
          </p:cNvPr>
          <p:cNvSpPr txBox="1"/>
          <p:nvPr/>
        </p:nvSpPr>
        <p:spPr>
          <a:xfrm>
            <a:off x="5995042" y="5708922"/>
            <a:ext cx="29260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Extra: Control the number of decorators, such as only one VIP enhancement.</a:t>
            </a:r>
          </a:p>
        </p:txBody>
      </p:sp>
    </p:spTree>
    <p:extLst>
      <p:ext uri="{BB962C8B-B14F-4D97-AF65-F5344CB8AC3E}">
        <p14:creationId xmlns:p14="http://schemas.microsoft.com/office/powerpoint/2010/main" val="24183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B9-BDE1-AAB8-42C1-D42ED7B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11C2-3FFC-73BD-4FBA-98D5E7EE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Dynamically enhance objects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run time by adding responsibilities.</a:t>
            </a:r>
            <a:endParaRPr lang="en-US" sz="4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/>
            <a:endParaRPr lang="en-US" b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hardcoded enhancements.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won’t be hard to create new ticket enhancements, such as a reserved parking space. </a:t>
            </a:r>
          </a:p>
          <a:p>
            <a:pPr lvl="1"/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add another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Decorator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subclass, say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also be easy to remove any decorators we no longer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25BA-4197-C771-3D61-997EE4F4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676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B9-BDE1-AAB8-42C1-D42ED7B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11C2-3FFC-73BD-4FBA-98D5E7EE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5206"/>
            <a:ext cx="8320994" cy="5018403"/>
          </a:xfrm>
        </p:spPr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and cohesive classes.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ticket decorations are loosely coupled with each other. Each one has the sole responsibility for its decoration. The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and the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Decorator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classes are loosely coupled from each other. A ticket does not need to know how it is enhanced, if at all. </a:t>
            </a:r>
          </a:p>
          <a:p>
            <a:pPr lvl="4"/>
            <a:endParaRPr lang="en-US" b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 treatment 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base ticket and decorated ticket objects. We don’t have to write special code for 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25BA-4197-C771-3D61-997EE4F4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317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FEE9-FAD5-2D34-F3CA-1D9D0895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87296-A02B-D8A7-2DCC-AAA9263F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49263-D0DB-611E-67DA-53B02F48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67" y="1234465"/>
            <a:ext cx="4434792" cy="28835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DEC345-DE32-1496-076C-00A1DB1401BC}"/>
              </a:ext>
            </a:extLst>
          </p:cNvPr>
          <p:cNvGraphicFramePr>
            <a:graphicFrameLocks noGrp="1"/>
          </p:cNvGraphicFramePr>
          <p:nvPr/>
        </p:nvGraphicFramePr>
        <p:xfrm>
          <a:off x="1783110" y="4308072"/>
          <a:ext cx="5577779" cy="16550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34609">
                  <a:extLst>
                    <a:ext uri="{9D8B030D-6E8A-4147-A177-3AD203B41FA5}">
                      <a16:colId xmlns:a16="http://schemas.microsoft.com/office/drawing/2014/main" val="4086327330"/>
                    </a:ext>
                  </a:extLst>
                </a:gridCol>
                <a:gridCol w="2743170">
                  <a:extLst>
                    <a:ext uri="{9D8B030D-6E8A-4147-A177-3AD203B41FA5}">
                      <a16:colId xmlns:a16="http://schemas.microsoft.com/office/drawing/2014/main" val="2002037048"/>
                    </a:ext>
                  </a:extLst>
                </a:gridCol>
              </a:tblGrid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403320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Ticket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543654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ConcreteComponent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BaseTicket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0538317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Decorator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Decorator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213417"/>
                  </a:ext>
                </a:extLst>
              </a:tr>
              <a:tr h="41413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ConcreteDecoratorA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ConcreteDecoratorB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Party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VIP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Coupon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369748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operation()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get_cost()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12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60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C3AD-D324-F572-E50A-C99C2CC8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3365-31C5-AC9D-6FEF-EE2029AE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2F28-1529-9E74-F3F5-92F48D23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830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661A-6467-11DA-14F0-519117E2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4D42-739D-D70C-A981-ECF85003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example of this model is an online news streaming service.</a:t>
            </a:r>
          </a:p>
          <a:p>
            <a:pPr lvl="4"/>
            <a:endParaRPr lang="en-US" dirty="0"/>
          </a:p>
          <a:p>
            <a:r>
              <a:rPr lang="en-US" dirty="0"/>
              <a:t>People who are interested in the news stories </a:t>
            </a:r>
            <a:r>
              <a:rPr lang="en-US" u="sng" dirty="0"/>
              <a:t>subscribe</a:t>
            </a:r>
            <a:r>
              <a:rPr lang="en-US" dirty="0"/>
              <a:t> to the service.</a:t>
            </a:r>
          </a:p>
          <a:p>
            <a:pPr lvl="4"/>
            <a:endParaRPr lang="en-US" dirty="0"/>
          </a:p>
          <a:p>
            <a:r>
              <a:rPr lang="en-US" dirty="0"/>
              <a:t>As each news story becomes available, </a:t>
            </a:r>
            <a:br>
              <a:rPr lang="en-US" dirty="0"/>
            </a:br>
            <a:r>
              <a:rPr lang="en-US" dirty="0"/>
              <a:t>the streaming service </a:t>
            </a:r>
            <a:r>
              <a:rPr lang="en-US" u="sng" dirty="0"/>
              <a:t>notifies each subscriber</a:t>
            </a:r>
            <a:r>
              <a:rPr lang="en-US" dirty="0"/>
              <a:t> by providing the story’s headline.</a:t>
            </a:r>
          </a:p>
          <a:p>
            <a:pPr lvl="4"/>
            <a:endParaRPr lang="en-US" dirty="0"/>
          </a:p>
          <a:p>
            <a:r>
              <a:rPr lang="en-US" dirty="0"/>
              <a:t>The streaming service is therefore the </a:t>
            </a:r>
            <a:r>
              <a:rPr lang="en-US" u="sng" dirty="0"/>
              <a:t>publisher</a:t>
            </a:r>
            <a:r>
              <a:rPr lang="en-US" dirty="0"/>
              <a:t> of the stories.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E943-33EB-F7DD-A421-2A1CCF61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54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AE07-55E9-0845-F3F3-C0471E04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12E4-2665-C423-57F9-F63BF26B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28" y="1234464"/>
            <a:ext cx="8778144" cy="4953000"/>
          </a:xfrm>
        </p:spPr>
        <p:txBody>
          <a:bodyPr/>
          <a:lstStyle/>
          <a:p>
            <a:r>
              <a:rPr lang="en-US" dirty="0"/>
              <a:t>After receiving a notification, each subscriber can decide whether to request the story by clicking on the headline.</a:t>
            </a:r>
          </a:p>
          <a:p>
            <a:pPr lvl="4"/>
            <a:endParaRPr lang="en-US" dirty="0"/>
          </a:p>
          <a:p>
            <a:r>
              <a:rPr lang="en-US" dirty="0"/>
              <a:t>Each subscriber can do whatever with each story.</a:t>
            </a:r>
          </a:p>
          <a:p>
            <a:pPr lvl="1"/>
            <a:r>
              <a:rPr lang="en-US" dirty="0"/>
              <a:t>only scan the headlines </a:t>
            </a:r>
          </a:p>
          <a:p>
            <a:pPr lvl="1"/>
            <a:r>
              <a:rPr lang="en-US" dirty="0"/>
              <a:t>read or ignore them </a:t>
            </a:r>
          </a:p>
          <a:p>
            <a:pPr lvl="1"/>
            <a:r>
              <a:rPr lang="en-US" dirty="0"/>
              <a:t>archive stories </a:t>
            </a:r>
          </a:p>
          <a:p>
            <a:pPr lvl="1"/>
            <a:r>
              <a:rPr lang="en-US" dirty="0"/>
              <a:t>perform sentiment analysis </a:t>
            </a:r>
          </a:p>
          <a:p>
            <a:pPr lvl="1"/>
            <a:r>
              <a:rPr lang="en-US" dirty="0"/>
              <a:t>etc.</a:t>
            </a:r>
          </a:p>
          <a:p>
            <a:pPr lvl="4"/>
            <a:endParaRPr lang="en-US" dirty="0"/>
          </a:p>
          <a:p>
            <a:r>
              <a:rPr lang="en-US" dirty="0"/>
              <a:t>People can subscribe and unsubscribe at any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3CF7-9B08-20B7-E51F-6677750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8156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7975-3B27-12F9-C7BD-218B2AD9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DDC0-CE27-0B93-8096-15C3CA0D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publisher (streaming service) </a:t>
            </a:r>
            <a:r>
              <a:rPr lang="en-US" u="sng" dirty="0"/>
              <a:t>doesn’t care</a:t>
            </a:r>
            <a:r>
              <a:rPr lang="en-US" dirty="0"/>
              <a:t> what each subscriber does with the stories.</a:t>
            </a:r>
          </a:p>
          <a:p>
            <a:pPr lvl="4"/>
            <a:endParaRPr lang="en-US" dirty="0"/>
          </a:p>
          <a:p>
            <a:r>
              <a:rPr lang="en-US" dirty="0"/>
              <a:t>The publisher’s only responsibilities:</a:t>
            </a:r>
          </a:p>
          <a:p>
            <a:pPr lvl="1"/>
            <a:r>
              <a:rPr lang="en-US" dirty="0"/>
              <a:t>Keep track of who is currently subscribed.</a:t>
            </a:r>
          </a:p>
          <a:p>
            <a:pPr lvl="1"/>
            <a:r>
              <a:rPr lang="en-US" dirty="0"/>
              <a:t>Notify each subscriber when a story becomes available.</a:t>
            </a:r>
          </a:p>
          <a:p>
            <a:pPr lvl="1"/>
            <a:r>
              <a:rPr lang="en-US" dirty="0"/>
              <a:t>Provide the means to obtain the story.</a:t>
            </a:r>
          </a:p>
          <a:p>
            <a:pPr lvl="4"/>
            <a:endParaRPr lang="en-US" dirty="0"/>
          </a:p>
          <a:p>
            <a:r>
              <a:rPr lang="en-US" dirty="0"/>
              <a:t>Also known as the </a:t>
            </a:r>
            <a:r>
              <a:rPr lang="en-US" u="sng" dirty="0"/>
              <a:t>producer-consumer model</a:t>
            </a:r>
            <a:r>
              <a:rPr lang="en-US" dirty="0"/>
              <a:t>, modeled by the </a:t>
            </a:r>
            <a:r>
              <a:rPr lang="en-US" u="sng" dirty="0"/>
              <a:t>Observer Design Pattern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3B032-C077-7AB2-7691-5CC56B43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024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3234-628F-731E-106C-8BE38625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2B56-64A6-AB90-E763-49642778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college athletics department wants three different reports about the performance of one team during a given baseball game: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log report</a:t>
            </a:r>
            <a:r>
              <a:rPr lang="en-US" dirty="0"/>
              <a:t> is a running log of the players’ hits </a:t>
            </a:r>
            <a:br>
              <a:rPr lang="en-US" dirty="0"/>
            </a:br>
            <a:r>
              <a:rPr lang="en-US" dirty="0"/>
              <a:t>or outs as they occur during the game.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graph report</a:t>
            </a:r>
            <a:r>
              <a:rPr lang="en-US" dirty="0"/>
              <a:t> is generated after the game. </a:t>
            </a:r>
            <a:br>
              <a:rPr lang="en-US" dirty="0"/>
            </a:br>
            <a:r>
              <a:rPr lang="en-US" dirty="0"/>
              <a:t>It consists of a bar chart of the types of hits </a:t>
            </a:r>
            <a:br>
              <a:rPr lang="en-US" dirty="0"/>
            </a:br>
            <a:r>
              <a:rPr lang="en-US" dirty="0"/>
              <a:t>and the outs made during the game.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table report</a:t>
            </a:r>
            <a:r>
              <a:rPr lang="en-US" dirty="0"/>
              <a:t> is also generated after the game. </a:t>
            </a:r>
            <a:br>
              <a:rPr lang="en-US" dirty="0"/>
            </a:br>
            <a:r>
              <a:rPr lang="en-US" dirty="0"/>
              <a:t>It consists of a table that shows what hits and outs each player made during the game.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054D-2FE2-0D75-E9E3-F3F8CB9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35479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4B6A-C2CE-B7DD-B287-338E0893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1265-450D-180A-DBE9-AC361AC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BE303A-3F55-15E4-6143-01DD2703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234464"/>
            <a:ext cx="5852096" cy="3755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2DB97-5A11-074D-9955-B23C2AA86FA5}"/>
              </a:ext>
            </a:extLst>
          </p:cNvPr>
          <p:cNvSpPr txBox="1"/>
          <p:nvPr/>
        </p:nvSpPr>
        <p:spPr>
          <a:xfrm>
            <a:off x="465266" y="5257780"/>
            <a:ext cx="82134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the publisher-subscriber model. The </a:t>
            </a:r>
            <a:r>
              <a:rPr lang="en-US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 componen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produces hit events </a:t>
            </a:r>
          </a:p>
          <a:p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are consumed as they occur by the </a:t>
            </a:r>
            <a:r>
              <a:rPr lang="en-US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subscriber components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generate the various reports.</a:t>
            </a:r>
            <a:r>
              <a:rPr lang="en-US" dirty="0">
                <a:solidFill>
                  <a:srgbClr val="0432FF"/>
                </a:solidFill>
                <a:effectLst/>
              </a:rPr>
              <a:t> 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D07B-6F11-18B5-4EF7-E1CB1B3A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C66B-ACF0-04D2-4AB6-64717C0DD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keep their data </a:t>
            </a:r>
            <a:br>
              <a:rPr lang="en-US" dirty="0"/>
            </a:br>
            <a:r>
              <a:rPr lang="en-US" dirty="0"/>
              <a:t>in a tree data structure.</a:t>
            </a:r>
          </a:p>
          <a:p>
            <a:pPr lvl="4"/>
            <a:endParaRPr lang="en-US" dirty="0"/>
          </a:p>
          <a:p>
            <a:r>
              <a:rPr lang="en-US" dirty="0"/>
              <a:t>Data in tree structures often represent </a:t>
            </a:r>
            <a:br>
              <a:rPr lang="en-US" dirty="0"/>
            </a:br>
            <a:r>
              <a:rPr lang="en-US" u="sng" dirty="0"/>
              <a:t>part-whole hierarchies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Composite Design Pattern</a:t>
            </a:r>
            <a:r>
              <a:rPr lang="en-US" dirty="0"/>
              <a:t> provides a model for a software architecture to manage such hierarchies.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6BD2-529A-BB56-D23C-84B62673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0231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8BB3-63A9-9650-105A-35C5657B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B79C6-9147-41B3-C2CA-28F12AFA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3291849" cy="655638"/>
          </a:xfrm>
        </p:spPr>
        <p:txBody>
          <a:bodyPr/>
          <a:lstStyle/>
          <a:p>
            <a:r>
              <a:rPr lang="en-US" dirty="0"/>
              <a:t>Example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A019-4492-26E9-4D88-8BEDC0F0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405D-ED00-905C-653B-38DDAE664AC0}"/>
              </a:ext>
            </a:extLst>
          </p:cNvPr>
          <p:cNvSpPr txBox="1"/>
          <p:nvPr/>
        </p:nvSpPr>
        <p:spPr>
          <a:xfrm>
            <a:off x="1097318" y="1966860"/>
            <a:ext cx="2226892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LOG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   Al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  Beth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  Carl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 Donna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    Ed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  Fran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George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 Heidi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  Ivan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  Al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  Fran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 George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  Heidi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   Ivan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    Al hit an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DEE46-D0CE-9F65-2638-A4DB6B496807}"/>
              </a:ext>
            </a:extLst>
          </p:cNvPr>
          <p:cNvSpPr txBox="1"/>
          <p:nvPr/>
        </p:nvSpPr>
        <p:spPr>
          <a:xfrm>
            <a:off x="3931927" y="1364664"/>
            <a:ext cx="3671198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GRAPH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singles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doubles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triples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homers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....5...10...15...20...25...30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Singles: SSSSSSSSSSSSSSSSSSSSSS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Doubles: DDDDDDDDDDDD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Triples: TT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Homers: H</a:t>
            </a:r>
          </a:p>
          <a:p>
            <a:endParaRPr lang="en-US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4621C-6A69-3444-0495-D51CDA3B8367}"/>
              </a:ext>
            </a:extLst>
          </p:cNvPr>
          <p:cNvSpPr txBox="1"/>
          <p:nvPr/>
        </p:nvSpPr>
        <p:spPr>
          <a:xfrm>
            <a:off x="3931927" y="3879235"/>
            <a:ext cx="4435830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TABLE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     Outs   Singles Doubles Triples Homers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          2       5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         2       2       3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         3       3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Donna        2       2       2       1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           6        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         2       4                       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George       2       2       2       1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Heidi        5               2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        3       4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461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52C0-C19A-06A3-99D9-0AA6BFDE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0285-69F9-C5F6-6FDC-C73C54F4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that generate the reports should receive each hit event as it occurs during the game.</a:t>
            </a:r>
          </a:p>
          <a:p>
            <a:pPr lvl="1"/>
            <a:r>
              <a:rPr lang="en-US" dirty="0"/>
              <a:t>Class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LogReport</a:t>
            </a:r>
            <a:r>
              <a:rPr lang="en-US" dirty="0"/>
              <a:t> updates its log report immediately after receiving each event. </a:t>
            </a:r>
          </a:p>
          <a:p>
            <a:pPr lvl="1"/>
            <a:r>
              <a:rPr lang="en-US" dirty="0"/>
              <a:t>Classes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GraphReport</a:t>
            </a:r>
            <a:r>
              <a:rPr lang="en-US" dirty="0"/>
              <a:t> and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TableReport</a:t>
            </a:r>
            <a:r>
              <a:rPr lang="en-US" dirty="0"/>
              <a:t> must accumulate the event data as the events arrive, </a:t>
            </a:r>
            <a:br>
              <a:rPr lang="en-US" dirty="0"/>
            </a:br>
            <a:r>
              <a:rPr lang="en-US" dirty="0"/>
              <a:t>and each prints its report after the game is over.</a:t>
            </a:r>
          </a:p>
          <a:p>
            <a:pPr lvl="4"/>
            <a:endParaRPr lang="en-US" dirty="0"/>
          </a:p>
          <a:p>
            <a:r>
              <a:rPr lang="en-US" dirty="0"/>
              <a:t>The publisher component produces the hit events, and the subscriber components consume the hit events and print the reports.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38DC-FA9C-2BE8-E03D-C23076F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32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7968-C079-8AC4-6334-98E9F97C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1AAC-1A4A-19BC-E322-EC46D15A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1: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can create content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arbitrary times.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2: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publisher immediately notifies all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subscribers as soon as it has new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3: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notified, a subscriber can choose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ask for the new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4: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provides any new content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subscriber that asks for it, but otherwise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publisher doesn’t care or have any control over what the subscriber does with the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C2B64-68A5-F20C-D121-87F39129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1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82F1-341E-BF73-EE83-9AB83DB1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8ACD-A9E2-9091-0F83-9007C99A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5: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subscriber can do whatever it wants with the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6: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Consumers can subscribe and unsubscribe at arbitrary times. Without any code changes, the publisher can acquire a new subscriber, or an existing subscriber can unsubscribe.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7: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has no knowledge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how any of its subscribers are implemented, nor do the subscribers know how the publisher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implemented.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5BF9-400F-16BC-0FFC-331042AC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59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88F5-EA34-862B-3A19-7BF858D3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Observer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CD3D2-D9F7-6D1A-82F4-22E29719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  <p:pic>
        <p:nvPicPr>
          <p:cNvPr id="5" name="Picture 4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6CF7EB02-89E0-A00A-C89E-D13872A5B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786582"/>
            <a:ext cx="6583608" cy="3105442"/>
          </a:xfrm>
          <a:prstGeom prst="rect">
            <a:avLst/>
          </a:prstGeom>
        </p:spPr>
      </p:pic>
      <p:pic>
        <p:nvPicPr>
          <p:cNvPr id="6" name="Picture 5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D7CE2BB-F2C7-2E84-41CA-A2DB2CDF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7" y="1229902"/>
            <a:ext cx="985567" cy="113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7F740-A553-94F3-7C33-093A91473BDB}"/>
              </a:ext>
            </a:extLst>
          </p:cNvPr>
          <p:cNvSpPr txBox="1"/>
          <p:nvPr/>
        </p:nvSpPr>
        <p:spPr>
          <a:xfrm>
            <a:off x="741762" y="5074902"/>
            <a:ext cx="76604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distribute_content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repeatedly calls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next_event()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of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EventMaker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obtain new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one at a time. The function passes each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to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log_event()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handle_event()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receive_event()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functions of the report classes. Each report class can process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in its own way.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41F84-4D63-3939-72CE-4E439A7784AE}"/>
              </a:ext>
            </a:extLst>
          </p:cNvPr>
          <p:cNvSpPr txBox="1"/>
          <p:nvPr/>
        </p:nvSpPr>
        <p:spPr>
          <a:xfrm>
            <a:off x="7055528" y="190969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30530-17A3-76DF-AF6B-B907A589CDA4}"/>
              </a:ext>
            </a:extLst>
          </p:cNvPr>
          <p:cNvSpPr txBox="1"/>
          <p:nvPr/>
        </p:nvSpPr>
        <p:spPr>
          <a:xfrm>
            <a:off x="7055528" y="220382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FE9FB-6A38-E68F-CA7E-D19E5AD3F7B1}"/>
              </a:ext>
            </a:extLst>
          </p:cNvPr>
          <p:cNvSpPr txBox="1"/>
          <p:nvPr/>
        </p:nvSpPr>
        <p:spPr>
          <a:xfrm>
            <a:off x="7055528" y="132590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0E452-FC09-18E4-D756-99A2F9206CBD}"/>
              </a:ext>
            </a:extLst>
          </p:cNvPr>
          <p:cNvSpPr txBox="1"/>
          <p:nvPr/>
        </p:nvSpPr>
        <p:spPr>
          <a:xfrm>
            <a:off x="7055528" y="1615558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EE64A-0E89-84A0-7F62-4069A4E86178}"/>
              </a:ext>
            </a:extLst>
          </p:cNvPr>
          <p:cNvSpPr txBox="1"/>
          <p:nvPr/>
        </p:nvSpPr>
        <p:spPr>
          <a:xfrm>
            <a:off x="7055528" y="307399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3383D-4763-DA45-E6DA-D0B58E2836AF}"/>
              </a:ext>
            </a:extLst>
          </p:cNvPr>
          <p:cNvSpPr txBox="1"/>
          <p:nvPr/>
        </p:nvSpPr>
        <p:spPr>
          <a:xfrm>
            <a:off x="7055528" y="3368124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A0083-2A60-0A1A-4DD2-93A4BD1853FF}"/>
              </a:ext>
            </a:extLst>
          </p:cNvPr>
          <p:cNvSpPr txBox="1"/>
          <p:nvPr/>
        </p:nvSpPr>
        <p:spPr>
          <a:xfrm>
            <a:off x="7055528" y="2490201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92F84-5894-9190-0D29-6701014B37F3}"/>
              </a:ext>
            </a:extLst>
          </p:cNvPr>
          <p:cNvSpPr txBox="1"/>
          <p:nvPr/>
        </p:nvSpPr>
        <p:spPr>
          <a:xfrm>
            <a:off x="7055528" y="277985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E60C5-0AA2-8F1D-1EFD-47D2E9932D1D}"/>
              </a:ext>
            </a:extLst>
          </p:cNvPr>
          <p:cNvSpPr txBox="1"/>
          <p:nvPr/>
        </p:nvSpPr>
        <p:spPr>
          <a:xfrm>
            <a:off x="7055528" y="395431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E64CC-35C0-415D-E27F-6673E4D96975}"/>
              </a:ext>
            </a:extLst>
          </p:cNvPr>
          <p:cNvSpPr txBox="1"/>
          <p:nvPr/>
        </p:nvSpPr>
        <p:spPr>
          <a:xfrm>
            <a:off x="7055528" y="424844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4D54E-AA0E-F9A7-68FF-3E84CF65B0B4}"/>
              </a:ext>
            </a:extLst>
          </p:cNvPr>
          <p:cNvSpPr txBox="1"/>
          <p:nvPr/>
        </p:nvSpPr>
        <p:spPr>
          <a:xfrm>
            <a:off x="7055528" y="366017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57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0F20-5A0F-342F-D740-0CBEB12C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10CB-0D7F-55B5-4764-0E239292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CE7C-ACFF-81D6-B7E8-D4550331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15324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0225-D2E0-7144-8983-5111749F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Observer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8BCA-B24E-3E65-08CE-FB6EC064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DDFEA-534F-3922-5135-ABC1E09DA0FE}"/>
              </a:ext>
            </a:extLst>
          </p:cNvPr>
          <p:cNvSpPr txBox="1"/>
          <p:nvPr/>
        </p:nvSpPr>
        <p:spPr>
          <a:xfrm>
            <a:off x="2240305" y="1508781"/>
            <a:ext cx="4663389" cy="1631216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Observer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 one-to-many dependency between objects so that when one object changes state, all its dependents are notified and updated automatically.” [GoF 293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4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4101-6DAB-B83E-AC07-FEB571CD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Observer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871E4-433C-0978-1745-D4CBEE13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 dirty="0"/>
          </a:p>
        </p:txBody>
      </p:sp>
      <p:pic>
        <p:nvPicPr>
          <p:cNvPr id="5" name="Picture 4" descr="A picture containing text, diagram, parallel, plan&#10;&#10;Description automatically generated">
            <a:extLst>
              <a:ext uri="{FF2B5EF4-FFF2-40B4-BE49-F238E27FC236}">
                <a16:creationId xmlns:a16="http://schemas.microsoft.com/office/drawing/2014/main" id="{86314F98-C8A0-60B3-8891-61A7F30FB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" y="1325903"/>
            <a:ext cx="6195643" cy="3657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2D457-FD04-E86D-9636-5F7C23FC4DD1}"/>
              </a:ext>
            </a:extLst>
          </p:cNvPr>
          <p:cNvSpPr txBox="1"/>
          <p:nvPr/>
        </p:nvSpPr>
        <p:spPr>
          <a:xfrm>
            <a:off x="313812" y="5125231"/>
            <a:ext cx="612641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content publisher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subclass of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report classes each implements interface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Member variable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vector of subscribed observers. Each time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EventManager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a new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object, it points private member variable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object. Then it calls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notify()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of superclass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iterates over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vector and calls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update()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of each subscribed subscriber. Each subscriber can then decide whether to call member function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get_current_event()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the current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2DA7B-A58E-B132-23F0-1F085D378DA1}"/>
              </a:ext>
            </a:extLst>
          </p:cNvPr>
          <p:cNvSpPr txBox="1"/>
          <p:nvPr/>
        </p:nvSpPr>
        <p:spPr>
          <a:xfrm>
            <a:off x="7055528" y="2816048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E36-511F-E56C-E43C-B35F7B2CF4BD}"/>
              </a:ext>
            </a:extLst>
          </p:cNvPr>
          <p:cNvSpPr txBox="1"/>
          <p:nvPr/>
        </p:nvSpPr>
        <p:spPr>
          <a:xfrm>
            <a:off x="7055528" y="311018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E337-97D4-5C55-A930-6B442350CB94}"/>
              </a:ext>
            </a:extLst>
          </p:cNvPr>
          <p:cNvSpPr txBox="1"/>
          <p:nvPr/>
        </p:nvSpPr>
        <p:spPr>
          <a:xfrm>
            <a:off x="7055528" y="223225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D9189-F59A-7D7E-A5FA-7949AAD28241}"/>
              </a:ext>
            </a:extLst>
          </p:cNvPr>
          <p:cNvSpPr txBox="1"/>
          <p:nvPr/>
        </p:nvSpPr>
        <p:spPr>
          <a:xfrm>
            <a:off x="7055528" y="2521914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C1350-FA95-E352-C967-574646EFFF04}"/>
              </a:ext>
            </a:extLst>
          </p:cNvPr>
          <p:cNvSpPr txBox="1"/>
          <p:nvPr/>
        </p:nvSpPr>
        <p:spPr>
          <a:xfrm>
            <a:off x="7055528" y="398034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66748-9442-78EE-5A37-22E0AA2898F4}"/>
              </a:ext>
            </a:extLst>
          </p:cNvPr>
          <p:cNvSpPr txBox="1"/>
          <p:nvPr/>
        </p:nvSpPr>
        <p:spPr>
          <a:xfrm>
            <a:off x="7055528" y="427448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6D30F-97F6-9C34-DEDB-2190C3B3D3B8}"/>
              </a:ext>
            </a:extLst>
          </p:cNvPr>
          <p:cNvSpPr txBox="1"/>
          <p:nvPr/>
        </p:nvSpPr>
        <p:spPr>
          <a:xfrm>
            <a:off x="7055528" y="339655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917F5-7CFF-7BAF-543E-64B656120111}"/>
              </a:ext>
            </a:extLst>
          </p:cNvPr>
          <p:cNvSpPr txBox="1"/>
          <p:nvPr/>
        </p:nvSpPr>
        <p:spPr>
          <a:xfrm>
            <a:off x="7055528" y="368621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74D2A-DB15-5F7C-4998-40561C26E055}"/>
              </a:ext>
            </a:extLst>
          </p:cNvPr>
          <p:cNvSpPr txBox="1"/>
          <p:nvPr/>
        </p:nvSpPr>
        <p:spPr>
          <a:xfrm>
            <a:off x="7055528" y="486066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38C71-95EF-C3F3-6C78-240C017E7588}"/>
              </a:ext>
            </a:extLst>
          </p:cNvPr>
          <p:cNvSpPr txBox="1"/>
          <p:nvPr/>
        </p:nvSpPr>
        <p:spPr>
          <a:xfrm>
            <a:off x="7055528" y="456653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yellow hand with thumb up&#10;&#10;Description automatically generated">
            <a:extLst>
              <a:ext uri="{FF2B5EF4-FFF2-40B4-BE49-F238E27FC236}">
                <a16:creationId xmlns:a16="http://schemas.microsoft.com/office/drawing/2014/main" id="{E9630669-444F-6FE7-25E2-B1699D2A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2" y="1335648"/>
            <a:ext cx="868371" cy="8267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0E38D6-3371-E319-B38C-1A10724189A2}"/>
              </a:ext>
            </a:extLst>
          </p:cNvPr>
          <p:cNvSpPr txBox="1"/>
          <p:nvPr/>
        </p:nvSpPr>
        <p:spPr>
          <a:xfrm>
            <a:off x="7055528" y="164727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E158A-6925-B404-0C72-A6C8BD3159A8}"/>
              </a:ext>
            </a:extLst>
          </p:cNvPr>
          <p:cNvSpPr txBox="1"/>
          <p:nvPr/>
        </p:nvSpPr>
        <p:spPr>
          <a:xfrm>
            <a:off x="7055528" y="193692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5866B-9F59-95AE-3A68-CA001020B322}"/>
              </a:ext>
            </a:extLst>
          </p:cNvPr>
          <p:cNvSpPr txBox="1"/>
          <p:nvPr/>
        </p:nvSpPr>
        <p:spPr>
          <a:xfrm>
            <a:off x="7055528" y="136523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CC4E61-3529-EE00-CB40-C0ACED8B02C6}"/>
              </a:ext>
            </a:extLst>
          </p:cNvPr>
          <p:cNvSpPr txBox="1"/>
          <p:nvPr/>
        </p:nvSpPr>
        <p:spPr>
          <a:xfrm>
            <a:off x="7055528" y="544893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FanClubReport.</a:t>
            </a:r>
            <a:r>
              <a:rPr lang="en-US" sz="1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07034-26B1-A7BA-28DD-002A9C8898AF}"/>
              </a:ext>
            </a:extLst>
          </p:cNvPr>
          <p:cNvSpPr txBox="1"/>
          <p:nvPr/>
        </p:nvSpPr>
        <p:spPr>
          <a:xfrm>
            <a:off x="7055528" y="5743071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F93826-1F90-95A3-591F-644390ABEB58}"/>
              </a:ext>
            </a:extLst>
          </p:cNvPr>
          <p:cNvSpPr txBox="1"/>
          <p:nvPr/>
        </p:nvSpPr>
        <p:spPr>
          <a:xfrm>
            <a:off x="7055528" y="515480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FanClubReport.h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50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86F1-E148-E230-6FC2-F0C96F57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0B76-3370-2B6D-C618-D14CE28B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hardcoding.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class </a:t>
            </a:r>
            <a:r>
              <a:rPr lang="en-US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hardcodes the baseball game reports. We can add new subscriber report objects to the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 of class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run time or remove existing report objects.</a:t>
            </a:r>
          </a:p>
          <a:p>
            <a:pPr lvl="4"/>
            <a:endParaRPr lang="en-US" sz="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flexible code.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will be easy to create new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or delete ones we no longer need. This supports the Encapsulate What Varies Principle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167C-C538-D43B-B160-AD2ED234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2766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86F1-E148-E230-6FC2-F0C96F57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0B76-3370-2B6D-C618-D14CE28B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classes.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Publisher class </a:t>
            </a:r>
            <a:r>
              <a:rPr lang="en-US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knows that each of its subscribers implements interface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therefore has an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update()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function.  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does not otherwise know how each subscriber is implemented. This supports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of Least Knowledge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therefore, the publisher class </a:t>
            </a:r>
            <a:r>
              <a:rPr lang="en-US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loosely coupled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each of the report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167C-C538-D43B-B160-AD2ED234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807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06AA-8695-70D9-4624-708A39AB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380B-044D-72C4-F22C-D40457D9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The objects that represent the provisions for a baseball player and the </a:t>
            </a:r>
            <a:br>
              <a:rPr lang="en-US" dirty="0"/>
            </a:br>
            <a:r>
              <a:rPr lang="en-US" dirty="0"/>
              <a:t>cost of each item.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8210F-8F0A-6CBD-3696-A647398E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FC6E825-2234-F435-18B1-587EA90A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2788927"/>
            <a:ext cx="5852096" cy="25599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8292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5170-1025-4F62-9E09-2DD71C9B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6475-5F0D-6EA8-4F8F-FEF0DC6F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Whenever a new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arrives, each subscriber report object can choose to process the object or ignore the event entirely.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subscriber is solely responsible for generating a report in its own way. 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 class </a:t>
            </a:r>
            <a:r>
              <a:rPr lang="en-US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only responsible for generating the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objects,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 doesn’t know or care what the subscribers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with the events.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subscriber report classes support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 Principle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B8E0D-D7E3-F626-AD39-5BF3DE3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0440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605-03E8-1845-D1C3-BCF92868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D1068-0E26-648B-D09D-713CEE4B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DB3B1-E4D1-8A47-F85C-BD89A31D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1563249"/>
            <a:ext cx="5120584" cy="239584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2A7101-534F-FF5E-90A7-ACDD8CF2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22446"/>
              </p:ext>
            </p:extLst>
          </p:nvPr>
        </p:nvGraphicFramePr>
        <p:xfrm>
          <a:off x="1320179" y="4318596"/>
          <a:ext cx="6503642" cy="13049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88887">
                  <a:extLst>
                    <a:ext uri="{9D8B030D-6E8A-4147-A177-3AD203B41FA5}">
                      <a16:colId xmlns:a16="http://schemas.microsoft.com/office/drawing/2014/main" val="3398814053"/>
                    </a:ext>
                  </a:extLst>
                </a:gridCol>
                <a:gridCol w="4114755">
                  <a:extLst>
                    <a:ext uri="{9D8B030D-6E8A-4147-A177-3AD203B41FA5}">
                      <a16:colId xmlns:a16="http://schemas.microsoft.com/office/drawing/2014/main" val="1738130803"/>
                    </a:ext>
                  </a:extLst>
                </a:gridCol>
              </a:tblGrid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1626898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ExemplarSubject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BaseballReporter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840047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observers</a:t>
                      </a:r>
                      <a:r>
                        <a:rPr lang="en-US" sz="1200" dirty="0">
                          <a:effectLst/>
                        </a:rPr>
                        <a:t> collection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vector&lt;Observer *&gt; observers </a:t>
                      </a:r>
                      <a:r>
                        <a:rPr lang="en-US" sz="1200" dirty="0">
                          <a:effectLst/>
                        </a:rPr>
                        <a:t>in 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Subject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537384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Event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178652"/>
                  </a:ext>
                </a:extLst>
              </a:tr>
              <a:tr h="24458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ConcreteObserver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LogReport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GraphReport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TableReport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4037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AD712C-A5F5-129E-024E-569FBC05123C}"/>
              </a:ext>
            </a:extLst>
          </p:cNvPr>
          <p:cNvSpPr txBox="1"/>
          <p:nvPr/>
        </p:nvSpPr>
        <p:spPr>
          <a:xfrm>
            <a:off x="2468903" y="1294141"/>
            <a:ext cx="71686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432FF"/>
                </a:solidFill>
              </a:rPr>
              <a:t>Publisher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2276-F475-3558-5972-91408C6F2D3B}"/>
              </a:ext>
            </a:extLst>
          </p:cNvPr>
          <p:cNvSpPr txBox="1"/>
          <p:nvPr/>
        </p:nvSpPr>
        <p:spPr>
          <a:xfrm>
            <a:off x="5943585" y="1283353"/>
            <a:ext cx="79541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432FF"/>
                </a:solidFill>
              </a:rPr>
              <a:t>Subscriber</a:t>
            </a:r>
          </a:p>
        </p:txBody>
      </p:sp>
    </p:spTree>
    <p:extLst>
      <p:ext uri="{BB962C8B-B14F-4D97-AF65-F5344CB8AC3E}">
        <p14:creationId xmlns:p14="http://schemas.microsoft.com/office/powerpoint/2010/main" val="12995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A149-0E4E-9715-F34A-BD4B1149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to Outfit a Baseball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1443-D951-A039-E901-D86829E3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Example: The athletics department wants an application that calculates and prints the cost to outfit a baseball player: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report lists the </a:t>
            </a:r>
            <a:br>
              <a:rPr lang="en-US" dirty="0"/>
            </a:br>
            <a:r>
              <a:rPr lang="en-US" u="sng" dirty="0"/>
              <a:t>cost of each item</a:t>
            </a:r>
            <a:r>
              <a:rPr lang="en-US" dirty="0"/>
              <a:t>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also shows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cost subtotals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equipment, uniform, and </a:t>
            </a:r>
            <a:br>
              <a:rPr lang="en-US" dirty="0"/>
            </a:br>
            <a:r>
              <a:rPr lang="en-US" dirty="0"/>
              <a:t>footwear composites,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total cost</a:t>
            </a:r>
            <a:r>
              <a:rPr lang="en-US" dirty="0"/>
              <a:t> of all the </a:t>
            </a:r>
            <a:br>
              <a:rPr lang="en-US" dirty="0"/>
            </a:br>
            <a:r>
              <a:rPr lang="en-US" dirty="0"/>
              <a:t>items.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AAE00-3A59-60C3-ED51-29406C22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12DAA-EF12-2A8D-0439-16B063CF8E78}"/>
              </a:ext>
            </a:extLst>
          </p:cNvPr>
          <p:cNvSpPr txBox="1"/>
          <p:nvPr/>
        </p:nvSpPr>
        <p:spPr>
          <a:xfrm>
            <a:off x="5394926" y="2331732"/>
            <a:ext cx="3200390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EQUIPMENT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ball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bat cost: $25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glove cost: $35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EQUIPMENT total: $65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UNIFORM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cap cost: $15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jersey cost: $25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pants cost: $35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FOOTWEAR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socks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shoes cost: $50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FOOTWEAR total: $55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UNIFORM total: $130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sunscreen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PROVISIONS total: $200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 TOTAL: $200</a:t>
            </a:r>
          </a:p>
        </p:txBody>
      </p:sp>
    </p:spTree>
    <p:extLst>
      <p:ext uri="{BB962C8B-B14F-4D97-AF65-F5344CB8AC3E}">
        <p14:creationId xmlns:p14="http://schemas.microsoft.com/office/powerpoint/2010/main" val="30272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B979-5B1C-639B-C02C-094B85E7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CEEC-14FD-AFC9-23E1-6DA843429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The application should be able to treat a </a:t>
            </a:r>
            <a:r>
              <a:rPr lang="en-US" u="sng" dirty="0"/>
              <a:t>composition of parts</a:t>
            </a:r>
            <a:r>
              <a:rPr lang="en-US" dirty="0"/>
              <a:t> the same way as it treats an </a:t>
            </a:r>
            <a:r>
              <a:rPr lang="en-US" u="sng" dirty="0"/>
              <a:t>individual part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example, it should be able to print the cost of a composition of items, such as a player’s uniform, </a:t>
            </a:r>
            <a:br>
              <a:rPr lang="en-US" dirty="0"/>
            </a:br>
            <a:r>
              <a:rPr lang="en-US" dirty="0"/>
              <a:t>the same way as it prints the cost of a cap.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It should be possible at run time to add new parts and compositions of parts.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73C2A-6F55-9780-DB4E-0DAA6623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125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E445-483C-C5F3-9BDA-5E2AFF6E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Composite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BA7AB-654C-4671-6811-1887BB0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401F3419-4022-FFAA-576D-3989A1ED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" y="1417342"/>
            <a:ext cx="6393347" cy="2541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906A3-D890-273B-673E-AF8A07CBA149}"/>
              </a:ext>
            </a:extLst>
          </p:cNvPr>
          <p:cNvSpPr txBox="1"/>
          <p:nvPr/>
        </p:nvSpPr>
        <p:spPr>
          <a:xfrm>
            <a:off x="914440" y="4292117"/>
            <a:ext cx="576065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Glove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Cap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Jersey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Pants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Socks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Shoes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Sunscreen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subclasses of class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each implements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get_cost()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function. Composite classes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Equipment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Uniform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Footwear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subclasses of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ProvisionGroup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each aggregates a subset of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5A9965D0-3067-9F9C-B7D0-58ED8898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09" y="1417342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7452B6-0638-BE29-8A9F-CE82D680CF7D}"/>
              </a:ext>
            </a:extLst>
          </p:cNvPr>
          <p:cNvSpPr txBox="1"/>
          <p:nvPr/>
        </p:nvSpPr>
        <p:spPr>
          <a:xfrm>
            <a:off x="7067469" y="2959021"/>
            <a:ext cx="15840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ProvisionItem.h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BCEDA-5BEB-2392-1F19-41F33768E974}"/>
              </a:ext>
            </a:extLst>
          </p:cNvPr>
          <p:cNvSpPr txBox="1"/>
          <p:nvPr/>
        </p:nvSpPr>
        <p:spPr>
          <a:xfrm>
            <a:off x="7067469" y="3294111"/>
            <a:ext cx="171072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ProvisionGroup.h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235E3-57F4-0EE1-7C21-E451C4FF6588}"/>
              </a:ext>
            </a:extLst>
          </p:cNvPr>
          <p:cNvSpPr txBox="1"/>
          <p:nvPr/>
        </p:nvSpPr>
        <p:spPr>
          <a:xfrm>
            <a:off x="7067469" y="3623523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Equipment.h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FEB29-9F0A-88E9-3CD9-C3B5BE3ECEAF}"/>
              </a:ext>
            </a:extLst>
          </p:cNvPr>
          <p:cNvSpPr txBox="1"/>
          <p:nvPr/>
        </p:nvSpPr>
        <p:spPr>
          <a:xfrm>
            <a:off x="7067469" y="3958613"/>
            <a:ext cx="11913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Uniform.h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D292E-214B-0C80-1B49-03FE98FE5B3E}"/>
              </a:ext>
            </a:extLst>
          </p:cNvPr>
          <p:cNvSpPr txBox="1"/>
          <p:nvPr/>
        </p:nvSpPr>
        <p:spPr>
          <a:xfrm>
            <a:off x="7067469" y="4288025"/>
            <a:ext cx="1285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Footwear.h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83A11-4F35-B097-34CA-918AA58D302E}"/>
              </a:ext>
            </a:extLst>
          </p:cNvPr>
          <p:cNvSpPr txBox="1"/>
          <p:nvPr/>
        </p:nvSpPr>
        <p:spPr>
          <a:xfrm>
            <a:off x="7067469" y="4617437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Sunscreen.h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63601-A8C6-11D8-449A-02FD182FD43A}"/>
              </a:ext>
            </a:extLst>
          </p:cNvPr>
          <p:cNvSpPr txBox="1"/>
          <p:nvPr/>
        </p:nvSpPr>
        <p:spPr>
          <a:xfrm>
            <a:off x="7067469" y="4946849"/>
            <a:ext cx="143020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CostReport.h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75CE3-01CF-191E-0890-5846D962663D}"/>
              </a:ext>
            </a:extLst>
          </p:cNvPr>
          <p:cNvSpPr txBox="1"/>
          <p:nvPr/>
        </p:nvSpPr>
        <p:spPr>
          <a:xfrm>
            <a:off x="7067469" y="5281939"/>
            <a:ext cx="159210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CostReport.cpp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A0BA8-F134-DF8B-BDB2-CC90EA96B69D}"/>
              </a:ext>
            </a:extLst>
          </p:cNvPr>
          <p:cNvSpPr txBox="1"/>
          <p:nvPr/>
        </p:nvSpPr>
        <p:spPr>
          <a:xfrm>
            <a:off x="7067469" y="5617030"/>
            <a:ext cx="122674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7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397C-3B14-7E05-DAF5-C2EF92AB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4002-1F4C-3C8A-8AD7-F8491D824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84" y="1325903"/>
            <a:ext cx="8412432" cy="4835525"/>
          </a:xfrm>
        </p:spPr>
        <p:txBody>
          <a:bodyPr/>
          <a:lstStyle/>
          <a:p>
            <a:pPr marL="0" indent="0">
              <a:buNone/>
            </a:pPr>
            <a:endParaRPr lang="en-US" sz="24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48820-D677-228F-8E1C-5D29ABBF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509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E6A9-EB24-1F84-2013-6D799547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Composite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F3E77-F3A4-7885-8E55-3EFF5CFC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59B5D-439A-2E31-F74F-B7E494DB6EDB}"/>
              </a:ext>
            </a:extLst>
          </p:cNvPr>
          <p:cNvSpPr txBox="1"/>
          <p:nvPr/>
        </p:nvSpPr>
        <p:spPr>
          <a:xfrm>
            <a:off x="2240306" y="1600220"/>
            <a:ext cx="4709108" cy="1600438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Composite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 objects into tree structures to represent part-whole hierarchies. Composite lets its clients treat individual objects and compositions of objects uniformly.” [GoF 163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254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65177</TotalTime>
  <Words>3142</Words>
  <Application>Microsoft Macintosh PowerPoint</Application>
  <PresentationFormat>On-screen Show (4:3)</PresentationFormat>
  <Paragraphs>421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Verdana</vt:lpstr>
      <vt:lpstr>Wingdings</vt:lpstr>
      <vt:lpstr>Quadrant</vt:lpstr>
      <vt:lpstr>CMPE 202 Software Systems Engineering April 22 Class Meeting</vt:lpstr>
      <vt:lpstr>Today</vt:lpstr>
      <vt:lpstr>Part-Whole Hierarchies</vt:lpstr>
      <vt:lpstr>Part-Whole Hierarchies, cont’d</vt:lpstr>
      <vt:lpstr>The Cost to Outfit a Baseball Player</vt:lpstr>
      <vt:lpstr>Desired Features</vt:lpstr>
      <vt:lpstr>Before Using the Composite DP</vt:lpstr>
      <vt:lpstr>Problems with “Before”</vt:lpstr>
      <vt:lpstr>The Composite Design Pattern</vt:lpstr>
      <vt:lpstr>After Using the Composite DP</vt:lpstr>
      <vt:lpstr>Benefits of “After”</vt:lpstr>
      <vt:lpstr>Composite DP Generic Model</vt:lpstr>
      <vt:lpstr>Dynamically Add Object Responsibilities</vt:lpstr>
      <vt:lpstr>Special Enhanced Tickets</vt:lpstr>
      <vt:lpstr>Desired Features</vt:lpstr>
      <vt:lpstr>Desired Features, cont’d</vt:lpstr>
      <vt:lpstr>Before Using the Decorator DP</vt:lpstr>
      <vt:lpstr>Problems with “Before”</vt:lpstr>
      <vt:lpstr>The Decorator Design Pattern</vt:lpstr>
      <vt:lpstr>After Using the Decorator DP</vt:lpstr>
      <vt:lpstr>Benefits of “After”</vt:lpstr>
      <vt:lpstr>Benefits of “After”, cont’d</vt:lpstr>
      <vt:lpstr>Decorator DP Generic Model</vt:lpstr>
      <vt:lpstr>Break</vt:lpstr>
      <vt:lpstr>The Publisher-Subscriber Model</vt:lpstr>
      <vt:lpstr>The Publisher-Subscriber Model, cont’d</vt:lpstr>
      <vt:lpstr>The Publisher-Subscriber Model, cont’d</vt:lpstr>
      <vt:lpstr>Performance Stats</vt:lpstr>
      <vt:lpstr>Performance Stats, cont’d</vt:lpstr>
      <vt:lpstr>Performance Stats, cont’d</vt:lpstr>
      <vt:lpstr>Performance Stats, cont’d</vt:lpstr>
      <vt:lpstr>Desired Features</vt:lpstr>
      <vt:lpstr>Desired Features, cont’d</vt:lpstr>
      <vt:lpstr>Before Using the Observer DP</vt:lpstr>
      <vt:lpstr>Problems with “Before”</vt:lpstr>
      <vt:lpstr>The Observer Design Pattern</vt:lpstr>
      <vt:lpstr>After Using the Observer DP</vt:lpstr>
      <vt:lpstr>Benefits of “After”</vt:lpstr>
      <vt:lpstr>Benefits of “After”</vt:lpstr>
      <vt:lpstr>Benefits of “After”, cont’d</vt:lpstr>
      <vt:lpstr>Observer DP Generic Model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851</cp:revision>
  <dcterms:created xsi:type="dcterms:W3CDTF">2008-01-12T03:52:55Z</dcterms:created>
  <dcterms:modified xsi:type="dcterms:W3CDTF">2026-04-22T22:49:09Z</dcterms:modified>
</cp:coreProperties>
</file>