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829" r:id="rId3"/>
    <p:sldId id="258" r:id="rId4"/>
    <p:sldId id="863" r:id="rId5"/>
    <p:sldId id="864" r:id="rId6"/>
    <p:sldId id="862" r:id="rId7"/>
    <p:sldId id="865" r:id="rId8"/>
    <p:sldId id="866" r:id="rId9"/>
    <p:sldId id="835" r:id="rId10"/>
    <p:sldId id="836" r:id="rId11"/>
    <p:sldId id="867" r:id="rId12"/>
    <p:sldId id="868" r:id="rId13"/>
    <p:sldId id="869" r:id="rId14"/>
    <p:sldId id="837" r:id="rId15"/>
    <p:sldId id="860" r:id="rId16"/>
    <p:sldId id="839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47" r:id="rId25"/>
    <p:sldId id="850" r:id="rId26"/>
    <p:sldId id="851" r:id="rId27"/>
    <p:sldId id="870" r:id="rId28"/>
    <p:sldId id="871" r:id="rId29"/>
    <p:sldId id="848" r:id="rId30"/>
    <p:sldId id="849" r:id="rId31"/>
    <p:sldId id="852" r:id="rId32"/>
    <p:sldId id="855" r:id="rId33"/>
    <p:sldId id="853" r:id="rId34"/>
    <p:sldId id="854" r:id="rId35"/>
    <p:sldId id="857" r:id="rId36"/>
    <p:sldId id="856" r:id="rId37"/>
    <p:sldId id="858" r:id="rId38"/>
    <p:sldId id="859" r:id="rId39"/>
    <p:sldId id="467" r:id="rId40"/>
    <p:sldId id="468" r:id="rId41"/>
    <p:sldId id="469" r:id="rId42"/>
    <p:sldId id="471" r:id="rId43"/>
    <p:sldId id="472" r:id="rId44"/>
    <p:sldId id="47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8FC"/>
    <a:srgbClr val="0432FF"/>
    <a:srgbClr val="029846"/>
    <a:srgbClr val="005493"/>
    <a:srgbClr val="930705"/>
    <a:srgbClr val="73FEFF"/>
    <a:srgbClr val="FEE698"/>
    <a:srgbClr val="E1A90D"/>
    <a:srgbClr val="0033CC"/>
    <a:srgbClr val="C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0" autoAdjust="0"/>
    <p:restoredTop sz="97928" autoAdjust="0"/>
  </p:normalViewPr>
  <p:slideViewPr>
    <p:cSldViewPr>
      <p:cViewPr varScale="1">
        <p:scale>
          <a:sx n="160" d="100"/>
          <a:sy n="160" d="100"/>
        </p:scale>
        <p:origin x="18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2025: March 25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April 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2026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ACCC-8F10-C6E9-248E-B8614EAD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29A9-321F-C8C6-846C-F34CD9D1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Don’t Repeat Yourself (DRY) and the Open-Closed design principles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  <a:r>
              <a:rPr lang="en-US" dirty="0"/>
              <a:t> and its subclasses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dirty="0"/>
              <a:t> and its subclasses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ChoiceAlgorithm</a:t>
            </a:r>
            <a:r>
              <a:rPr lang="en-US" dirty="0"/>
              <a:t> and its subclasses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dirty="0"/>
              <a:t> and its subclasses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8F50-F5EA-9CFC-CDCC-5E6D84C7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8505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9EC2-46FE-FB96-503E-68C558BF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1ED9-DE70-3906-29D5-0C2C38812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Qt6 to create a </a:t>
            </a:r>
            <a:r>
              <a:rPr lang="en-US" u="sng" dirty="0"/>
              <a:t>GUI-based versio</a:t>
            </a:r>
            <a:r>
              <a:rPr lang="en-US" dirty="0"/>
              <a:t>n of the Rock-Paper-Scissors game.</a:t>
            </a:r>
          </a:p>
          <a:p>
            <a:pPr lvl="4"/>
            <a:endParaRPr lang="en-US" dirty="0"/>
          </a:p>
          <a:p>
            <a:r>
              <a:rPr lang="en-US" dirty="0"/>
              <a:t>Your code should reuse the architecture and </a:t>
            </a:r>
            <a:br>
              <a:rPr lang="en-US" dirty="0"/>
            </a:br>
            <a:r>
              <a:rPr lang="en-US" dirty="0"/>
              <a:t>as much code as possible from Assignment #6.</a:t>
            </a:r>
          </a:p>
          <a:p>
            <a:pPr lvl="4"/>
            <a:endParaRPr lang="en-US" dirty="0"/>
          </a:p>
          <a:p>
            <a:r>
              <a:rPr lang="en-US" u="sng" dirty="0"/>
              <a:t>Full credit</a:t>
            </a:r>
            <a:r>
              <a:rPr lang="en-US" dirty="0"/>
              <a:t> if the same app can work in</a:t>
            </a:r>
            <a:br>
              <a:rPr lang="en-US" dirty="0"/>
            </a:br>
            <a:r>
              <a:rPr lang="en-US" u="sng" dirty="0"/>
              <a:t>either mode</a:t>
            </a:r>
            <a:r>
              <a:rPr lang="en-US" dirty="0"/>
              <a:t>:  text-based or GUI-based.</a:t>
            </a:r>
          </a:p>
          <a:p>
            <a:pPr lvl="1"/>
            <a:r>
              <a:rPr lang="en-US" dirty="0"/>
              <a:t>A user-chosen option to decide the mode </a:t>
            </a:r>
            <a:br>
              <a:rPr lang="en-US" dirty="0"/>
            </a:br>
            <a:r>
              <a:rPr lang="en-US" dirty="0"/>
              <a:t>when the app starts.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12972-7525-595A-7808-38AF0F49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138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3327-AF4A-F8E1-3784-C01A8F53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#7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3B6C-D9F0-F634-D4CA-88E1A877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dirty="0"/>
              <a:t>Qt Creator’s “Application Output” window </a:t>
            </a:r>
            <a:r>
              <a:rPr lang="en-US" u="sng" dirty="0"/>
              <a:t>cannot</a:t>
            </a:r>
            <a:r>
              <a:rPr lang="en-US" dirty="0"/>
              <a:t> read keyboard input.</a:t>
            </a:r>
          </a:p>
          <a:p>
            <a:pPr lvl="4"/>
            <a:endParaRPr lang="en-US" dirty="0"/>
          </a:p>
          <a:p>
            <a:r>
              <a:rPr lang="en-US" dirty="0"/>
              <a:t>Therefore, if your app must also support keyboard input, you must configure it </a:t>
            </a:r>
            <a:br>
              <a:rPr lang="en-US" dirty="0"/>
            </a:br>
            <a:r>
              <a:rPr lang="en-US" dirty="0"/>
              <a:t>to run in the “Terminal” window. </a:t>
            </a:r>
          </a:p>
          <a:p>
            <a:pPr lvl="1"/>
            <a:r>
              <a:rPr lang="en-US" dirty="0"/>
              <a:t>Click “Projects” in the left sidebar.</a:t>
            </a:r>
          </a:p>
          <a:p>
            <a:pPr lvl="1"/>
            <a:r>
              <a:rPr lang="en-US" dirty="0"/>
              <a:t>Check “</a:t>
            </a:r>
            <a:r>
              <a:rPr lang="en-US" u="sng" dirty="0"/>
              <a:t>Run in terminal</a:t>
            </a:r>
            <a:r>
              <a:rPr lang="en-US" dirty="0"/>
              <a:t>” in the middle.</a:t>
            </a:r>
          </a:p>
          <a:p>
            <a:pPr lvl="1"/>
            <a:r>
              <a:rPr lang="en-US" dirty="0"/>
              <a:t>Your application will then run in the terminal window, which can read keyboard input.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C90A9-C220-1427-EA86-1BF8EB6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C5F8C-E608-9917-D220-211B36780C64}"/>
              </a:ext>
            </a:extLst>
          </p:cNvPr>
          <p:cNvSpPr txBox="1"/>
          <p:nvPr/>
        </p:nvSpPr>
        <p:spPr>
          <a:xfrm>
            <a:off x="4114805" y="5591420"/>
            <a:ext cx="73129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70790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60FE-048C-0C69-A4C6-6805FDC2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#7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ACE553-31F9-C279-2B90-C86F087CB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52" y="1051586"/>
            <a:ext cx="8411547" cy="55777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BF58-043A-2FAA-CAA4-9618A1E5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EE44A2-7A2C-AB38-D8ED-CD617026FBA2}"/>
              </a:ext>
            </a:extLst>
          </p:cNvPr>
          <p:cNvSpPr/>
          <p:nvPr/>
        </p:nvSpPr>
        <p:spPr bwMode="auto">
          <a:xfrm>
            <a:off x="548684" y="2971805"/>
            <a:ext cx="548634" cy="457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955C9-1339-BC9A-F667-C8795E3AE60E}"/>
              </a:ext>
            </a:extLst>
          </p:cNvPr>
          <p:cNvSpPr/>
          <p:nvPr/>
        </p:nvSpPr>
        <p:spPr bwMode="auto">
          <a:xfrm>
            <a:off x="3566171" y="3611878"/>
            <a:ext cx="914854" cy="2743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24FBE5-FEBF-8F9A-2FB6-6C34A5376A3D}"/>
              </a:ext>
            </a:extLst>
          </p:cNvPr>
          <p:cNvSpPr/>
          <p:nvPr/>
        </p:nvSpPr>
        <p:spPr bwMode="auto">
          <a:xfrm>
            <a:off x="5029195" y="5897852"/>
            <a:ext cx="457195" cy="3505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4C60E501-B131-2C17-8A75-7FDFB1D1FD41}"/>
              </a:ext>
            </a:extLst>
          </p:cNvPr>
          <p:cNvSpPr/>
          <p:nvPr/>
        </p:nvSpPr>
        <p:spPr bwMode="auto">
          <a:xfrm rot="20237109">
            <a:off x="2029287" y="5714974"/>
            <a:ext cx="457195" cy="18287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1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9C53-1C6D-557C-413A-625A708C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E16C-D815-C489-92FD-251D3AFA1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application that is </a:t>
            </a:r>
            <a:r>
              <a:rPr lang="en-US" u="sng" dirty="0"/>
              <a:t>sufficiently substantial</a:t>
            </a:r>
            <a:r>
              <a:rPr lang="en-US" dirty="0"/>
              <a:t> to demonstrate your use of </a:t>
            </a:r>
            <a:r>
              <a:rPr lang="en-US" u="sng" dirty="0"/>
              <a:t>good design principles</a:t>
            </a:r>
            <a:r>
              <a:rPr lang="en-US" dirty="0"/>
              <a:t> and </a:t>
            </a:r>
            <a:r>
              <a:rPr lang="en-US" u="sng" dirty="0"/>
              <a:t>design patterns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choose the application, but there should be more to it than the example RPS game.</a:t>
            </a:r>
          </a:p>
          <a:p>
            <a:pPr lvl="4"/>
            <a:endParaRPr lang="en-US" dirty="0"/>
          </a:p>
          <a:p>
            <a:r>
              <a:rPr lang="en-US" dirty="0"/>
              <a:t>Mandatory: Written in C++</a:t>
            </a:r>
          </a:p>
          <a:p>
            <a:r>
              <a:rPr lang="en-US" dirty="0"/>
              <a:t>Mandatory: </a:t>
            </a:r>
            <a:r>
              <a:rPr lang="en-US" u="sng" dirty="0"/>
              <a:t>GUI-based</a:t>
            </a:r>
            <a:r>
              <a:rPr lang="en-US" dirty="0"/>
              <a:t> using Qt6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67BF6-5F5F-82DC-9214-69CA42AA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64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31FE-20B3-1894-35E6-1D45CCD4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Projects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158D-B859-0A4C-F50A-D20D4B15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198" y="1276459"/>
            <a:ext cx="3749044" cy="4713583"/>
          </a:xfrm>
        </p:spPr>
        <p:txBody>
          <a:bodyPr/>
          <a:lstStyle/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Inventory management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Hot meals vending machine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Snakes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Role-playing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Distributed RPS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Bookstore chain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Morse code translator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Cookie shop inventory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First person shooter (FPS)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Tetris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Chess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City building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Meme machine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Trivia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Boba barista simulator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Runners simulator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Auction management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Pong game with machine learning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Cupcake store management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Fireball game</a:t>
            </a:r>
          </a:p>
          <a:p>
            <a:pPr marL="0" indent="0">
              <a:buNone/>
            </a:pPr>
            <a:r>
              <a:rPr lang="en-US" sz="1200" dirty="0">
                <a:effectLst/>
                <a:latin typeface="Helvetica" pitchFamily="2" charset="0"/>
              </a:rPr>
              <a:t>Food ordering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25207-3038-E5B4-BE66-B9F4B85D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F9DEC-5654-C4C7-F5FE-28668CE8C203}"/>
              </a:ext>
            </a:extLst>
          </p:cNvPr>
          <p:cNvSpPr txBox="1"/>
          <p:nvPr/>
        </p:nvSpPr>
        <p:spPr>
          <a:xfrm>
            <a:off x="365806" y="1383827"/>
            <a:ext cx="360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applications from past semesters.</a:t>
            </a:r>
          </a:p>
        </p:txBody>
      </p:sp>
    </p:spTree>
    <p:extLst>
      <p:ext uri="{BB962C8B-B14F-4D97-AF65-F5344CB8AC3E}">
        <p14:creationId xmlns:p14="http://schemas.microsoft.com/office/powerpoint/2010/main" val="80901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80C9-49B1-BC62-B532-317CABED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Adapter and Façade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806D-090C-59E7-9EB6-A44A59E6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Adapter Design Pattern</a:t>
            </a:r>
            <a:r>
              <a:rPr lang="en-US" dirty="0"/>
              <a:t> provides a model for a software architecture that needs to </a:t>
            </a:r>
            <a:r>
              <a:rPr lang="en-US" u="sng" dirty="0"/>
              <a:t>integrate external code</a:t>
            </a:r>
            <a:r>
              <a:rPr lang="en-US" dirty="0"/>
              <a:t>, such as from a library, with code in an existing application.</a:t>
            </a:r>
          </a:p>
          <a:p>
            <a:pPr lvl="1"/>
            <a:r>
              <a:rPr lang="en-US" dirty="0"/>
              <a:t>The external and application codes were not</a:t>
            </a:r>
            <a:br>
              <a:rPr lang="en-US" dirty="0"/>
            </a:br>
            <a:r>
              <a:rPr lang="en-US" dirty="0"/>
              <a:t>originally designed to work together.</a:t>
            </a:r>
          </a:p>
          <a:p>
            <a:pPr lvl="1"/>
            <a:r>
              <a:rPr lang="en-US" dirty="0"/>
              <a:t>We cannot modify either of them.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Façade Design Pattern</a:t>
            </a:r>
            <a:r>
              <a:rPr lang="en-US" dirty="0"/>
              <a:t> provides a </a:t>
            </a:r>
            <a:r>
              <a:rPr lang="en-US" u="sng" dirty="0"/>
              <a:t>simpler higher-level interface</a:t>
            </a:r>
            <a:r>
              <a:rPr lang="en-US" dirty="0"/>
              <a:t> that makes complex code easier to use.</a:t>
            </a:r>
          </a:p>
          <a:p>
            <a:pPr lvl="1"/>
            <a:r>
              <a:rPr lang="en-US" dirty="0"/>
              <a:t>We cannot modify the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4F786-5B00-1FD9-8C0B-0F6BA89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52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896F-CCF4-9D3C-B4A0-F323C0C7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More Sports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8C30-D80F-F5B1-48BE-FDB52EE8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college’s athletics department needs to know the </a:t>
            </a:r>
            <a:r>
              <a:rPr lang="en-US" u="sng" dirty="0"/>
              <a:t>venue</a:t>
            </a:r>
            <a:r>
              <a:rPr lang="en-US" dirty="0"/>
              <a:t> and the </a:t>
            </a:r>
            <a:r>
              <a:rPr lang="en-US" u="sng" dirty="0"/>
              <a:t>average number of fans</a:t>
            </a:r>
            <a:r>
              <a:rPr lang="en-US" dirty="0"/>
              <a:t> attending each varsity baseball, varsity football, and intramural volleyball game.</a:t>
            </a:r>
          </a:p>
          <a:p>
            <a:pPr lvl="4"/>
            <a:endParaRPr lang="en-US" dirty="0"/>
          </a:p>
          <a:p>
            <a:r>
              <a:rPr lang="en-US" dirty="0"/>
              <a:t>The department gets this information from the baseball, football, and volleyball organizations.</a:t>
            </a:r>
          </a:p>
          <a:p>
            <a:pPr lvl="4"/>
            <a:endParaRPr lang="en-US" dirty="0"/>
          </a:p>
          <a:p>
            <a:r>
              <a:rPr lang="en-US" dirty="0"/>
              <a:t>Each sport organization reports its information differently.</a:t>
            </a:r>
          </a:p>
          <a:p>
            <a:pPr lvl="1"/>
            <a:r>
              <a:rPr lang="en-US" dirty="0"/>
              <a:t>The sport organizations don’t want to change </a:t>
            </a:r>
            <a:br>
              <a:rPr lang="en-US" dirty="0"/>
            </a:br>
            <a:r>
              <a:rPr lang="en-US" dirty="0"/>
              <a:t>how they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47E30-3D46-E91F-6518-8ABF7E5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11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B63A-1268-A364-3D72-1EAD6C93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491C-46B2-E3FA-1738-46245E43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We should not need to modify our application code or the external code to make them work together.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Our application code should be isolated from any interface changes by the external code.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It should be straightforward to add another sport to the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5E03-B58C-9252-B5DE-8DDA7711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679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466-2F3C-2B40-D9EF-E3C4B67B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Adapter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D0A77-FFBB-71CA-CB78-CF60B2B9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FDC11633-3C62-1235-0F5A-0912BA322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1" y="1234464"/>
            <a:ext cx="7207972" cy="3840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9B5AB-ED3B-C6E0-368B-FB1E6734B912}"/>
              </a:ext>
            </a:extLst>
          </p:cNvPr>
          <p:cNvSpPr txBox="1"/>
          <p:nvPr/>
        </p:nvSpPr>
        <p:spPr>
          <a:xfrm>
            <a:off x="274367" y="4160512"/>
            <a:ext cx="484626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lasses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BaseballData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present their venue and attendance data in different ways. Therefore,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requires nested private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ConvertedData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three overloaded public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member functions, and each function calls the private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legacy_print()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member function.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function for the football and volleyball sports uses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ConvertedData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to convert data from</a:t>
            </a:r>
            <a:r>
              <a:rPr lang="en-US" sz="1200" u="none" strike="noStrike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respectively, to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format.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is already in that format.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5AE68FDA-9BD3-EEA2-87F2-B7A32A06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7" y="2697488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BB00C-6F49-37C4-595E-4C6788241470}"/>
              </a:ext>
            </a:extLst>
          </p:cNvPr>
          <p:cNvSpPr txBox="1"/>
          <p:nvPr/>
        </p:nvSpPr>
        <p:spPr>
          <a:xfrm>
            <a:off x="5394951" y="5166341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2C838-6EDD-D056-4FC5-DF4C8CD644A1}"/>
              </a:ext>
            </a:extLst>
          </p:cNvPr>
          <p:cNvSpPr txBox="1"/>
          <p:nvPr/>
        </p:nvSpPr>
        <p:spPr>
          <a:xfrm>
            <a:off x="5394951" y="5504788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DC063-89BC-B449-CEE3-452F80C8779C}"/>
              </a:ext>
            </a:extLst>
          </p:cNvPr>
          <p:cNvSpPr txBox="1"/>
          <p:nvPr/>
        </p:nvSpPr>
        <p:spPr>
          <a:xfrm>
            <a:off x="5394951" y="5849172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2DCF0-5B03-D268-4858-B94665A0C094}"/>
              </a:ext>
            </a:extLst>
          </p:cNvPr>
          <p:cNvSpPr txBox="1"/>
          <p:nvPr/>
        </p:nvSpPr>
        <p:spPr>
          <a:xfrm>
            <a:off x="7526572" y="5849172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8BF08-C309-51F8-F563-24D6F60F6602}"/>
              </a:ext>
            </a:extLst>
          </p:cNvPr>
          <p:cNvSpPr txBox="1"/>
          <p:nvPr/>
        </p:nvSpPr>
        <p:spPr>
          <a:xfrm>
            <a:off x="7526572" y="5510725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8742E-615C-27BC-2B02-BE86812165B3}"/>
              </a:ext>
            </a:extLst>
          </p:cNvPr>
          <p:cNvSpPr txBox="1"/>
          <p:nvPr/>
        </p:nvSpPr>
        <p:spPr>
          <a:xfrm>
            <a:off x="7526572" y="5172278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44CB2-587D-BD9E-E06B-FA052DE1B5E7}"/>
              </a:ext>
            </a:extLst>
          </p:cNvPr>
          <p:cNvSpPr txBox="1"/>
          <p:nvPr/>
        </p:nvSpPr>
        <p:spPr>
          <a:xfrm>
            <a:off x="6035024" y="6199494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9BF0B-344D-D7FF-833E-4FFD526D25D6}"/>
              </a:ext>
            </a:extLst>
          </p:cNvPr>
          <p:cNvSpPr txBox="1"/>
          <p:nvPr/>
        </p:nvSpPr>
        <p:spPr>
          <a:xfrm>
            <a:off x="7222556" y="6199494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02317-90CD-0652-D2AC-EA7B2C8C450A}"/>
              </a:ext>
            </a:extLst>
          </p:cNvPr>
          <p:cNvSpPr txBox="1"/>
          <p:nvPr/>
        </p:nvSpPr>
        <p:spPr>
          <a:xfrm>
            <a:off x="7148957" y="2558988"/>
            <a:ext cx="106311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Nested class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88C5D-94A4-1EC1-1184-05D33E2A333A}"/>
              </a:ext>
            </a:extLst>
          </p:cNvPr>
          <p:cNvSpPr txBox="1"/>
          <p:nvPr/>
        </p:nvSpPr>
        <p:spPr>
          <a:xfrm>
            <a:off x="1645952" y="3359097"/>
            <a:ext cx="145756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432FF"/>
                </a:solidFill>
              </a:rPr>
              <a:t>Member function </a:t>
            </a:r>
            <a:r>
              <a:rPr lang="en-US" sz="1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legacy_print()</a:t>
            </a:r>
            <a:r>
              <a:rPr lang="en-US" sz="1000" dirty="0">
                <a:solidFill>
                  <a:srgbClr val="0432FF"/>
                </a:solidFill>
              </a:rPr>
              <a:t> is not allowed to change!</a:t>
            </a:r>
          </a:p>
        </p:txBody>
      </p:sp>
    </p:spTree>
    <p:extLst>
      <p:ext uri="{BB962C8B-B14F-4D97-AF65-F5344CB8AC3E}">
        <p14:creationId xmlns:p14="http://schemas.microsoft.com/office/powerpoint/2010/main" val="37987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My solution to Assignment #6</a:t>
            </a:r>
          </a:p>
          <a:p>
            <a:pPr lvl="1"/>
            <a:r>
              <a:rPr lang="en-US" sz="2200" dirty="0"/>
              <a:t>Highlights of design principles and design patterns</a:t>
            </a:r>
          </a:p>
          <a:p>
            <a:pPr lvl="4"/>
            <a:endParaRPr lang="en-US" sz="850" dirty="0"/>
          </a:p>
          <a:p>
            <a:r>
              <a:rPr lang="en-US" sz="2600" dirty="0"/>
              <a:t>Assignment #7</a:t>
            </a:r>
          </a:p>
          <a:p>
            <a:r>
              <a:rPr lang="en-US" sz="2600" dirty="0"/>
              <a:t>Team semester project</a:t>
            </a:r>
          </a:p>
          <a:p>
            <a:pPr lvl="4"/>
            <a:endParaRPr lang="en-US" sz="850" dirty="0"/>
          </a:p>
          <a:p>
            <a:r>
              <a:rPr lang="en-US" sz="2600" dirty="0"/>
              <a:t>The Adapter Design Pattern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i="1" dirty="0"/>
          </a:p>
          <a:p>
            <a:r>
              <a:rPr lang="en-US" sz="2600" dirty="0"/>
              <a:t>The Façade Design Pattern</a:t>
            </a:r>
          </a:p>
          <a:p>
            <a:r>
              <a:rPr lang="en-US" sz="2600" dirty="0"/>
              <a:t>Functors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440-5A81-07BC-C8D1-B4A37FD3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2D3F-D882-6038-53B1-BF245736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25" y="1325903"/>
            <a:ext cx="8320949" cy="483552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25E84-516E-8711-C025-ED2542D6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745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691A-6C88-BC93-3117-2AF8030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Adapter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93ABF-C9D1-9DC2-FFFC-A67D9BB9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6D39-EFE4-6486-374A-044688036A87}"/>
              </a:ext>
            </a:extLst>
          </p:cNvPr>
          <p:cNvSpPr txBox="1"/>
          <p:nvPr/>
        </p:nvSpPr>
        <p:spPr>
          <a:xfrm>
            <a:off x="1756678" y="1691659"/>
            <a:ext cx="5741370" cy="1600438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Adapter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“Convert the interface of a class into another interface clients expect. Adapter lets classes to work together that couldn’t otherwise because of incompatible interfaces.” [GoF 139]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7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BFC4-5ABB-7482-153E-81599CA3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Adapter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E5DD-A8DE-24A5-21FF-7F991790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6EC601A-2FA5-84A7-8E4B-7A41ED64D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9" y="1325903"/>
            <a:ext cx="6596723" cy="3623835"/>
          </a:xfrm>
          <a:prstGeom prst="rect">
            <a:avLst/>
          </a:prstGeom>
        </p:spPr>
      </p:pic>
      <p:pic>
        <p:nvPicPr>
          <p:cNvPr id="6" name="Picture 5" descr="A yellow hand with thumb up&#10;&#10;Description automatically generated">
            <a:extLst>
              <a:ext uri="{FF2B5EF4-FFF2-40B4-BE49-F238E27FC236}">
                <a16:creationId xmlns:a16="http://schemas.microsoft.com/office/drawing/2014/main" id="{A51CA274-75C2-5F88-0A13-EB6AD060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5077014"/>
            <a:ext cx="868371" cy="826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CBC49B-1BC6-5ACB-0DCF-AC4BD7535EB4}"/>
              </a:ext>
            </a:extLst>
          </p:cNvPr>
          <p:cNvSpPr txBox="1"/>
          <p:nvPr/>
        </p:nvSpPr>
        <p:spPr>
          <a:xfrm>
            <a:off x="1645952" y="5074902"/>
            <a:ext cx="39318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Adapters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FootballData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each implements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interface. They wrap classes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respectively, and encapsulate the data conversion code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89308-CC34-53BF-B462-273DF8B9D06D}"/>
              </a:ext>
            </a:extLst>
          </p:cNvPr>
          <p:cNvSpPr txBox="1"/>
          <p:nvPr/>
        </p:nvSpPr>
        <p:spPr>
          <a:xfrm>
            <a:off x="5120634" y="1421475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F989E-83A8-58C6-5C5E-9C0B6A682B88}"/>
              </a:ext>
            </a:extLst>
          </p:cNvPr>
          <p:cNvSpPr txBox="1"/>
          <p:nvPr/>
        </p:nvSpPr>
        <p:spPr>
          <a:xfrm>
            <a:off x="5120634" y="1759922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1F445-F102-181E-652A-03F1750B6F0F}"/>
              </a:ext>
            </a:extLst>
          </p:cNvPr>
          <p:cNvSpPr txBox="1"/>
          <p:nvPr/>
        </p:nvSpPr>
        <p:spPr>
          <a:xfrm>
            <a:off x="5120634" y="2104306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627F4-B429-D8CB-7D4C-B302137469FB}"/>
              </a:ext>
            </a:extLst>
          </p:cNvPr>
          <p:cNvSpPr txBox="1"/>
          <p:nvPr/>
        </p:nvSpPr>
        <p:spPr>
          <a:xfrm>
            <a:off x="7252255" y="2104306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506C6-3C83-3614-0AF9-898FA9396218}"/>
              </a:ext>
            </a:extLst>
          </p:cNvPr>
          <p:cNvSpPr txBox="1"/>
          <p:nvPr/>
        </p:nvSpPr>
        <p:spPr>
          <a:xfrm>
            <a:off x="7252255" y="1417342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0D551-FE50-39B3-3B23-52765BC22A29}"/>
              </a:ext>
            </a:extLst>
          </p:cNvPr>
          <p:cNvSpPr txBox="1"/>
          <p:nvPr/>
        </p:nvSpPr>
        <p:spPr>
          <a:xfrm>
            <a:off x="5120634" y="2428884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F8198-37F6-170C-3D0C-A69D65C6A392}"/>
              </a:ext>
            </a:extLst>
          </p:cNvPr>
          <p:cNvSpPr txBox="1"/>
          <p:nvPr/>
        </p:nvSpPr>
        <p:spPr>
          <a:xfrm>
            <a:off x="5823363" y="2764748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C78AB-2867-7512-03ED-A77F8442C3F2}"/>
              </a:ext>
            </a:extLst>
          </p:cNvPr>
          <p:cNvSpPr txBox="1"/>
          <p:nvPr/>
        </p:nvSpPr>
        <p:spPr>
          <a:xfrm>
            <a:off x="7010895" y="2764748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B5EA22-08A0-E320-0F9B-2B67DA928DF4}"/>
              </a:ext>
            </a:extLst>
          </p:cNvPr>
          <p:cNvSpPr txBox="1"/>
          <p:nvPr/>
        </p:nvSpPr>
        <p:spPr>
          <a:xfrm>
            <a:off x="7252255" y="1759921"/>
            <a:ext cx="152317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FootballData.h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85571-E334-09EA-2EC8-4E9DDBAC5F80}"/>
              </a:ext>
            </a:extLst>
          </p:cNvPr>
          <p:cNvSpPr txBox="1"/>
          <p:nvPr/>
        </p:nvSpPr>
        <p:spPr>
          <a:xfrm>
            <a:off x="7252255" y="2430878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6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5427-5E58-69CB-6C5D-B2204A0C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3C22-E865-DC0E-B95C-D669B8C4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Encapsulated data conversions. </a:t>
            </a: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2000" dirty="0"/>
              <a:t> adapter classes encapsulate data conversions from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000" dirty="0"/>
              <a:t> classes, respectively. This is the </a:t>
            </a:r>
            <a:r>
              <a:rPr lang="en-US" sz="2000" u="sng" dirty="0"/>
              <a:t>Encapsulate What Varies Principle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Single class responsibility. </a:t>
            </a:r>
            <a:r>
              <a:rPr lang="en-US" sz="2000" dirty="0"/>
              <a:t>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 now has only the responsibility to print the report. It no longer also has data conversion responsibilities. This is the </a:t>
            </a:r>
            <a:r>
              <a:rPr lang="en-US" sz="2000" u="sng" dirty="0"/>
              <a:t>Single Responsibility Principle</a:t>
            </a:r>
            <a:r>
              <a:rPr lang="en-US" sz="2000" dirty="0"/>
              <a:t>. Each of the adapter classes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2000" dirty="0"/>
              <a:t> has the single responsibility to convert data.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Loosely coupled classes. </a:t>
            </a:r>
            <a:r>
              <a:rPr lang="en-US" sz="2000" dirty="0"/>
              <a:t>By applying the </a:t>
            </a:r>
            <a:r>
              <a:rPr lang="en-US" sz="2000" u="sng" dirty="0"/>
              <a:t>Principle of Least Knowledge</a:t>
            </a:r>
            <a:r>
              <a:rPr lang="en-US" sz="2000" dirty="0"/>
              <a:t>, 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 is loosely coupled with the data classes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000" dirty="0"/>
              <a:t>. We can add new data classes and their adapters without changing 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CECD-BA43-58E4-61FB-2ED9ED28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25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58A4-F801-CCE7-F06D-BDE85A1A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59A38-A3A8-1F99-8CDF-2CEA91E0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0D5C90A-8698-7706-36FC-1EBD85387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27" y="1234464"/>
            <a:ext cx="4393945" cy="274317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3CBBAF-2516-3B92-5290-A5523E7D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25452"/>
              </p:ext>
            </p:extLst>
          </p:nvPr>
        </p:nvGraphicFramePr>
        <p:xfrm>
          <a:off x="1411618" y="4067000"/>
          <a:ext cx="6320764" cy="21950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68853">
                  <a:extLst>
                    <a:ext uri="{9D8B030D-6E8A-4147-A177-3AD203B41FA5}">
                      <a16:colId xmlns:a16="http://schemas.microsoft.com/office/drawing/2014/main" val="2373261947"/>
                    </a:ext>
                  </a:extLst>
                </a:gridCol>
                <a:gridCol w="3851911">
                  <a:extLst>
                    <a:ext uri="{9D8B030D-6E8A-4147-A177-3AD203B41FA5}">
                      <a16:colId xmlns:a16="http://schemas.microsoft.com/office/drawing/2014/main" val="2531594365"/>
                    </a:ext>
                  </a:extLst>
                </a:gridCol>
              </a:tblGrid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761360"/>
                  </a:ext>
                </a:extLst>
              </a:tr>
              <a:tr h="22883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Target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AttendanceData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787851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FootballData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93430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7049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request()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get_venue()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get_attendance()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788475"/>
                  </a:ext>
                </a:extLst>
              </a:tr>
              <a:tr h="99269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specific_request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().first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().second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get_stats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().venue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get_state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().attendance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09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68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962-5861-957C-E85A-08B160A4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Adapter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75D3F-7298-BE1E-EB1F-A3D6C589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1043BE-3245-9875-5230-6B5E6CFD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5852096" cy="3608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BA238-E639-E3CD-285F-ADCA62F28B45}"/>
              </a:ext>
            </a:extLst>
          </p:cNvPr>
          <p:cNvSpPr txBox="1"/>
          <p:nvPr/>
        </p:nvSpPr>
        <p:spPr>
          <a:xfrm>
            <a:off x="1554514" y="4833186"/>
            <a:ext cx="3291803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Use </a:t>
            </a:r>
            <a:r>
              <a:rPr lang="en-US" sz="1200" u="sng" dirty="0">
                <a:solidFill>
                  <a:srgbClr val="0432FF"/>
                </a:solidFill>
              </a:rPr>
              <a:t>multiple inheritance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  <a:p>
            <a:endParaRPr lang="en-US" sz="800" dirty="0">
              <a:solidFill>
                <a:srgbClr val="0432FF"/>
              </a:solidFill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1200" dirty="0">
                <a:solidFill>
                  <a:srgbClr val="0432FF"/>
                </a:solidFill>
              </a:rPr>
              <a:t> inherits from both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FootballInfo.</a:t>
            </a:r>
          </a:p>
          <a:p>
            <a:endParaRPr lang="en-US" sz="8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1200" dirty="0">
                <a:solidFill>
                  <a:srgbClr val="0432FF"/>
                </a:solidFill>
              </a:rPr>
              <a:t> inherits from both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6890A-5602-C943-B800-A60A62A8B66F}"/>
              </a:ext>
            </a:extLst>
          </p:cNvPr>
          <p:cNvSpPr txBox="1"/>
          <p:nvPr/>
        </p:nvSpPr>
        <p:spPr>
          <a:xfrm>
            <a:off x="5120634" y="1421475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C5604-A3D0-9BA3-3C40-4A7668ED8BED}"/>
              </a:ext>
            </a:extLst>
          </p:cNvPr>
          <p:cNvSpPr txBox="1"/>
          <p:nvPr/>
        </p:nvSpPr>
        <p:spPr>
          <a:xfrm>
            <a:off x="5120634" y="1759922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CB2C5-6364-342C-8741-87DE22CC0802}"/>
              </a:ext>
            </a:extLst>
          </p:cNvPr>
          <p:cNvSpPr txBox="1"/>
          <p:nvPr/>
        </p:nvSpPr>
        <p:spPr>
          <a:xfrm>
            <a:off x="5120634" y="2104306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E07BD-C218-C410-39BE-4ACD089420E3}"/>
              </a:ext>
            </a:extLst>
          </p:cNvPr>
          <p:cNvSpPr txBox="1"/>
          <p:nvPr/>
        </p:nvSpPr>
        <p:spPr>
          <a:xfrm>
            <a:off x="7252255" y="2104306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EC61E-73F5-2B6E-76A0-D9F4DD02BF01}"/>
              </a:ext>
            </a:extLst>
          </p:cNvPr>
          <p:cNvSpPr txBox="1"/>
          <p:nvPr/>
        </p:nvSpPr>
        <p:spPr>
          <a:xfrm>
            <a:off x="7252255" y="1417342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F2552-D0E9-3099-3E57-010BACB2BF10}"/>
              </a:ext>
            </a:extLst>
          </p:cNvPr>
          <p:cNvSpPr txBox="1"/>
          <p:nvPr/>
        </p:nvSpPr>
        <p:spPr>
          <a:xfrm>
            <a:off x="5120634" y="2428884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F6536-6C36-A7BE-0334-DA94D4DE705B}"/>
              </a:ext>
            </a:extLst>
          </p:cNvPr>
          <p:cNvSpPr txBox="1"/>
          <p:nvPr/>
        </p:nvSpPr>
        <p:spPr>
          <a:xfrm>
            <a:off x="5823363" y="2764748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007E7-A0FB-6FD2-FC91-1351637E0E05}"/>
              </a:ext>
            </a:extLst>
          </p:cNvPr>
          <p:cNvSpPr txBox="1"/>
          <p:nvPr/>
        </p:nvSpPr>
        <p:spPr>
          <a:xfrm>
            <a:off x="7010895" y="2764748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C57C0-8F98-DB28-A24E-11292AAD8AB2}"/>
              </a:ext>
            </a:extLst>
          </p:cNvPr>
          <p:cNvSpPr txBox="1"/>
          <p:nvPr/>
        </p:nvSpPr>
        <p:spPr>
          <a:xfrm>
            <a:off x="7252255" y="1759921"/>
            <a:ext cx="152317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FootballData.h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ED024-C50A-F74C-C992-6F15AFE3E217}"/>
              </a:ext>
            </a:extLst>
          </p:cNvPr>
          <p:cNvSpPr txBox="1"/>
          <p:nvPr/>
        </p:nvSpPr>
        <p:spPr>
          <a:xfrm>
            <a:off x="7252255" y="2430878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20" name="Picture 19" descr="A yellow hand with thumb up&#10;&#10;Description automatically generated">
            <a:extLst>
              <a:ext uri="{FF2B5EF4-FFF2-40B4-BE49-F238E27FC236}">
                <a16:creationId xmlns:a16="http://schemas.microsoft.com/office/drawing/2014/main" id="{005EC9C8-4184-661F-DF9B-A99C8E28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5077014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FDD5-0EF4-6BDC-EC17-2C4557AB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Adapter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AC7B7-FAD6-4F18-DF40-D4A948BF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7F3A31-0796-5CF9-C60A-71D1C5D2D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40" y="1325903"/>
            <a:ext cx="4605119" cy="201165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B779B8-8F00-936A-F86B-24ABFD83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69523"/>
              </p:ext>
            </p:extLst>
          </p:nvPr>
        </p:nvGraphicFramePr>
        <p:xfrm>
          <a:off x="1411617" y="3703317"/>
          <a:ext cx="6320764" cy="21950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68853">
                  <a:extLst>
                    <a:ext uri="{9D8B030D-6E8A-4147-A177-3AD203B41FA5}">
                      <a16:colId xmlns:a16="http://schemas.microsoft.com/office/drawing/2014/main" val="2373261947"/>
                    </a:ext>
                  </a:extLst>
                </a:gridCol>
                <a:gridCol w="3851911">
                  <a:extLst>
                    <a:ext uri="{9D8B030D-6E8A-4147-A177-3AD203B41FA5}">
                      <a16:colId xmlns:a16="http://schemas.microsoft.com/office/drawing/2014/main" val="2531594365"/>
                    </a:ext>
                  </a:extLst>
                </a:gridCol>
              </a:tblGrid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761360"/>
                  </a:ext>
                </a:extLst>
              </a:tr>
              <a:tr h="22883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Target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AttendanceData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787851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FootballData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93430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7049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request()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get_venue()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get_attendance()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788475"/>
                  </a:ext>
                </a:extLst>
              </a:tr>
              <a:tr h="99269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specific_request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().first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().second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get_stats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().venue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get_state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().attendance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09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7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2D4E-0F6F-C0AA-B764-216E0825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Adapter vs. Class Adapter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65CEB-CCAC-E432-5AFE-FF12A7B2B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version of the Adapter Design Pattern is an </a:t>
            </a:r>
            <a:r>
              <a:rPr lang="en-US" u="sng" dirty="0"/>
              <a:t>object adapter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several adaptee </a:t>
            </a:r>
            <a:br>
              <a:rPr lang="en-US" dirty="0"/>
            </a:br>
            <a:r>
              <a:rPr lang="en-US" dirty="0"/>
              <a:t>classes have the </a:t>
            </a:r>
            <a:br>
              <a:rPr lang="en-US" dirty="0"/>
            </a:br>
            <a:r>
              <a:rPr lang="en-US" dirty="0"/>
              <a:t>same interface, </a:t>
            </a:r>
            <a:br>
              <a:rPr lang="en-US" dirty="0"/>
            </a:br>
            <a:r>
              <a:rPr lang="en-US" dirty="0"/>
              <a:t>multiple instances </a:t>
            </a:r>
            <a:br>
              <a:rPr lang="en-US" dirty="0"/>
            </a:br>
            <a:r>
              <a:rPr lang="en-US" dirty="0"/>
              <a:t>of the same object </a:t>
            </a:r>
            <a:br>
              <a:rPr lang="en-US" dirty="0"/>
            </a:br>
            <a:r>
              <a:rPr lang="en-US" dirty="0"/>
              <a:t>adapter can each </a:t>
            </a:r>
            <a:br>
              <a:rPr lang="en-US" dirty="0"/>
            </a:br>
            <a:r>
              <a:rPr lang="en-US" dirty="0"/>
              <a:t>wrap an adaptee. </a:t>
            </a:r>
          </a:p>
          <a:p>
            <a:pPr lvl="1"/>
            <a:r>
              <a:rPr lang="en-US" dirty="0"/>
              <a:t>Because it aggregates the adaptee class, an object adapter also wraps any adaptee subclasses.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3C683-049B-B64C-9254-071C8EE3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49F4797-C2A3-9A58-54CB-0C38669F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2057415"/>
            <a:ext cx="4393945" cy="27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DAD3-7DE9-F06D-C206-5CA689CD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Adapter vs. Class Adapter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8157-85FB-EC08-53AA-FC1EC2FA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The second version using multiple inheritance is a </a:t>
            </a:r>
            <a:r>
              <a:rPr lang="en-US" u="sng" dirty="0"/>
              <a:t>class adapter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client doesn’t </a:t>
            </a:r>
            <a:br>
              <a:rPr lang="en-US" dirty="0"/>
            </a:br>
            <a:r>
              <a:rPr lang="en-US" dirty="0"/>
              <a:t>have to know about </a:t>
            </a:r>
            <a:br>
              <a:rPr lang="en-US" dirty="0"/>
            </a:br>
            <a:r>
              <a:rPr lang="en-US" dirty="0"/>
              <a:t>the adaptee class </a:t>
            </a:r>
            <a:br>
              <a:rPr lang="en-US" dirty="0"/>
            </a:br>
            <a:r>
              <a:rPr lang="en-US" dirty="0"/>
              <a:t>(loose coupling).</a:t>
            </a:r>
          </a:p>
          <a:p>
            <a:pPr lvl="1"/>
            <a:r>
              <a:rPr lang="en-US" dirty="0"/>
              <a:t>Because it uses inheritance, a class adapter can override an adaptee’s methods.</a:t>
            </a:r>
          </a:p>
          <a:p>
            <a:pPr lvl="4"/>
            <a:endParaRPr lang="en-US" dirty="0"/>
          </a:p>
          <a:p>
            <a:r>
              <a:rPr lang="en-US" dirty="0"/>
              <a:t>Often, it doesn’t matter which model you use.</a:t>
            </a:r>
          </a:p>
          <a:p>
            <a:pPr lvl="1"/>
            <a:r>
              <a:rPr lang="en-US" dirty="0"/>
              <a:t>Use whichever one is more convenient for you to program.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B80A9-C025-4D69-4B26-6E5115D9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F8D4F2A-91F6-ADDF-13B6-7B88D79EF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783098"/>
            <a:ext cx="4605119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4DA9-92B0-D7C5-82A6-AC76498D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1FB7-9FEB-8D76-6C44-99CC462D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6B04-85AE-44AF-F054-6B47FF71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678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>
            <a:extLst>
              <a:ext uri="{FF2B5EF4-FFF2-40B4-BE49-F238E27FC236}">
                <a16:creationId xmlns:a16="http://schemas.microsoft.com/office/drawing/2014/main" id="{7FE6B80C-EF5C-6BD8-E069-2040B5B2BCBD}"/>
              </a:ext>
            </a:extLst>
          </p:cNvPr>
          <p:cNvSpPr txBox="1"/>
          <p:nvPr/>
        </p:nvSpPr>
        <p:spPr>
          <a:xfrm>
            <a:off x="1021798" y="3773911"/>
            <a:ext cx="4281714" cy="584775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superclass and its subclasses together implement the </a:t>
            </a:r>
            <a:r>
              <a:rPr lang="en-US" u="sng" dirty="0"/>
              <a:t>Strategy Design Pattern</a:t>
            </a:r>
            <a:r>
              <a:rPr lang="en-US" dirty="0"/>
              <a:t>.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CF7A160-6B69-4F2A-FE81-307D16B0D26B}"/>
              </a:ext>
            </a:extLst>
          </p:cNvPr>
          <p:cNvSpPr txBox="1"/>
          <p:nvPr/>
        </p:nvSpPr>
        <p:spPr>
          <a:xfrm>
            <a:off x="2237452" y="4590000"/>
            <a:ext cx="584901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Superclass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ChoiceAlgorithm’s</a:t>
            </a:r>
            <a:r>
              <a:rPr lang="en-US" dirty="0"/>
              <a:t> member function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choose()</a:t>
            </a:r>
            <a:r>
              <a:rPr lang="en-US" dirty="0"/>
              <a:t> implements the </a:t>
            </a:r>
            <a:r>
              <a:rPr lang="en-US" u="sng" dirty="0"/>
              <a:t>Template Method Design Pattern</a:t>
            </a:r>
            <a:r>
              <a:rPr lang="en-US" dirty="0"/>
              <a:t>:</a:t>
            </a:r>
          </a:p>
          <a:p>
            <a:pPr marL="257175" indent="-257175">
              <a:buAutoNum type="arabicParenBoth"/>
            </a:pPr>
            <a:r>
              <a:rPr lang="en-US" dirty="0"/>
              <a:t>Predict the opponent’s choice.</a:t>
            </a:r>
          </a:p>
          <a:p>
            <a:pPr marL="257175" indent="-257175">
              <a:buAutoNum type="arabicParenBoth"/>
            </a:pPr>
            <a:r>
              <a:rPr lang="en-US" dirty="0"/>
              <a:t>Decide what choice to make.</a:t>
            </a:r>
          </a:p>
          <a:p>
            <a:pPr marL="257175" indent="-257175">
              <a:buAutoNum type="arabicParenBoth"/>
            </a:pPr>
            <a:r>
              <a:rPr lang="en-US" dirty="0"/>
              <a:t>Return the choice.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444F0A-25FA-C82B-FB5B-4F48106698BF}"/>
              </a:ext>
            </a:extLst>
          </p:cNvPr>
          <p:cNvGrpSpPr/>
          <p:nvPr/>
        </p:nvGrpSpPr>
        <p:grpSpPr>
          <a:xfrm>
            <a:off x="1001245" y="2009992"/>
            <a:ext cx="1292491" cy="789056"/>
            <a:chOff x="1001245" y="2213715"/>
            <a:chExt cx="1292491" cy="7890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2474D3-DB02-BCD5-31BA-CA9B114AD429}"/>
                </a:ext>
              </a:extLst>
            </p:cNvPr>
            <p:cNvSpPr txBox="1"/>
            <p:nvPr/>
          </p:nvSpPr>
          <p:spPr>
            <a:xfrm>
              <a:off x="1001245" y="2213715"/>
              <a:ext cx="686406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Display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4EC29C-DD02-2612-C9C3-3216FC89C455}"/>
                </a:ext>
              </a:extLst>
            </p:cNvPr>
            <p:cNvSpPr txBox="1"/>
            <p:nvPr/>
          </p:nvSpPr>
          <p:spPr>
            <a:xfrm>
              <a:off x="1324625" y="2725772"/>
              <a:ext cx="969111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TextDisplay</a:t>
              </a:r>
              <a:endParaRPr lang="en-US" sz="1200" dirty="0"/>
            </a:p>
          </p:txBody>
        </p:sp>
        <p:sp>
          <p:nvSpPr>
            <p:cNvPr id="116" name="Triangle 115">
              <a:extLst>
                <a:ext uri="{FF2B5EF4-FFF2-40B4-BE49-F238E27FC236}">
                  <a16:creationId xmlns:a16="http://schemas.microsoft.com/office/drawing/2014/main" id="{6F3E01E6-BA56-38DF-4790-528929B609C9}"/>
                </a:ext>
              </a:extLst>
            </p:cNvPr>
            <p:cNvSpPr/>
            <p:nvPr/>
          </p:nvSpPr>
          <p:spPr>
            <a:xfrm>
              <a:off x="1010833" y="2490412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E78571E1-6063-CAD2-CDAF-F42EED998D45}"/>
                </a:ext>
              </a:extLst>
            </p:cNvPr>
            <p:cNvCxnSpPr>
              <a:stCxn id="27" idx="1"/>
              <a:endCxn id="116" idx="3"/>
            </p:cNvCxnSpPr>
            <p:nvPr/>
          </p:nvCxnSpPr>
          <p:spPr>
            <a:xfrm rot="10800000">
              <a:off x="1095675" y="2628580"/>
              <a:ext cx="228951" cy="23569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6985F62-13A7-4A89-2AD3-E8FB9BC9E4F3}"/>
              </a:ext>
            </a:extLst>
          </p:cNvPr>
          <p:cNvCxnSpPr>
            <a:cxnSpLocks/>
            <a:stCxn id="164" idx="1"/>
            <a:endCxn id="26" idx="3"/>
          </p:cNvCxnSpPr>
          <p:nvPr/>
        </p:nvCxnSpPr>
        <p:spPr>
          <a:xfrm flipH="1">
            <a:off x="1687651" y="2144143"/>
            <a:ext cx="1153230" cy="43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B816664-E5ED-1B40-63C5-27B2CD3848E3}"/>
              </a:ext>
            </a:extLst>
          </p:cNvPr>
          <p:cNvCxnSpPr>
            <a:stCxn id="165" idx="3"/>
            <a:endCxn id="4" idx="1"/>
          </p:cNvCxnSpPr>
          <p:nvPr/>
        </p:nvCxnSpPr>
        <p:spPr>
          <a:xfrm>
            <a:off x="4160330" y="2144143"/>
            <a:ext cx="329212" cy="37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D4C90EE-1E5A-A82F-C350-1105FF8D961D}"/>
              </a:ext>
            </a:extLst>
          </p:cNvPr>
          <p:cNvGrpSpPr/>
          <p:nvPr/>
        </p:nvGrpSpPr>
        <p:grpSpPr>
          <a:xfrm>
            <a:off x="4489542" y="2009359"/>
            <a:ext cx="1205227" cy="1360360"/>
            <a:chOff x="4017491" y="1927621"/>
            <a:chExt cx="1205227" cy="13603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B29FA3-EC9D-75B3-67F1-F17F1AEE35EA}"/>
                </a:ext>
              </a:extLst>
            </p:cNvPr>
            <p:cNvSpPr txBox="1"/>
            <p:nvPr/>
          </p:nvSpPr>
          <p:spPr>
            <a:xfrm>
              <a:off x="4017491" y="1927621"/>
              <a:ext cx="619080" cy="276999"/>
            </a:xfrm>
            <a:prstGeom prst="rect">
              <a:avLst/>
            </a:prstGeom>
            <a:solidFill>
              <a:srgbClr val="FDD8FC"/>
            </a:solidFill>
            <a:ln w="381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Player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76CFC2-3852-1164-BF0B-29539C568B36}"/>
                </a:ext>
              </a:extLst>
            </p:cNvPr>
            <p:cNvSpPr txBox="1"/>
            <p:nvPr/>
          </p:nvSpPr>
          <p:spPr>
            <a:xfrm>
              <a:off x="4544327" y="2440311"/>
              <a:ext cx="678391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Human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F5DE44-7CE8-9E50-19A5-95D2894EDDC9}"/>
                </a:ext>
              </a:extLst>
            </p:cNvPr>
            <p:cNvSpPr txBox="1"/>
            <p:nvPr/>
          </p:nvSpPr>
          <p:spPr>
            <a:xfrm>
              <a:off x="4341301" y="3010982"/>
              <a:ext cx="857927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Computer</a:t>
              </a:r>
            </a:p>
          </p:txBody>
        </p:sp>
        <p:sp>
          <p:nvSpPr>
            <p:cNvPr id="139" name="Triangle 138">
              <a:extLst>
                <a:ext uri="{FF2B5EF4-FFF2-40B4-BE49-F238E27FC236}">
                  <a16:creationId xmlns:a16="http://schemas.microsoft.com/office/drawing/2014/main" id="{6B0CC987-7113-796B-A428-BF4BB3B8ED4A}"/>
                </a:ext>
              </a:extLst>
            </p:cNvPr>
            <p:cNvSpPr/>
            <p:nvPr/>
          </p:nvSpPr>
          <p:spPr>
            <a:xfrm>
              <a:off x="4017491" y="2206749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47" name="Elbow Connector 146">
              <a:extLst>
                <a:ext uri="{FF2B5EF4-FFF2-40B4-BE49-F238E27FC236}">
                  <a16:creationId xmlns:a16="http://schemas.microsoft.com/office/drawing/2014/main" id="{99BE9CBF-BA6F-F170-8614-9FDAAB99192D}"/>
                </a:ext>
              </a:extLst>
            </p:cNvPr>
            <p:cNvCxnSpPr>
              <a:stCxn id="139" idx="3"/>
              <a:endCxn id="5" idx="1"/>
            </p:cNvCxnSpPr>
            <p:nvPr/>
          </p:nvCxnSpPr>
          <p:spPr>
            <a:xfrm rot="16200000" flipH="1">
              <a:off x="4206382" y="2240866"/>
              <a:ext cx="233894" cy="441995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A1FD83DD-6E8D-0A03-F953-8044C082E781}"/>
                </a:ext>
              </a:extLst>
            </p:cNvPr>
            <p:cNvCxnSpPr>
              <a:stCxn id="139" idx="3"/>
              <a:endCxn id="6" idx="1"/>
            </p:cNvCxnSpPr>
            <p:nvPr/>
          </p:nvCxnSpPr>
          <p:spPr>
            <a:xfrm rot="16200000" flipH="1">
              <a:off x="3819534" y="2627714"/>
              <a:ext cx="804565" cy="238969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Diamond 177">
              <a:extLst>
                <a:ext uri="{FF2B5EF4-FFF2-40B4-BE49-F238E27FC236}">
                  <a16:creationId xmlns:a16="http://schemas.microsoft.com/office/drawing/2014/main" id="{AE10BC49-E612-BA6D-D2DB-B31E5EEA8344}"/>
                </a:ext>
              </a:extLst>
            </p:cNvPr>
            <p:cNvSpPr/>
            <p:nvPr/>
          </p:nvSpPr>
          <p:spPr>
            <a:xfrm>
              <a:off x="4660011" y="1995730"/>
              <a:ext cx="171450" cy="133350"/>
            </a:xfrm>
            <a:prstGeom prst="diamond">
              <a:avLst/>
            </a:prstGeom>
            <a:solidFill>
              <a:srgbClr val="7030A0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ADC6374-2DE1-73E8-3C1A-4404C33236AA}"/>
              </a:ext>
            </a:extLst>
          </p:cNvPr>
          <p:cNvCxnSpPr>
            <a:stCxn id="178" idx="3"/>
            <a:endCxn id="20" idx="1"/>
          </p:cNvCxnSpPr>
          <p:nvPr/>
        </p:nvCxnSpPr>
        <p:spPr>
          <a:xfrm>
            <a:off x="5303512" y="2144143"/>
            <a:ext cx="1449062" cy="37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>
            <a:extLst>
              <a:ext uri="{FF2B5EF4-FFF2-40B4-BE49-F238E27FC236}">
                <a16:creationId xmlns:a16="http://schemas.microsoft.com/office/drawing/2014/main" id="{BE100E97-A927-E57E-77E3-094BC65B2391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 flipV="1">
            <a:off x="5671279" y="3040524"/>
            <a:ext cx="539597" cy="190696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>
            <a:extLst>
              <a:ext uri="{FF2B5EF4-FFF2-40B4-BE49-F238E27FC236}">
                <a16:creationId xmlns:a16="http://schemas.microsoft.com/office/drawing/2014/main" id="{3A961875-0820-44B8-71DD-1104602969AA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>
            <a:off x="5671279" y="3231220"/>
            <a:ext cx="535274" cy="200609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35944768-BA10-72B1-2D6F-94119CA58111}"/>
              </a:ext>
            </a:extLst>
          </p:cNvPr>
          <p:cNvCxnSpPr>
            <a:stCxn id="5" idx="3"/>
            <a:endCxn id="21" idx="1"/>
          </p:cNvCxnSpPr>
          <p:nvPr/>
        </p:nvCxnSpPr>
        <p:spPr>
          <a:xfrm>
            <a:off x="5694769" y="2660549"/>
            <a:ext cx="511784" cy="2892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5BDC5EF-9520-0020-665B-3BFFB07C0022}"/>
              </a:ext>
            </a:extLst>
          </p:cNvPr>
          <p:cNvSpPr txBox="1"/>
          <p:nvPr/>
        </p:nvSpPr>
        <p:spPr>
          <a:xfrm>
            <a:off x="6738339" y="1417342"/>
            <a:ext cx="134524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/>
              <a:t>AlgorithmFactory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B98E0-E732-9AE3-0316-01177BB0AF18}"/>
              </a:ext>
            </a:extLst>
          </p:cNvPr>
          <p:cNvSpPr txBox="1"/>
          <p:nvPr/>
        </p:nvSpPr>
        <p:spPr>
          <a:xfrm>
            <a:off x="6752574" y="2009359"/>
            <a:ext cx="130837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ChoiceAlgorithm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B873E-8B61-CF01-0C54-101ED782CFD5}"/>
              </a:ext>
            </a:extLst>
          </p:cNvPr>
          <p:cNvSpPr txBox="1"/>
          <p:nvPr/>
        </p:nvSpPr>
        <p:spPr>
          <a:xfrm>
            <a:off x="6206553" y="2524941"/>
            <a:ext cx="148790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/>
              <a:t>KeyboardAlgorithm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9818C6-1171-27F5-3EEE-65136DB8D821}"/>
              </a:ext>
            </a:extLst>
          </p:cNvPr>
          <p:cNvSpPr txBox="1"/>
          <p:nvPr/>
        </p:nvSpPr>
        <p:spPr>
          <a:xfrm>
            <a:off x="6210876" y="2902024"/>
            <a:ext cx="141096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/>
              <a:t>RandomAlgorithm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C73523-561D-BC92-FDAE-1CECD8B4887B}"/>
              </a:ext>
            </a:extLst>
          </p:cNvPr>
          <p:cNvSpPr txBox="1"/>
          <p:nvPr/>
        </p:nvSpPr>
        <p:spPr>
          <a:xfrm>
            <a:off x="6206553" y="3293329"/>
            <a:ext cx="124264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/>
              <a:t>SmartAlgorithm</a:t>
            </a:r>
            <a:endParaRPr lang="en-US" sz="1200" dirty="0"/>
          </a:p>
        </p:txBody>
      </p:sp>
      <p:sp>
        <p:nvSpPr>
          <p:cNvPr id="153" name="Triangle 152">
            <a:extLst>
              <a:ext uri="{FF2B5EF4-FFF2-40B4-BE49-F238E27FC236}">
                <a16:creationId xmlns:a16="http://schemas.microsoft.com/office/drawing/2014/main" id="{4463C62F-3901-CCCB-0F17-7F8B8D0F75FA}"/>
              </a:ext>
            </a:extLst>
          </p:cNvPr>
          <p:cNvSpPr/>
          <p:nvPr/>
        </p:nvSpPr>
        <p:spPr>
          <a:xfrm>
            <a:off x="7910513" y="2289284"/>
            <a:ext cx="169682" cy="13816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D4BB423B-1181-F767-79C5-D8E968713BD9}"/>
              </a:ext>
            </a:extLst>
          </p:cNvPr>
          <p:cNvCxnSpPr>
            <a:stCxn id="153" idx="3"/>
            <a:endCxn id="21" idx="3"/>
          </p:cNvCxnSpPr>
          <p:nvPr/>
        </p:nvCxnSpPr>
        <p:spPr>
          <a:xfrm rot="5400000">
            <a:off x="7726914" y="2395000"/>
            <a:ext cx="235989" cy="30089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>
            <a:extLst>
              <a:ext uri="{FF2B5EF4-FFF2-40B4-BE49-F238E27FC236}">
                <a16:creationId xmlns:a16="http://schemas.microsoft.com/office/drawing/2014/main" id="{0D9BA834-BD23-2C15-47C0-AC15D9E0DADA}"/>
              </a:ext>
            </a:extLst>
          </p:cNvPr>
          <p:cNvCxnSpPr>
            <a:stCxn id="24" idx="3"/>
            <a:endCxn id="153" idx="3"/>
          </p:cNvCxnSpPr>
          <p:nvPr/>
        </p:nvCxnSpPr>
        <p:spPr>
          <a:xfrm flipV="1">
            <a:off x="7449201" y="2427452"/>
            <a:ext cx="546153" cy="1004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3391D4E8-1B18-1C2D-DF91-87FB0075C80D}"/>
              </a:ext>
            </a:extLst>
          </p:cNvPr>
          <p:cNvCxnSpPr>
            <a:cxnSpLocks/>
            <a:stCxn id="23" idx="3"/>
            <a:endCxn id="153" idx="3"/>
          </p:cNvCxnSpPr>
          <p:nvPr/>
        </p:nvCxnSpPr>
        <p:spPr>
          <a:xfrm flipV="1">
            <a:off x="7621840" y="2427452"/>
            <a:ext cx="373514" cy="61307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Diamond 193">
            <a:extLst>
              <a:ext uri="{FF2B5EF4-FFF2-40B4-BE49-F238E27FC236}">
                <a16:creationId xmlns:a16="http://schemas.microsoft.com/office/drawing/2014/main" id="{6E2245B3-E1FD-8EC8-5FEA-E6ADEA2BEEA0}"/>
              </a:ext>
            </a:extLst>
          </p:cNvPr>
          <p:cNvSpPr/>
          <p:nvPr/>
        </p:nvSpPr>
        <p:spPr>
          <a:xfrm rot="5400000">
            <a:off x="6757596" y="3604685"/>
            <a:ext cx="171450" cy="13335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B9650581-1E12-A882-B2B7-E1B3BE54759E}"/>
              </a:ext>
            </a:extLst>
          </p:cNvPr>
          <p:cNvCxnSpPr>
            <a:cxnSpLocks/>
            <a:stCxn id="25" idx="2"/>
            <a:endCxn id="20" idx="0"/>
          </p:cNvCxnSpPr>
          <p:nvPr/>
        </p:nvCxnSpPr>
        <p:spPr>
          <a:xfrm flipH="1">
            <a:off x="7406760" y="1694341"/>
            <a:ext cx="4199" cy="3150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CFEC59A2-7D5D-25CC-55A6-16C56AD6B795}"/>
              </a:ext>
            </a:extLst>
          </p:cNvPr>
          <p:cNvSpPr txBox="1"/>
          <p:nvPr/>
        </p:nvSpPr>
        <p:spPr>
          <a:xfrm>
            <a:off x="7080011" y="3838441"/>
            <a:ext cx="102784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Frequencies</a:t>
            </a:r>
          </a:p>
        </p:txBody>
      </p:sp>
      <p:cxnSp>
        <p:nvCxnSpPr>
          <p:cNvPr id="199" name="Curved Connector 198">
            <a:extLst>
              <a:ext uri="{FF2B5EF4-FFF2-40B4-BE49-F238E27FC236}">
                <a16:creationId xmlns:a16="http://schemas.microsoft.com/office/drawing/2014/main" id="{7CDE37EB-E334-9D41-A393-1D7D36FD9ABE}"/>
              </a:ext>
            </a:extLst>
          </p:cNvPr>
          <p:cNvCxnSpPr>
            <a:stCxn id="194" idx="3"/>
            <a:endCxn id="197" idx="1"/>
          </p:cNvCxnSpPr>
          <p:nvPr/>
        </p:nvCxnSpPr>
        <p:spPr>
          <a:xfrm rot="16200000" flipH="1">
            <a:off x="6851738" y="3748668"/>
            <a:ext cx="219856" cy="236690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FDCAA9-669A-BD9F-46C0-5FFF88F8D299}"/>
              </a:ext>
            </a:extLst>
          </p:cNvPr>
          <p:cNvSpPr txBox="1"/>
          <p:nvPr/>
        </p:nvSpPr>
        <p:spPr>
          <a:xfrm>
            <a:off x="3012331" y="2009359"/>
            <a:ext cx="97654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C00000"/>
                </a:solidFill>
              </a:rPr>
              <a:t>RPSEngine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11DD19F-DC7A-4FF7-9184-86F769EF6FEB}"/>
              </a:ext>
            </a:extLst>
          </p:cNvPr>
          <p:cNvSpPr txBox="1"/>
          <p:nvPr/>
        </p:nvSpPr>
        <p:spPr>
          <a:xfrm>
            <a:off x="2701721" y="2522049"/>
            <a:ext cx="94346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/>
              <a:t>TextEngine</a:t>
            </a:r>
            <a:endParaRPr lang="en-US" sz="1200" dirty="0"/>
          </a:p>
        </p:txBody>
      </p:sp>
      <p:sp>
        <p:nvSpPr>
          <p:cNvPr id="129" name="Triangle 128">
            <a:extLst>
              <a:ext uri="{FF2B5EF4-FFF2-40B4-BE49-F238E27FC236}">
                <a16:creationId xmlns:a16="http://schemas.microsoft.com/office/drawing/2014/main" id="{40C72CDE-29BB-19C6-C443-A592B478F9C9}"/>
              </a:ext>
            </a:extLst>
          </p:cNvPr>
          <p:cNvSpPr/>
          <p:nvPr/>
        </p:nvSpPr>
        <p:spPr>
          <a:xfrm>
            <a:off x="3784436" y="2287678"/>
            <a:ext cx="169682" cy="13816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CEA12D81-1574-9A47-12EB-99D1E3103D7A}"/>
              </a:ext>
            </a:extLst>
          </p:cNvPr>
          <p:cNvCxnSpPr>
            <a:stCxn id="129" idx="3"/>
            <a:endCxn id="95" idx="3"/>
          </p:cNvCxnSpPr>
          <p:nvPr/>
        </p:nvCxnSpPr>
        <p:spPr>
          <a:xfrm rot="5400000">
            <a:off x="3639880" y="2431151"/>
            <a:ext cx="234703" cy="22409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Diamond 163">
            <a:extLst>
              <a:ext uri="{FF2B5EF4-FFF2-40B4-BE49-F238E27FC236}">
                <a16:creationId xmlns:a16="http://schemas.microsoft.com/office/drawing/2014/main" id="{88C85B7A-8E94-7130-ADD7-7E3067BD3278}"/>
              </a:ext>
            </a:extLst>
          </p:cNvPr>
          <p:cNvSpPr/>
          <p:nvPr/>
        </p:nvSpPr>
        <p:spPr>
          <a:xfrm>
            <a:off x="2840881" y="2077468"/>
            <a:ext cx="171450" cy="133350"/>
          </a:xfrm>
          <a:prstGeom prst="diamond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165" name="Diamond 164">
            <a:extLst>
              <a:ext uri="{FF2B5EF4-FFF2-40B4-BE49-F238E27FC236}">
                <a16:creationId xmlns:a16="http://schemas.microsoft.com/office/drawing/2014/main" id="{7416F2BF-E6BC-5122-E95B-9896F4116EEC}"/>
              </a:ext>
            </a:extLst>
          </p:cNvPr>
          <p:cNvSpPr/>
          <p:nvPr/>
        </p:nvSpPr>
        <p:spPr>
          <a:xfrm>
            <a:off x="3988880" y="2077468"/>
            <a:ext cx="171450" cy="133350"/>
          </a:xfrm>
          <a:prstGeom prst="diamond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C00000"/>
              </a:solidFill>
            </a:endParaRP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1BAFB02-B366-1564-6EE6-87B00A6EB5ED}"/>
              </a:ext>
            </a:extLst>
          </p:cNvPr>
          <p:cNvCxnSpPr>
            <a:stCxn id="95" idx="1"/>
            <a:endCxn id="27" idx="3"/>
          </p:cNvCxnSpPr>
          <p:nvPr/>
        </p:nvCxnSpPr>
        <p:spPr>
          <a:xfrm flipH="1">
            <a:off x="2293736" y="2660549"/>
            <a:ext cx="40798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4312B0E2-2010-6908-C748-78D619565F55}"/>
              </a:ext>
            </a:extLst>
          </p:cNvPr>
          <p:cNvSpPr txBox="1"/>
          <p:nvPr/>
        </p:nvSpPr>
        <p:spPr>
          <a:xfrm>
            <a:off x="2543842" y="160860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main()</a:t>
            </a:r>
          </a:p>
        </p:txBody>
      </p:sp>
      <p:cxnSp>
        <p:nvCxnSpPr>
          <p:cNvPr id="208" name="Curved Connector 207">
            <a:extLst>
              <a:ext uri="{FF2B5EF4-FFF2-40B4-BE49-F238E27FC236}">
                <a16:creationId xmlns:a16="http://schemas.microsoft.com/office/drawing/2014/main" id="{6673DB34-E953-0EF8-3585-2ADDF3E5C78E}"/>
              </a:ext>
            </a:extLst>
          </p:cNvPr>
          <p:cNvCxnSpPr>
            <a:cxnSpLocks/>
            <a:stCxn id="205" idx="3"/>
            <a:endCxn id="3" idx="0"/>
          </p:cNvCxnSpPr>
          <p:nvPr/>
        </p:nvCxnSpPr>
        <p:spPr>
          <a:xfrm>
            <a:off x="3162922" y="1747100"/>
            <a:ext cx="337684" cy="262259"/>
          </a:xfrm>
          <a:prstGeom prst="curvedConnector2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D8E71F8D-5C40-D2A3-6720-D49819C2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Assignment #6 Solution</a:t>
            </a:r>
          </a:p>
        </p:txBody>
      </p:sp>
    </p:spTree>
    <p:extLst>
      <p:ext uri="{BB962C8B-B14F-4D97-AF65-F5344CB8AC3E}">
        <p14:creationId xmlns:p14="http://schemas.microsoft.com/office/powerpoint/2010/main" val="40892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679-BC92-D5AC-F3C5-BAB8476C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Façade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AA9B-CF2A-51BE-538B-F857FA77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common problem that we may encounter with a body of existing code is that it’s complex and hard to use.</a:t>
            </a:r>
          </a:p>
          <a:p>
            <a:pPr lvl="4"/>
            <a:endParaRPr lang="en-US" dirty="0"/>
          </a:p>
          <a:p>
            <a:r>
              <a:rPr lang="en-US" dirty="0"/>
              <a:t>The Façade Design Pattern provides a model for an application architecture that </a:t>
            </a:r>
            <a:r>
              <a:rPr lang="en-US" u="sng" dirty="0"/>
              <a:t>hides a subsystem of multiple interfaces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application accomplishes this feat by “fronting” the subsystem interfaces with a </a:t>
            </a:r>
            <a:r>
              <a:rPr lang="en-US" u="sng" dirty="0"/>
              <a:t>simpler interface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B6D55-400C-786F-0DD5-D8BB901B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23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E23A-5A08-05BD-170F-6698BA9A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Fund 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9D22-274A-4E4F-F153-58233E4F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college </a:t>
            </a:r>
            <a:r>
              <a:rPr lang="en-US" u="sng" dirty="0"/>
              <a:t>athletics department</a:t>
            </a:r>
            <a:r>
              <a:rPr lang="en-US" dirty="0"/>
              <a:t> must do </a:t>
            </a:r>
            <a:r>
              <a:rPr lang="en-US" u="sng" dirty="0"/>
              <a:t>fund raising</a:t>
            </a:r>
            <a:r>
              <a:rPr lang="en-US" dirty="0"/>
              <a:t> for its sports several times a year:</a:t>
            </a:r>
          </a:p>
          <a:p>
            <a:pPr lvl="1"/>
            <a:r>
              <a:rPr lang="en-US" dirty="0"/>
              <a:t>solicit </a:t>
            </a:r>
            <a:r>
              <a:rPr lang="en-US" u="sng" dirty="0"/>
              <a:t>alumni</a:t>
            </a:r>
            <a:r>
              <a:rPr lang="en-US" dirty="0"/>
              <a:t> for money</a:t>
            </a:r>
          </a:p>
          <a:p>
            <a:pPr lvl="1"/>
            <a:r>
              <a:rPr lang="en-US" dirty="0"/>
              <a:t>schedule fund-raising meetings with </a:t>
            </a:r>
            <a:r>
              <a:rPr lang="en-US" u="sng" dirty="0"/>
              <a:t>booster clubs</a:t>
            </a:r>
          </a:p>
          <a:p>
            <a:pPr lvl="1"/>
            <a:r>
              <a:rPr lang="en-US" dirty="0"/>
              <a:t>collect </a:t>
            </a:r>
            <a:r>
              <a:rPr lang="en-US" u="sng" dirty="0"/>
              <a:t>student</a:t>
            </a:r>
            <a:r>
              <a:rPr lang="en-US" dirty="0"/>
              <a:t> fees</a:t>
            </a:r>
          </a:p>
          <a:p>
            <a:pPr lvl="4"/>
            <a:endParaRPr lang="en-US" dirty="0"/>
          </a:p>
          <a:p>
            <a:r>
              <a:rPr lang="en-US" dirty="0"/>
              <a:t>The university </a:t>
            </a:r>
            <a:r>
              <a:rPr lang="en-US" u="sng" dirty="0"/>
              <a:t>administration</a:t>
            </a:r>
            <a:r>
              <a:rPr lang="en-US" dirty="0"/>
              <a:t> also helps with the fund raising.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53E99-AF2C-B7E3-4991-7883BDC5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030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039B-8A01-ED98-A659-3BC8284A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D07B-7576-AB88-F1FB-2281BBB6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The application should not depend on the interfaces or the implementations of any of its multiple components.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application should not be concerned with the order that its components perform their tasks.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The application needs to interact with only a single interface to manage its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0147C-0F28-D673-0852-F61059B5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2617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C2CB-4E0F-28F5-DE7F-AE68B11C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Façade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CE0E9-A423-9849-E8CF-532BB1A6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F02602-3EF3-B4DD-0BF7-1F0AB501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4" y="1417342"/>
            <a:ext cx="7721732" cy="1920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10795-BE81-57BC-D768-7CA208746B05}"/>
              </a:ext>
            </a:extLst>
          </p:cNvPr>
          <p:cNvSpPr txBox="1"/>
          <p:nvPr/>
        </p:nvSpPr>
        <p:spPr>
          <a:xfrm>
            <a:off x="2286025" y="3611878"/>
            <a:ext cx="42061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lasses </a:t>
            </a:r>
            <a:r>
              <a:rPr lang="en-US" sz="14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AthleticsDept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each must call the appropriate member functions of classes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7E7982D8-5301-24AD-244B-AA22C3288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" y="2526022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B083A5-3432-BFB5-C0A3-2B8EBC96DED5}"/>
              </a:ext>
            </a:extLst>
          </p:cNvPr>
          <p:cNvSpPr txBox="1"/>
          <p:nvPr/>
        </p:nvSpPr>
        <p:spPr>
          <a:xfrm>
            <a:off x="2743220" y="4624859"/>
            <a:ext cx="157447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BoosterClubs.h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1C62E-4549-4BA7-426F-D9C9AEB2B580}"/>
              </a:ext>
            </a:extLst>
          </p:cNvPr>
          <p:cNvSpPr txBox="1"/>
          <p:nvPr/>
        </p:nvSpPr>
        <p:spPr>
          <a:xfrm>
            <a:off x="2743220" y="4979319"/>
            <a:ext cx="115724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Alumni.h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10F3F-58B5-3E7A-C219-5CF2C020AE07}"/>
              </a:ext>
            </a:extLst>
          </p:cNvPr>
          <p:cNvSpPr txBox="1"/>
          <p:nvPr/>
        </p:nvSpPr>
        <p:spPr>
          <a:xfrm>
            <a:off x="2743220" y="5329641"/>
            <a:ext cx="13035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Students.h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1981-2AC8-924F-805E-91D7F912C9BB}"/>
              </a:ext>
            </a:extLst>
          </p:cNvPr>
          <p:cNvSpPr txBox="1"/>
          <p:nvPr/>
        </p:nvSpPr>
        <p:spPr>
          <a:xfrm>
            <a:off x="4412456" y="4624859"/>
            <a:ext cx="159325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AthleticsDept.h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94ADE-A729-5A98-C54C-8FA2C3A4F8A6}"/>
              </a:ext>
            </a:extLst>
          </p:cNvPr>
          <p:cNvSpPr txBox="1"/>
          <p:nvPr/>
        </p:nvSpPr>
        <p:spPr>
          <a:xfrm>
            <a:off x="4412456" y="4975180"/>
            <a:ext cx="166058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Administration.h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A757A-0991-A647-CB42-393DAABA181E}"/>
              </a:ext>
            </a:extLst>
          </p:cNvPr>
          <p:cNvSpPr txBox="1"/>
          <p:nvPr/>
        </p:nvSpPr>
        <p:spPr>
          <a:xfrm>
            <a:off x="4412456" y="5325501"/>
            <a:ext cx="12357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1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596-D6A9-4368-214A-31CFED9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B907-6D91-1356-0FDA-7488F6F4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D6F1-E5CC-7D0F-CE96-4C9AE02A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6153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B1B6-8660-70DB-79EB-D42425C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Façade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44A08-E610-4E83-520C-E8E77F92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14097-3367-3A97-4F9C-AFA7FCDE1F64}"/>
              </a:ext>
            </a:extLst>
          </p:cNvPr>
          <p:cNvSpPr txBox="1"/>
          <p:nvPr/>
        </p:nvSpPr>
        <p:spPr>
          <a:xfrm>
            <a:off x="1929912" y="1626274"/>
            <a:ext cx="5284175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Façade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“Provide a unified interface to a set of interfaces in a subsystem. Façade defines a higher-level interface that makes the interface easier to use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 [GoF 139]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82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D3C0-2630-BB9C-3807-9ECB869B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Façade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90CF-82A8-AD5C-6B3B-363948D7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F040D2-6B5E-FACE-BB60-DA29BA99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9" y="1325903"/>
            <a:ext cx="7005441" cy="28346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50E92-3835-0FA6-2F3A-C4013BFA12CC}"/>
              </a:ext>
            </a:extLst>
          </p:cNvPr>
          <p:cNvSpPr txBox="1"/>
          <p:nvPr/>
        </p:nvSpPr>
        <p:spPr>
          <a:xfrm>
            <a:off x="1689866" y="4343390"/>
            <a:ext cx="57642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 Façade Design Pattern hides the details of fundraising behind the façade class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FundRaiser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which presents a higher-level interface that simplifies using the subsystem consisting of classes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.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yellow hand with thumb up&#10;&#10;Description automatically generated">
            <a:extLst>
              <a:ext uri="{FF2B5EF4-FFF2-40B4-BE49-F238E27FC236}">
                <a16:creationId xmlns:a16="http://schemas.microsoft.com/office/drawing/2014/main" id="{6F042A0C-25F5-ABEB-75DF-F85AA6E96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0" y="2602228"/>
            <a:ext cx="868371" cy="826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A2911-F296-F527-4A9F-74947B5A2F35}"/>
              </a:ext>
            </a:extLst>
          </p:cNvPr>
          <p:cNvSpPr txBox="1"/>
          <p:nvPr/>
        </p:nvSpPr>
        <p:spPr>
          <a:xfrm>
            <a:off x="2743220" y="5166341"/>
            <a:ext cx="157447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BoosterClubs.h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2A251-8BFA-9F04-2DB4-B716EA0B6455}"/>
              </a:ext>
            </a:extLst>
          </p:cNvPr>
          <p:cNvSpPr txBox="1"/>
          <p:nvPr/>
        </p:nvSpPr>
        <p:spPr>
          <a:xfrm>
            <a:off x="2743220" y="5520801"/>
            <a:ext cx="115724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Alumni.h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62CCA-3170-6978-289A-FF84170CD04F}"/>
              </a:ext>
            </a:extLst>
          </p:cNvPr>
          <p:cNvSpPr txBox="1"/>
          <p:nvPr/>
        </p:nvSpPr>
        <p:spPr>
          <a:xfrm>
            <a:off x="2743220" y="5871123"/>
            <a:ext cx="13035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Students.h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788EF-295F-3876-FF81-A2F191FCC897}"/>
              </a:ext>
            </a:extLst>
          </p:cNvPr>
          <p:cNvSpPr txBox="1"/>
          <p:nvPr/>
        </p:nvSpPr>
        <p:spPr>
          <a:xfrm>
            <a:off x="4412456" y="5166341"/>
            <a:ext cx="159325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AthleticsDept.h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0875F-410F-F527-8A66-273318AE1763}"/>
              </a:ext>
            </a:extLst>
          </p:cNvPr>
          <p:cNvSpPr txBox="1"/>
          <p:nvPr/>
        </p:nvSpPr>
        <p:spPr>
          <a:xfrm>
            <a:off x="4412456" y="5516662"/>
            <a:ext cx="166058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Administration.h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ABC35-A97E-258E-75A0-4453A9B43E68}"/>
              </a:ext>
            </a:extLst>
          </p:cNvPr>
          <p:cNvSpPr txBox="1"/>
          <p:nvPr/>
        </p:nvSpPr>
        <p:spPr>
          <a:xfrm>
            <a:off x="4412456" y="5866983"/>
            <a:ext cx="143776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FundRaiser.h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A7A16-8CD9-1EA5-36C9-C4F3F962CBF6}"/>
              </a:ext>
            </a:extLst>
          </p:cNvPr>
          <p:cNvSpPr txBox="1"/>
          <p:nvPr/>
        </p:nvSpPr>
        <p:spPr>
          <a:xfrm>
            <a:off x="6152192" y="5166339"/>
            <a:ext cx="12357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09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90AD-17D5-9F26-9EDB-4915C2A0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0D23-A4A1-D88D-ECDD-BC024522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Reduced code duplication. </a:t>
            </a:r>
            <a:r>
              <a:rPr lang="en-US" sz="2000" dirty="0"/>
              <a:t>The façade class encapsulates all the fund-raising operations, and that code needs to appear only once. This is the </a:t>
            </a:r>
            <a:r>
              <a:rPr lang="en-US" sz="2000" u="sng" dirty="0"/>
              <a:t>Don’t Repeat Yourself (DRY) Principle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Loosely coupled classes. </a:t>
            </a: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sz="2000" dirty="0"/>
              <a:t> classes have no dependencies on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2000" dirty="0"/>
              <a:t>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2000" dirty="0"/>
              <a:t> classes. This is the </a:t>
            </a:r>
            <a:r>
              <a:rPr lang="en-US" sz="2000" u="sng" dirty="0"/>
              <a:t>Principle of Least Knowledge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More flexible code. </a:t>
            </a:r>
            <a:r>
              <a:rPr lang="en-US" sz="2000" dirty="0"/>
              <a:t>If we add another class for fund raising, such as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CorporateSponsors</a:t>
            </a:r>
            <a:r>
              <a:rPr lang="en-US" sz="2000" dirty="0"/>
              <a:t>, only the façade class needs to change. This is the </a:t>
            </a:r>
            <a:r>
              <a:rPr lang="en-US" sz="2000" u="sng" dirty="0"/>
              <a:t>Encapsulate What Varies Principle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Easier to use subsystem. </a:t>
            </a:r>
            <a:r>
              <a:rPr lang="en-US" sz="2000" dirty="0"/>
              <a:t>The façade class makes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2000" dirty="0"/>
              <a:t>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2000" dirty="0"/>
              <a:t> subsystem easier to use with a simple interface that hides the subsystem interfaces.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BF00-48F1-6CAF-FAAE-7DFC2E1B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681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B8BA-5E31-62D5-7C0A-7EF00429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Façade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C39A7-7CD2-B2BD-D741-9D29B0A1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5D580FD-CD8B-0496-EFDE-8684BDA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41" y="1325903"/>
            <a:ext cx="4214556" cy="223978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C93823-9D8E-F098-8129-22334F2FF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20046"/>
              </p:ext>
            </p:extLst>
          </p:nvPr>
        </p:nvGraphicFramePr>
        <p:xfrm>
          <a:off x="1544595" y="3824790"/>
          <a:ext cx="6046447" cy="13838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80326">
                  <a:extLst>
                    <a:ext uri="{9D8B030D-6E8A-4147-A177-3AD203B41FA5}">
                      <a16:colId xmlns:a16="http://schemas.microsoft.com/office/drawing/2014/main" val="1433948363"/>
                    </a:ext>
                  </a:extLst>
                </a:gridCol>
                <a:gridCol w="3566121">
                  <a:extLst>
                    <a:ext uri="{9D8B030D-6E8A-4147-A177-3AD203B41FA5}">
                      <a16:colId xmlns:a16="http://schemas.microsoft.com/office/drawing/2014/main" val="3752948893"/>
                    </a:ext>
                  </a:extLst>
                </a:gridCol>
              </a:tblGrid>
              <a:tr h="35724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Applied by the example application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467253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ClientA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ClientB</a:t>
                      </a:r>
                      <a:r>
                        <a:rPr lang="en-US" sz="1200" u="none" strike="noStrike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AthleticsDept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4780748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Façade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FundRaiser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176964"/>
                  </a:ext>
                </a:extLst>
              </a:tr>
              <a:tr h="47792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SubsystemClass1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SubsystemClass</a:t>
                      </a:r>
                      <a:r>
                        <a:rPr lang="en-US" sz="1200" u="none" strike="noStrike" dirty="0">
                          <a:effectLst/>
                        </a:rPr>
                        <a:t> 2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Alumni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BoosterClubs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63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28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54D0-6307-5648-A4CF-97C0B661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1E77-AAE1-2843-A498-9C8636C2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function object</a:t>
            </a:r>
            <a:r>
              <a:rPr lang="en-US" dirty="0"/>
              <a:t> (AKA </a:t>
            </a:r>
            <a:r>
              <a:rPr lang="en-US" dirty="0">
                <a:solidFill>
                  <a:srgbClr val="C00000"/>
                </a:solidFill>
              </a:rPr>
              <a:t>functor</a:t>
            </a:r>
            <a:r>
              <a:rPr lang="en-US" dirty="0"/>
              <a:t>) is an instance of a class that overloads the </a:t>
            </a:r>
            <a:r>
              <a:rPr lang="en-US" u="sng" dirty="0"/>
              <a:t>function call operator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Overload the function call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 ()</a:t>
            </a:r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the operator used to call a function.</a:t>
            </a:r>
          </a:p>
          <a:p>
            <a:pPr lvl="1"/>
            <a:r>
              <a:rPr lang="en-US" dirty="0"/>
              <a:t>Yes, you can overload the function call operator!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Example: A class to generates pseudo-random integer values within a given range. </a:t>
            </a:r>
          </a:p>
          <a:p>
            <a:pPr lvl="1"/>
            <a:r>
              <a:rPr lang="en-US" dirty="0"/>
              <a:t>The function call returns the next random integer.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69F1D-81EE-9D49-8333-4DFF033C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A531-72C4-8706-03CD-27620624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85E0-8E2F-35F8-EA36-E4ADB4FF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593814" cy="655637"/>
          </a:xfrm>
        </p:spPr>
        <p:txBody>
          <a:bodyPr/>
          <a:lstStyle/>
          <a:p>
            <a:r>
              <a:rPr lang="en-US" dirty="0"/>
              <a:t>Strategy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713D7-5D8C-2D19-D940-6955634F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D4C53D6-897A-DF28-B1F6-17DFC601F5E0}"/>
              </a:ext>
            </a:extLst>
          </p:cNvPr>
          <p:cNvGrpSpPr/>
          <p:nvPr/>
        </p:nvGrpSpPr>
        <p:grpSpPr>
          <a:xfrm>
            <a:off x="3383293" y="4212015"/>
            <a:ext cx="1409364" cy="1292880"/>
            <a:chOff x="3869277" y="3578703"/>
            <a:chExt cx="1409364" cy="129288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2CC6B5-AA2A-4E09-1B8D-3FD1EAA6BD09}"/>
                </a:ext>
              </a:extLst>
            </p:cNvPr>
            <p:cNvSpPr txBox="1"/>
            <p:nvPr/>
          </p:nvSpPr>
          <p:spPr>
            <a:xfrm>
              <a:off x="3869277" y="3578703"/>
              <a:ext cx="764953" cy="338554"/>
            </a:xfrm>
            <a:prstGeom prst="rect">
              <a:avLst/>
            </a:prstGeom>
            <a:solidFill>
              <a:srgbClr val="FDD8FC"/>
            </a:solidFill>
            <a:ln w="381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Player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2B55D0-45F3-1240-28BE-97E659806AF0}"/>
                </a:ext>
              </a:extLst>
            </p:cNvPr>
            <p:cNvSpPr txBox="1"/>
            <p:nvPr/>
          </p:nvSpPr>
          <p:spPr>
            <a:xfrm>
              <a:off x="4396113" y="4091393"/>
              <a:ext cx="84510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Human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0C7AA4-FEB7-5D2B-20A9-ACD851B1BB3D}"/>
                </a:ext>
              </a:extLst>
            </p:cNvPr>
            <p:cNvSpPr txBox="1"/>
            <p:nvPr/>
          </p:nvSpPr>
          <p:spPr>
            <a:xfrm>
              <a:off x="4193087" y="4533029"/>
              <a:ext cx="1085554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Computer</a:t>
              </a:r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C79EAF3B-AB8A-AE88-A4FB-C5258535893F}"/>
                </a:ext>
              </a:extLst>
            </p:cNvPr>
            <p:cNvSpPr/>
            <p:nvPr/>
          </p:nvSpPr>
          <p:spPr>
            <a:xfrm>
              <a:off x="3869277" y="3920303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69359DA7-C6EE-2DB5-7275-A1FF5A02F23C}"/>
                </a:ext>
              </a:extLst>
            </p:cNvPr>
            <p:cNvCxnSpPr>
              <a:stCxn id="48" idx="3"/>
              <a:endCxn id="46" idx="1"/>
            </p:cNvCxnSpPr>
            <p:nvPr/>
          </p:nvCxnSpPr>
          <p:spPr>
            <a:xfrm rot="16200000" flipH="1">
              <a:off x="4074016" y="3938572"/>
              <a:ext cx="202199" cy="441995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82A2A420-FB61-5D70-C1D5-3F9C0D2B4563}"/>
                </a:ext>
              </a:extLst>
            </p:cNvPr>
            <p:cNvCxnSpPr>
              <a:stCxn id="48" idx="3"/>
              <a:endCxn id="47" idx="1"/>
            </p:cNvCxnSpPr>
            <p:nvPr/>
          </p:nvCxnSpPr>
          <p:spPr>
            <a:xfrm rot="16200000" flipH="1">
              <a:off x="3751685" y="4260903"/>
              <a:ext cx="643835" cy="238969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612766-F889-B4C3-7DF3-913F81E6E6C7}"/>
              </a:ext>
            </a:extLst>
          </p:cNvPr>
          <p:cNvGrpSpPr/>
          <p:nvPr/>
        </p:nvGrpSpPr>
        <p:grpSpPr>
          <a:xfrm>
            <a:off x="1717062" y="2208478"/>
            <a:ext cx="1554486" cy="1401885"/>
            <a:chOff x="1717062" y="2208478"/>
            <a:chExt cx="1554486" cy="140188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52BAE8-2E9F-F9C9-9CA7-A4AB5BA4A6F8}"/>
                </a:ext>
              </a:extLst>
            </p:cNvPr>
            <p:cNvSpPr txBox="1"/>
            <p:nvPr/>
          </p:nvSpPr>
          <p:spPr>
            <a:xfrm>
              <a:off x="1717062" y="2208478"/>
              <a:ext cx="854721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Display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A69799-3900-86C0-B858-3A119507E381}"/>
                </a:ext>
              </a:extLst>
            </p:cNvPr>
            <p:cNvSpPr txBox="1"/>
            <p:nvPr/>
          </p:nvSpPr>
          <p:spPr>
            <a:xfrm>
              <a:off x="2040442" y="2810892"/>
              <a:ext cx="1231106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TextDisplay</a:t>
              </a:r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CC75243D-A170-7E76-C6FE-A55428AEEC64}"/>
                </a:ext>
              </a:extLst>
            </p:cNvPr>
            <p:cNvSpPr/>
            <p:nvPr/>
          </p:nvSpPr>
          <p:spPr>
            <a:xfrm>
              <a:off x="1734892" y="2554083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Elbow Connector 42">
              <a:extLst>
                <a:ext uri="{FF2B5EF4-FFF2-40B4-BE49-F238E27FC236}">
                  <a16:creationId xmlns:a16="http://schemas.microsoft.com/office/drawing/2014/main" id="{F4B41517-87C3-C58B-CEBA-18A7B4F3E5E5}"/>
                </a:ext>
              </a:extLst>
            </p:cNvPr>
            <p:cNvCxnSpPr>
              <a:stCxn id="41" idx="1"/>
              <a:endCxn id="42" idx="3"/>
            </p:cNvCxnSpPr>
            <p:nvPr/>
          </p:nvCxnSpPr>
          <p:spPr>
            <a:xfrm rot="10800000">
              <a:off x="1819734" y="2692251"/>
              <a:ext cx="220709" cy="28791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65B8D97-4191-C336-3468-2167A773EB9D}"/>
                </a:ext>
              </a:extLst>
            </p:cNvPr>
            <p:cNvSpPr txBox="1"/>
            <p:nvPr/>
          </p:nvSpPr>
          <p:spPr>
            <a:xfrm>
              <a:off x="2040442" y="3271809"/>
              <a:ext cx="526106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75B27C32-5E0B-F8CC-B0A6-D265DA5F1C3F}"/>
                </a:ext>
              </a:extLst>
            </p:cNvPr>
            <p:cNvCxnSpPr>
              <a:stCxn id="42" idx="3"/>
              <a:endCxn id="74" idx="1"/>
            </p:cNvCxnSpPr>
            <p:nvPr/>
          </p:nvCxnSpPr>
          <p:spPr bwMode="auto">
            <a:xfrm rot="16200000" flipH="1">
              <a:off x="1555670" y="2956313"/>
              <a:ext cx="748835" cy="22070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2EB06F-8D0C-9DA4-779E-602BCAB89780}"/>
              </a:ext>
            </a:extLst>
          </p:cNvPr>
          <p:cNvGrpSpPr/>
          <p:nvPr/>
        </p:nvGrpSpPr>
        <p:grpSpPr>
          <a:xfrm>
            <a:off x="3714619" y="2213082"/>
            <a:ext cx="1455268" cy="1386824"/>
            <a:chOff x="3714619" y="2213082"/>
            <a:chExt cx="1455268" cy="13868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9FBD1F-5338-3747-AD56-355B732ACBD8}"/>
                </a:ext>
              </a:extLst>
            </p:cNvPr>
            <p:cNvSpPr txBox="1"/>
            <p:nvPr/>
          </p:nvSpPr>
          <p:spPr>
            <a:xfrm>
              <a:off x="3928842" y="2213082"/>
              <a:ext cx="1241045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RPSEngine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62460C-2B82-ADC5-1221-5E429249747A}"/>
                </a:ext>
              </a:extLst>
            </p:cNvPr>
            <p:cNvSpPr txBox="1"/>
            <p:nvPr/>
          </p:nvSpPr>
          <p:spPr>
            <a:xfrm>
              <a:off x="3714619" y="2800435"/>
              <a:ext cx="1197444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TextEngine</a:t>
              </a:r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85DF3BB7-E3D2-77B8-9AF5-34BEEBE7EB5E}"/>
                </a:ext>
              </a:extLst>
            </p:cNvPr>
            <p:cNvSpPr/>
            <p:nvPr/>
          </p:nvSpPr>
          <p:spPr>
            <a:xfrm>
              <a:off x="4998840" y="2540795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7881BEEE-4AFB-811D-5E65-2973DDC8875F}"/>
                </a:ext>
              </a:extLst>
            </p:cNvPr>
            <p:cNvCxnSpPr>
              <a:stCxn id="36" idx="3"/>
              <a:endCxn id="35" idx="3"/>
            </p:cNvCxnSpPr>
            <p:nvPr/>
          </p:nvCxnSpPr>
          <p:spPr>
            <a:xfrm rot="5400000">
              <a:off x="4852498" y="2738528"/>
              <a:ext cx="290749" cy="17161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5757246-C948-7A3E-7FC6-2985FB7CC95C}"/>
                </a:ext>
              </a:extLst>
            </p:cNvPr>
            <p:cNvSpPr txBox="1"/>
            <p:nvPr/>
          </p:nvSpPr>
          <p:spPr>
            <a:xfrm>
              <a:off x="4377277" y="3261352"/>
              <a:ext cx="526106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  <p:cxnSp>
          <p:nvCxnSpPr>
            <p:cNvPr id="81" name="Elbow Connector 80">
              <a:extLst>
                <a:ext uri="{FF2B5EF4-FFF2-40B4-BE49-F238E27FC236}">
                  <a16:creationId xmlns:a16="http://schemas.microsoft.com/office/drawing/2014/main" id="{DF789AFA-EE47-2C50-5FA8-DF42FAC2B1D1}"/>
                </a:ext>
              </a:extLst>
            </p:cNvPr>
            <p:cNvCxnSpPr>
              <a:stCxn id="36" idx="3"/>
              <a:endCxn id="79" idx="3"/>
            </p:cNvCxnSpPr>
            <p:nvPr/>
          </p:nvCxnSpPr>
          <p:spPr bwMode="auto">
            <a:xfrm rot="5400000">
              <a:off x="4617699" y="2964647"/>
              <a:ext cx="751666" cy="180298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C69DECD-8B21-E12D-22B9-E742112CB802}"/>
              </a:ext>
            </a:extLst>
          </p:cNvPr>
          <p:cNvGrpSpPr/>
          <p:nvPr/>
        </p:nvGrpSpPr>
        <p:grpSpPr>
          <a:xfrm>
            <a:off x="5975185" y="2208478"/>
            <a:ext cx="2232701" cy="2538849"/>
            <a:chOff x="5975185" y="2208478"/>
            <a:chExt cx="2232701" cy="253884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52C765-4FDF-36AA-2EC2-5530D4BCB622}"/>
                </a:ext>
              </a:extLst>
            </p:cNvPr>
            <p:cNvSpPr txBox="1"/>
            <p:nvPr/>
          </p:nvSpPr>
          <p:spPr>
            <a:xfrm>
              <a:off x="6521206" y="2208478"/>
              <a:ext cx="1686680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ChoiceAlgorithm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56ECF4-07BD-0286-B76F-1B8722B57200}"/>
                </a:ext>
              </a:extLst>
            </p:cNvPr>
            <p:cNvSpPr txBox="1"/>
            <p:nvPr/>
          </p:nvSpPr>
          <p:spPr>
            <a:xfrm>
              <a:off x="5975185" y="2928541"/>
              <a:ext cx="1927131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KeyboardAlgorithm</a:t>
              </a:r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EAB2F1-E779-355E-14FB-712C796203BB}"/>
                </a:ext>
              </a:extLst>
            </p:cNvPr>
            <p:cNvSpPr txBox="1"/>
            <p:nvPr/>
          </p:nvSpPr>
          <p:spPr>
            <a:xfrm>
              <a:off x="5979508" y="3426049"/>
              <a:ext cx="1824538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RandomAlgorithm</a:t>
              </a: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0DAC54-02EC-52E4-1B53-01A4B9E168FC}"/>
                </a:ext>
              </a:extLst>
            </p:cNvPr>
            <p:cNvSpPr txBox="1"/>
            <p:nvPr/>
          </p:nvSpPr>
          <p:spPr>
            <a:xfrm>
              <a:off x="5999005" y="3908793"/>
              <a:ext cx="1598515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SmartAlgorithm</a:t>
              </a:r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9D7006B4-E0AF-0424-8FE3-199EF6B77739}"/>
                </a:ext>
              </a:extLst>
            </p:cNvPr>
            <p:cNvSpPr/>
            <p:nvPr/>
          </p:nvSpPr>
          <p:spPr>
            <a:xfrm>
              <a:off x="8038204" y="2571658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Elbow Connector 56">
              <a:extLst>
                <a:ext uri="{FF2B5EF4-FFF2-40B4-BE49-F238E27FC236}">
                  <a16:creationId xmlns:a16="http://schemas.microsoft.com/office/drawing/2014/main" id="{D748290A-E752-AA01-E4FF-EF97EBB677B0}"/>
                </a:ext>
              </a:extLst>
            </p:cNvPr>
            <p:cNvCxnSpPr>
              <a:stCxn id="56" idx="3"/>
              <a:endCxn id="53" idx="3"/>
            </p:cNvCxnSpPr>
            <p:nvPr/>
          </p:nvCxnSpPr>
          <p:spPr>
            <a:xfrm rot="5400000">
              <a:off x="7818685" y="2793458"/>
              <a:ext cx="387992" cy="220729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60041427-F4BA-1D18-7DAB-53D9DD6DC52E}"/>
                </a:ext>
              </a:extLst>
            </p:cNvPr>
            <p:cNvCxnSpPr>
              <a:stCxn id="55" idx="3"/>
              <a:endCxn id="56" idx="3"/>
            </p:cNvCxnSpPr>
            <p:nvPr/>
          </p:nvCxnSpPr>
          <p:spPr>
            <a:xfrm flipV="1">
              <a:off x="7597520" y="2709826"/>
              <a:ext cx="525525" cy="1368244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450A5A70-0380-5400-2717-9AD4FDF32576}"/>
                </a:ext>
              </a:extLst>
            </p:cNvPr>
            <p:cNvCxnSpPr>
              <a:stCxn id="54" idx="3"/>
              <a:endCxn id="56" idx="3"/>
            </p:cNvCxnSpPr>
            <p:nvPr/>
          </p:nvCxnSpPr>
          <p:spPr>
            <a:xfrm flipV="1">
              <a:off x="7804046" y="2709826"/>
              <a:ext cx="318999" cy="88550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0AF5565-A7C5-A0F6-3BC5-712C20462152}"/>
                </a:ext>
              </a:extLst>
            </p:cNvPr>
            <p:cNvSpPr txBox="1"/>
            <p:nvPr/>
          </p:nvSpPr>
          <p:spPr>
            <a:xfrm>
              <a:off x="5995100" y="4408773"/>
              <a:ext cx="526106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627F65F5-42A1-20C5-6625-C4D32CD45405}"/>
                </a:ext>
              </a:extLst>
            </p:cNvPr>
            <p:cNvCxnSpPr>
              <a:stCxn id="56" idx="3"/>
              <a:endCxn id="84" idx="3"/>
            </p:cNvCxnSpPr>
            <p:nvPr/>
          </p:nvCxnSpPr>
          <p:spPr bwMode="auto">
            <a:xfrm rot="5400000">
              <a:off x="6388014" y="2843019"/>
              <a:ext cx="1868224" cy="160183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90364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75CB-F842-9743-A5CB-40F7E5EE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Object: Random Integers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EC0F2-A670-064F-A512-654E17D1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5A2A2-72E1-8944-94CF-20F51107C957}"/>
              </a:ext>
            </a:extLst>
          </p:cNvPr>
          <p:cNvSpPr txBox="1"/>
          <p:nvPr/>
        </p:nvSpPr>
        <p:spPr>
          <a:xfrm>
            <a:off x="591583" y="1526679"/>
            <a:ext cx="7960834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RandomInt</a:t>
            </a: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RandomInt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 min, int max) : min(min), max(max)</a:t>
            </a: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(time(NULL));  // seed the random number generator</a:t>
            </a: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buNone/>
            </a:pPr>
            <a:b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operator ()()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return min + rand()%(max - min + 1);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pPr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int min, max;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9B58C-4F88-3743-914B-0329485CAF47}"/>
              </a:ext>
            </a:extLst>
          </p:cNvPr>
          <p:cNvSpPr txBox="1"/>
          <p:nvPr/>
        </p:nvSpPr>
        <p:spPr>
          <a:xfrm>
            <a:off x="7007038" y="1357402"/>
            <a:ext cx="135966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RandomInt.h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F024F-1F45-8D3C-81A3-CC5191209A3A}"/>
              </a:ext>
            </a:extLst>
          </p:cNvPr>
          <p:cNvSpPr txBox="1"/>
          <p:nvPr/>
        </p:nvSpPr>
        <p:spPr>
          <a:xfrm>
            <a:off x="3350283" y="3365212"/>
            <a:ext cx="48077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Overload the function call operator.</a:t>
            </a:r>
          </a:p>
          <a:p>
            <a:r>
              <a:rPr lang="en-US" dirty="0">
                <a:solidFill>
                  <a:srgbClr val="0432FF"/>
                </a:solidFill>
              </a:rPr>
              <a:t>Why the two consecutive parentheses pairs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()()</a:t>
            </a:r>
            <a:r>
              <a:rPr lang="en-US" dirty="0">
                <a:solidFill>
                  <a:srgbClr val="0432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07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9680-EFE9-4642-95B4-04FFD1C2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Object: Random Integers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57306-1119-D547-97F0-FA27EDDE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78F03-D703-814B-8C59-7423B4472798}"/>
              </a:ext>
            </a:extLst>
          </p:cNvPr>
          <p:cNvSpPr txBox="1"/>
          <p:nvPr/>
        </p:nvSpPr>
        <p:spPr>
          <a:xfrm>
            <a:off x="1147024" y="1508781"/>
            <a:ext cx="684995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RandomInt.h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RandomInt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(5, 12);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10;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B3DCD-E390-0B41-935B-49F1BEA0BB51}"/>
              </a:ext>
            </a:extLst>
          </p:cNvPr>
          <p:cNvSpPr txBox="1"/>
          <p:nvPr/>
        </p:nvSpPr>
        <p:spPr>
          <a:xfrm>
            <a:off x="5669268" y="1339504"/>
            <a:ext cx="21238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RandomIntTester.cpp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D472-9276-984A-BF61-337FA2E8822B}"/>
              </a:ext>
            </a:extLst>
          </p:cNvPr>
          <p:cNvSpPr txBox="1"/>
          <p:nvPr/>
        </p:nvSpPr>
        <p:spPr>
          <a:xfrm>
            <a:off x="6972624" y="3693855"/>
            <a:ext cx="431528" cy="2554545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4046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AB26-60D1-264A-B4A6-B3AF6CCE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7FE7-D0F2-EA44-8AFC-D044AB48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object is an object, so therefore,</a:t>
            </a:r>
          </a:p>
          <a:p>
            <a:pPr lvl="1"/>
            <a:r>
              <a:rPr lang="en-US" dirty="0"/>
              <a:t>You can store it in a variable.</a:t>
            </a:r>
          </a:p>
          <a:p>
            <a:pPr lvl="1"/>
            <a:r>
              <a:rPr lang="en-US" dirty="0"/>
              <a:t>You can pass it as an argument to a function.</a:t>
            </a:r>
          </a:p>
          <a:p>
            <a:pPr lvl="1"/>
            <a:r>
              <a:rPr lang="en-US" dirty="0"/>
              <a:t>You can return it as the value of a function.</a:t>
            </a:r>
          </a:p>
          <a:p>
            <a:pPr lvl="5"/>
            <a:endParaRPr lang="en-US" dirty="0"/>
          </a:p>
          <a:p>
            <a:r>
              <a:rPr lang="en-US" dirty="0"/>
              <a:t>A function object can </a:t>
            </a:r>
            <a:r>
              <a:rPr lang="en-US" u="sng" dirty="0"/>
              <a:t>maintain persistent state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multiple invocations.</a:t>
            </a:r>
          </a:p>
          <a:p>
            <a:pPr lvl="1"/>
            <a:r>
              <a:rPr lang="en-US" dirty="0"/>
              <a:t>Stored in its member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D574-04FF-E449-A7AA-6E4BAAA8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8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1A37-71DC-474A-872D-9F39571F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Object: 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4347-F80B-AD48-BD5D-FB9860EF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"/>
          </a:xfrm>
        </p:spPr>
        <p:txBody>
          <a:bodyPr/>
          <a:lstStyle/>
          <a:p>
            <a:r>
              <a:rPr lang="en-US" dirty="0"/>
              <a:t>A function object can maintain persistent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1E6DA-59CB-9C45-985D-B50ED87E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AA287-9985-704A-B878-C8B75A8677AC}"/>
              </a:ext>
            </a:extLst>
          </p:cNvPr>
          <p:cNvSpPr txBox="1"/>
          <p:nvPr/>
        </p:nvSpPr>
        <p:spPr>
          <a:xfrm>
            <a:off x="1764180" y="2054593"/>
            <a:ext cx="4011034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Summation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Summation() : sum(0) {}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int operator ()(int amount)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   return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sum;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8632-65F3-1442-B845-75485DF64408}"/>
              </a:ext>
            </a:extLst>
          </p:cNvPr>
          <p:cNvSpPr txBox="1"/>
          <p:nvPr/>
        </p:nvSpPr>
        <p:spPr>
          <a:xfrm>
            <a:off x="4206244" y="1885316"/>
            <a:ext cx="139333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Summation.h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D591A-D43D-F308-FF5F-FB0627B67CF2}"/>
              </a:ext>
            </a:extLst>
          </p:cNvPr>
          <p:cNvSpPr txBox="1"/>
          <p:nvPr/>
        </p:nvSpPr>
        <p:spPr>
          <a:xfrm>
            <a:off x="3383293" y="4800585"/>
            <a:ext cx="5725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7780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4079-9A7F-6F48-A23C-07DE0993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Object: Summation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D95D-AA44-1145-A3CC-F0D35C81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08D36-C7C3-9745-A510-8A2855BB28C9}"/>
              </a:ext>
            </a:extLst>
          </p:cNvPr>
          <p:cNvSpPr txBox="1"/>
          <p:nvPr/>
        </p:nvSpPr>
        <p:spPr>
          <a:xfrm>
            <a:off x="1005879" y="1395442"/>
            <a:ext cx="6077305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Summation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for(int odd = 1; odd &lt; 20; odd += 2)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"Add 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&lt;&lt; odd &lt;&lt; ": "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(3) &lt;&lt;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adder(odd)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D2E4A-CD81-FE4E-9243-41E6387452F6}"/>
              </a:ext>
            </a:extLst>
          </p:cNvPr>
          <p:cNvSpPr txBox="1"/>
          <p:nvPr/>
        </p:nvSpPr>
        <p:spPr>
          <a:xfrm>
            <a:off x="7235784" y="1697406"/>
            <a:ext cx="1542410" cy="2554545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  1:  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  3:   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  5:   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  7:  16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  9:  25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11:  36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13:  49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15:  64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17:  81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19: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E1658-B755-BD41-B850-3E2ABF3055F7}"/>
              </a:ext>
            </a:extLst>
          </p:cNvPr>
          <p:cNvSpPr txBox="1"/>
          <p:nvPr/>
        </p:nvSpPr>
        <p:spPr>
          <a:xfrm>
            <a:off x="4663439" y="1226165"/>
            <a:ext cx="21575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SummationTester.cpp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4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E838-A1B4-10D9-34CC-CD1200D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C33A-FF2C-1761-7129-A9A6516B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295400"/>
            <a:ext cx="8229600" cy="2616784"/>
          </a:xfrm>
        </p:spPr>
        <p:txBody>
          <a:bodyPr/>
          <a:lstStyle/>
          <a:p>
            <a:r>
              <a:rPr lang="en-US" dirty="0"/>
              <a:t>Template Method Design Pattern</a:t>
            </a:r>
          </a:p>
          <a:p>
            <a:pPr lvl="1"/>
            <a:r>
              <a:rPr lang="en-US" dirty="0"/>
              <a:t>Member function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choose()</a:t>
            </a:r>
            <a:r>
              <a:rPr lang="en-US" dirty="0"/>
              <a:t> in superclass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ChoiceAlgorithm</a:t>
            </a:r>
            <a:r>
              <a:rPr lang="en-US" dirty="0"/>
              <a:t> defines the </a:t>
            </a:r>
            <a:r>
              <a:rPr lang="en-US" u="sng" dirty="0"/>
              <a:t>outline</a:t>
            </a:r>
            <a:r>
              <a:rPr lang="en-US" dirty="0"/>
              <a:t> of how a choice algorithm subclass </a:t>
            </a:r>
            <a:br>
              <a:rPr lang="en-US" dirty="0"/>
            </a:br>
            <a:r>
              <a:rPr lang="en-US" dirty="0"/>
              <a:t>makes a choice and the</a:t>
            </a:r>
            <a:br>
              <a:rPr lang="en-US" dirty="0"/>
            </a:br>
            <a:r>
              <a:rPr lang="en-US" u="sng" dirty="0"/>
              <a:t>order of steps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942D6-29D2-2832-31C7-01B0326B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2837EF-5DEA-8B49-830B-C964F5DC9E88}"/>
              </a:ext>
            </a:extLst>
          </p:cNvPr>
          <p:cNvGrpSpPr/>
          <p:nvPr/>
        </p:nvGrpSpPr>
        <p:grpSpPr>
          <a:xfrm>
            <a:off x="5303512" y="2727356"/>
            <a:ext cx="3546164" cy="3444814"/>
            <a:chOff x="3931927" y="1947910"/>
            <a:chExt cx="3546164" cy="34448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776996-2DD8-D6BB-7022-6709FC0B7236}"/>
                </a:ext>
              </a:extLst>
            </p:cNvPr>
            <p:cNvGrpSpPr/>
            <p:nvPr/>
          </p:nvGrpSpPr>
          <p:grpSpPr>
            <a:xfrm>
              <a:off x="5165288" y="3702236"/>
              <a:ext cx="2312803" cy="1690488"/>
              <a:chOff x="3383212" y="3814407"/>
              <a:chExt cx="2312803" cy="169048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DE1F8-F127-A96D-9332-3C854A681DE7}"/>
                  </a:ext>
                </a:extLst>
              </p:cNvPr>
              <p:cNvSpPr txBox="1"/>
              <p:nvPr/>
            </p:nvSpPr>
            <p:spPr>
              <a:xfrm>
                <a:off x="3383293" y="4230421"/>
                <a:ext cx="1927131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KeyboardAlgorithm</a:t>
                </a:r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E846D-E48D-17D4-ABEE-AED4EE86D9BB}"/>
                  </a:ext>
                </a:extLst>
              </p:cNvPr>
              <p:cNvSpPr txBox="1"/>
              <p:nvPr/>
            </p:nvSpPr>
            <p:spPr>
              <a:xfrm>
                <a:off x="3387535" y="4710799"/>
                <a:ext cx="1824538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RandomAlgorithm</a:t>
                </a:r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39095-E882-D9E5-340C-EBD3BE8EC79C}"/>
                  </a:ext>
                </a:extLst>
              </p:cNvPr>
              <p:cNvSpPr txBox="1"/>
              <p:nvPr/>
            </p:nvSpPr>
            <p:spPr>
              <a:xfrm>
                <a:off x="3383212" y="5166341"/>
                <a:ext cx="1598515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SmartAlgorithm</a:t>
                </a:r>
                <a:endParaRPr lang="en-US" dirty="0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5C76463E-F9EF-2760-8BFE-A787A9F874E5}"/>
                  </a:ext>
                </a:extLst>
              </p:cNvPr>
              <p:cNvSpPr/>
              <p:nvPr/>
            </p:nvSpPr>
            <p:spPr>
              <a:xfrm>
                <a:off x="5453489" y="3814407"/>
                <a:ext cx="242526" cy="199217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Elbow Connector 9">
                <a:extLst>
                  <a:ext uri="{FF2B5EF4-FFF2-40B4-BE49-F238E27FC236}">
                    <a16:creationId xmlns:a16="http://schemas.microsoft.com/office/drawing/2014/main" id="{079BB137-6DDC-5548-C623-8911AE62FD1A}"/>
                  </a:ext>
                </a:extLst>
              </p:cNvPr>
              <p:cNvCxnSpPr>
                <a:cxnSpLocks/>
                <a:stCxn id="9" idx="3"/>
                <a:endCxn id="6" idx="3"/>
              </p:cNvCxnSpPr>
              <p:nvPr/>
            </p:nvCxnSpPr>
            <p:spPr>
              <a:xfrm rot="5400000">
                <a:off x="5249551" y="4074497"/>
                <a:ext cx="386074" cy="264328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>
                <a:extLst>
                  <a:ext uri="{FF2B5EF4-FFF2-40B4-BE49-F238E27FC236}">
                    <a16:creationId xmlns:a16="http://schemas.microsoft.com/office/drawing/2014/main" id="{E53A63AF-7757-71C4-89D7-BF67D9C754F5}"/>
                  </a:ext>
                </a:extLst>
              </p:cNvPr>
              <p:cNvCxnSpPr>
                <a:cxnSpLocks/>
                <a:stCxn id="8" idx="3"/>
                <a:endCxn id="9" idx="3"/>
              </p:cNvCxnSpPr>
              <p:nvPr/>
            </p:nvCxnSpPr>
            <p:spPr>
              <a:xfrm flipV="1">
                <a:off x="4981727" y="4013624"/>
                <a:ext cx="593025" cy="1321994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2F806023-C7F8-625C-6ADA-905826AA736E}"/>
                  </a:ext>
                </a:extLst>
              </p:cNvPr>
              <p:cNvCxnSpPr>
                <a:cxnSpLocks/>
                <a:stCxn id="7" idx="3"/>
                <a:endCxn id="9" idx="3"/>
              </p:cNvCxnSpPr>
              <p:nvPr/>
            </p:nvCxnSpPr>
            <p:spPr>
              <a:xfrm flipV="1">
                <a:off x="5212073" y="4013624"/>
                <a:ext cx="362679" cy="8664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E825D8-532F-92B7-8CFA-74CFFADA9FA4}"/>
                </a:ext>
              </a:extLst>
            </p:cNvPr>
            <p:cNvGrpSpPr/>
            <p:nvPr/>
          </p:nvGrpSpPr>
          <p:grpSpPr>
            <a:xfrm>
              <a:off x="3931927" y="1947910"/>
              <a:ext cx="3546164" cy="1754326"/>
              <a:chOff x="3931927" y="1947910"/>
              <a:chExt cx="3546164" cy="175432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9A9B82-54EC-6302-652B-41D953BD2AC6}"/>
                  </a:ext>
                </a:extLst>
              </p:cNvPr>
              <p:cNvSpPr txBox="1"/>
              <p:nvPr/>
            </p:nvSpPr>
            <p:spPr>
              <a:xfrm>
                <a:off x="3931927" y="1947910"/>
                <a:ext cx="3546164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err="1"/>
                  <a:t>ChoiceAlgorithm</a:t>
                </a:r>
                <a:endParaRPr lang="en-US" b="1" i="1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011909-771D-0DA2-5B8A-493BFEF05FFA}"/>
                  </a:ext>
                </a:extLst>
              </p:cNvPr>
              <p:cNvSpPr txBox="1"/>
              <p:nvPr/>
            </p:nvSpPr>
            <p:spPr>
              <a:xfrm>
                <a:off x="3931927" y="2871239"/>
                <a:ext cx="3546164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+choose()</a:t>
                </a:r>
              </a:p>
              <a:p>
                <a:r>
                  <a:rPr lang="en-US" dirty="0"/>
                  <a:t>#</a:t>
                </a:r>
                <a:r>
                  <a:rPr lang="en-US" i="1" dirty="0" err="1"/>
                  <a:t>predict_opponent</a:t>
                </a:r>
                <a:r>
                  <a:rPr lang="en-US" i="1" dirty="0"/>
                  <a:t>() : Choice</a:t>
                </a:r>
              </a:p>
              <a:p>
                <a:r>
                  <a:rPr lang="en-US" dirty="0"/>
                  <a:t>#</a:t>
                </a:r>
                <a:r>
                  <a:rPr lang="en-US" i="1" dirty="0"/>
                  <a:t>decide(prediction : Choice) : Choice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54BB4B-4089-23CF-0B98-E7062BA24998}"/>
                  </a:ext>
                </a:extLst>
              </p:cNvPr>
              <p:cNvSpPr txBox="1"/>
              <p:nvPr/>
            </p:nvSpPr>
            <p:spPr>
              <a:xfrm>
                <a:off x="3931927" y="2286464"/>
                <a:ext cx="3546164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#prediction</a:t>
                </a:r>
              </a:p>
              <a:p>
                <a:r>
                  <a:rPr lang="en-US" dirty="0"/>
                  <a:t>#choice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DFFCE9-87E6-EB65-B4FD-D48791A780BE}"/>
              </a:ext>
            </a:extLst>
          </p:cNvPr>
          <p:cNvSpPr txBox="1"/>
          <p:nvPr/>
        </p:nvSpPr>
        <p:spPr>
          <a:xfrm>
            <a:off x="471501" y="3866528"/>
            <a:ext cx="459613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Choice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prediction =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choice =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decide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(prediction);</a:t>
            </a:r>
            <a:b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choice;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422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9D15-9B8A-E504-DF25-6336D096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A59AA-145A-1071-E207-AA978BE1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297671" cy="762015"/>
          </a:xfrm>
        </p:spPr>
        <p:txBody>
          <a:bodyPr/>
          <a:lstStyle/>
          <a:p>
            <a:r>
              <a:rPr lang="en-US" dirty="0"/>
              <a:t>Factory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6B508-BA2F-AC1A-43DB-D3EF1D34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4237A-BE6B-2631-D036-F812B4CB04F9}"/>
              </a:ext>
            </a:extLst>
          </p:cNvPr>
          <p:cNvGrpSpPr/>
          <p:nvPr/>
        </p:nvGrpSpPr>
        <p:grpSpPr>
          <a:xfrm>
            <a:off x="2448117" y="2108636"/>
            <a:ext cx="4613507" cy="3417405"/>
            <a:chOff x="2545921" y="2087490"/>
            <a:chExt cx="4613507" cy="34174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7E1D97-7868-E9C3-DD50-ECF2E8D5AC05}"/>
                </a:ext>
              </a:extLst>
            </p:cNvPr>
            <p:cNvSpPr txBox="1"/>
            <p:nvPr/>
          </p:nvSpPr>
          <p:spPr>
            <a:xfrm>
              <a:off x="4009335" y="3475853"/>
              <a:ext cx="1686680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ChoiceAlgorithm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28C725-832C-C43B-AB13-DDA7D15764A8}"/>
                </a:ext>
              </a:extLst>
            </p:cNvPr>
            <p:cNvSpPr txBox="1"/>
            <p:nvPr/>
          </p:nvSpPr>
          <p:spPr>
            <a:xfrm>
              <a:off x="3383293" y="4230421"/>
              <a:ext cx="1927131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KeyboardAlgorithm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C835C9-30B3-B1C8-DB0D-76D8BB7069FA}"/>
                </a:ext>
              </a:extLst>
            </p:cNvPr>
            <p:cNvSpPr txBox="1"/>
            <p:nvPr/>
          </p:nvSpPr>
          <p:spPr>
            <a:xfrm>
              <a:off x="3387535" y="4710799"/>
              <a:ext cx="1824538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RandomAlgorithm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A94965-3609-93B5-0312-73010C68A216}"/>
                </a:ext>
              </a:extLst>
            </p:cNvPr>
            <p:cNvSpPr txBox="1"/>
            <p:nvPr/>
          </p:nvSpPr>
          <p:spPr>
            <a:xfrm>
              <a:off x="3383212" y="5166341"/>
              <a:ext cx="1598515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SmartAlgorithm</a:t>
              </a:r>
              <a:endParaRPr lang="en-US" dirty="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21482B87-4A19-FDC9-512F-B5B2D7C7EEC0}"/>
                </a:ext>
              </a:extLst>
            </p:cNvPr>
            <p:cNvSpPr/>
            <p:nvPr/>
          </p:nvSpPr>
          <p:spPr>
            <a:xfrm>
              <a:off x="5453489" y="3814407"/>
              <a:ext cx="242526" cy="19921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13187E72-5A0E-EE08-52C3-635C21C414CF}"/>
                </a:ext>
              </a:extLst>
            </p:cNvPr>
            <p:cNvCxnSpPr>
              <a:cxnSpLocks/>
              <a:stCxn id="26" idx="3"/>
              <a:endCxn id="23" idx="3"/>
            </p:cNvCxnSpPr>
            <p:nvPr/>
          </p:nvCxnSpPr>
          <p:spPr>
            <a:xfrm rot="5400000">
              <a:off x="5249551" y="4074497"/>
              <a:ext cx="386074" cy="26432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FBF8BE8B-7E38-692E-70FD-30B27A672C7D}"/>
                </a:ext>
              </a:extLst>
            </p:cNvPr>
            <p:cNvCxnSpPr>
              <a:cxnSpLocks/>
              <a:stCxn id="25" idx="3"/>
              <a:endCxn id="26" idx="3"/>
            </p:cNvCxnSpPr>
            <p:nvPr/>
          </p:nvCxnSpPr>
          <p:spPr>
            <a:xfrm flipV="1">
              <a:off x="4981727" y="4013624"/>
              <a:ext cx="593025" cy="1321994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D85C8F17-FBF4-AE4B-7487-0EF7739B3136}"/>
                </a:ext>
              </a:extLst>
            </p:cNvPr>
            <p:cNvCxnSpPr>
              <a:cxnSpLocks/>
              <a:stCxn id="24" idx="3"/>
              <a:endCxn id="26" idx="3"/>
            </p:cNvCxnSpPr>
            <p:nvPr/>
          </p:nvCxnSpPr>
          <p:spPr>
            <a:xfrm flipV="1">
              <a:off x="5212073" y="4013624"/>
              <a:ext cx="362679" cy="8664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826D655-41CC-5992-35B0-F6D5120FF465}"/>
                </a:ext>
              </a:extLst>
            </p:cNvPr>
            <p:cNvGrpSpPr/>
            <p:nvPr/>
          </p:nvGrpSpPr>
          <p:grpSpPr>
            <a:xfrm>
              <a:off x="2545921" y="2087490"/>
              <a:ext cx="4613507" cy="902923"/>
              <a:chOff x="2606035" y="2087490"/>
              <a:chExt cx="4613507" cy="90292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84675B-33AF-4BCC-4FA4-E09733255BA3}"/>
                  </a:ext>
                </a:extLst>
              </p:cNvPr>
              <p:cNvSpPr txBox="1"/>
              <p:nvPr/>
            </p:nvSpPr>
            <p:spPr>
              <a:xfrm>
                <a:off x="2606035" y="2087490"/>
                <a:ext cx="4613506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AlgorithmFactory</a:t>
                </a:r>
                <a:endParaRPr lang="en-US" b="1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A692A7-B7F5-9D10-08D1-471268108AB0}"/>
                  </a:ext>
                </a:extLst>
              </p:cNvPr>
              <p:cNvSpPr txBox="1"/>
              <p:nvPr/>
            </p:nvSpPr>
            <p:spPr>
              <a:xfrm>
                <a:off x="2606035" y="2651859"/>
                <a:ext cx="4613507" cy="338554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  <a:r>
                  <a:rPr lang="en-US" u="sng" dirty="0"/>
                  <a:t>make</a:t>
                </a:r>
                <a:r>
                  <a:rPr lang="en-US" dirty="0"/>
                  <a:t>(which : </a:t>
                </a:r>
                <a:r>
                  <a:rPr lang="en-US" dirty="0" err="1"/>
                  <a:t>AlgorithmType</a:t>
                </a:r>
                <a:r>
                  <a:rPr lang="en-US" dirty="0"/>
                  <a:t>) : </a:t>
                </a:r>
                <a:r>
                  <a:rPr lang="en-US" dirty="0" err="1"/>
                  <a:t>ChoiceAlgorithm</a:t>
                </a:r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6932D8-6D5C-1EB8-5910-2F673456ACBD}"/>
                  </a:ext>
                </a:extLst>
              </p:cNvPr>
              <p:cNvSpPr/>
              <p:nvPr/>
            </p:nvSpPr>
            <p:spPr bwMode="auto">
              <a:xfrm>
                <a:off x="2606036" y="2426044"/>
                <a:ext cx="4613506" cy="225815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75E8227-92BA-C6FA-6F54-676928B9A7E8}"/>
                </a:ext>
              </a:extLst>
            </p:cNvPr>
            <p:cNvCxnSpPr>
              <a:stCxn id="32" idx="2"/>
              <a:endCxn id="22" idx="0"/>
            </p:cNvCxnSpPr>
            <p:nvPr/>
          </p:nvCxnSpPr>
          <p:spPr bwMode="auto">
            <a:xfrm>
              <a:off x="4852675" y="2990413"/>
              <a:ext cx="0" cy="4854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5155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1C9A-B528-80BE-E5B8-41C3AEDF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1804B-B0D8-CFB6-132E-3FA02084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25616"/>
          </a:xfrm>
        </p:spPr>
        <p:txBody>
          <a:bodyPr/>
          <a:lstStyle/>
          <a:p>
            <a:r>
              <a:rPr lang="en-US" dirty="0"/>
              <a:t>Code to the Interface design principle</a:t>
            </a:r>
          </a:p>
          <a:p>
            <a:pPr lvl="1"/>
            <a:r>
              <a:rPr lang="en-US" dirty="0"/>
              <a:t>Abstract superclasses </a:t>
            </a:r>
            <a:r>
              <a:rPr lang="en-US" u="sng" dirty="0"/>
              <a:t>defer</a:t>
            </a:r>
            <a:r>
              <a:rPr lang="en-US" dirty="0"/>
              <a:t> to their subclasses.</a:t>
            </a:r>
          </a:p>
          <a:p>
            <a:pPr lvl="1"/>
            <a:r>
              <a:rPr lang="en-US" u="sng" dirty="0"/>
              <a:t>Polymorphism</a:t>
            </a:r>
            <a:r>
              <a:rPr lang="en-US" dirty="0"/>
              <a:t> used during runtime calls.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09BBD-B7C1-AEF9-37E6-B01E30F0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022234-8941-826A-5956-073AA0991DCF}"/>
              </a:ext>
            </a:extLst>
          </p:cNvPr>
          <p:cNvGrpSpPr/>
          <p:nvPr/>
        </p:nvGrpSpPr>
        <p:grpSpPr>
          <a:xfrm>
            <a:off x="4923736" y="2818795"/>
            <a:ext cx="3546164" cy="3444814"/>
            <a:chOff x="3931927" y="1947910"/>
            <a:chExt cx="3546164" cy="34448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CE3984-3F22-6F3C-942F-AE699BBC2F81}"/>
                </a:ext>
              </a:extLst>
            </p:cNvPr>
            <p:cNvGrpSpPr/>
            <p:nvPr/>
          </p:nvGrpSpPr>
          <p:grpSpPr>
            <a:xfrm>
              <a:off x="5165288" y="3702236"/>
              <a:ext cx="2312803" cy="1690488"/>
              <a:chOff x="3383212" y="3814407"/>
              <a:chExt cx="2312803" cy="169048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9A0FD-0D02-0D7E-9F70-2AD901415E55}"/>
                  </a:ext>
                </a:extLst>
              </p:cNvPr>
              <p:cNvSpPr txBox="1"/>
              <p:nvPr/>
            </p:nvSpPr>
            <p:spPr>
              <a:xfrm>
                <a:off x="3383293" y="4230421"/>
                <a:ext cx="1927131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KeyboardAlgorithm</a:t>
                </a:r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1ECDC9-BF13-B5B6-8F2B-50919C9C4518}"/>
                  </a:ext>
                </a:extLst>
              </p:cNvPr>
              <p:cNvSpPr txBox="1"/>
              <p:nvPr/>
            </p:nvSpPr>
            <p:spPr>
              <a:xfrm>
                <a:off x="3387535" y="4710799"/>
                <a:ext cx="1824538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RandomAlgorithm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CBB89B-8955-5D20-0AB0-6C8DEE59BD68}"/>
                  </a:ext>
                </a:extLst>
              </p:cNvPr>
              <p:cNvSpPr txBox="1"/>
              <p:nvPr/>
            </p:nvSpPr>
            <p:spPr>
              <a:xfrm>
                <a:off x="3383212" y="5166341"/>
                <a:ext cx="1598515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SmartAlgorithm</a:t>
                </a:r>
                <a:endParaRPr lang="en-US" dirty="0"/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27C05260-7F15-B14E-D45A-63DE76B9680D}"/>
                  </a:ext>
                </a:extLst>
              </p:cNvPr>
              <p:cNvSpPr/>
              <p:nvPr/>
            </p:nvSpPr>
            <p:spPr>
              <a:xfrm>
                <a:off x="5453489" y="3814407"/>
                <a:ext cx="242526" cy="199217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Elbow Connector 14">
                <a:extLst>
                  <a:ext uri="{FF2B5EF4-FFF2-40B4-BE49-F238E27FC236}">
                    <a16:creationId xmlns:a16="http://schemas.microsoft.com/office/drawing/2014/main" id="{3EF2B262-CC83-8C4B-2C88-6B394160ED92}"/>
                  </a:ext>
                </a:extLst>
              </p:cNvPr>
              <p:cNvCxnSpPr>
                <a:cxnSpLocks/>
                <a:stCxn id="14" idx="3"/>
                <a:endCxn id="11" idx="3"/>
              </p:cNvCxnSpPr>
              <p:nvPr/>
            </p:nvCxnSpPr>
            <p:spPr>
              <a:xfrm rot="5400000">
                <a:off x="5249551" y="4074497"/>
                <a:ext cx="386074" cy="264328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>
                <a:extLst>
                  <a:ext uri="{FF2B5EF4-FFF2-40B4-BE49-F238E27FC236}">
                    <a16:creationId xmlns:a16="http://schemas.microsoft.com/office/drawing/2014/main" id="{3779EA7D-7B66-2F99-6A8A-1C8CE639C3D2}"/>
                  </a:ext>
                </a:extLst>
              </p:cNvPr>
              <p:cNvCxnSpPr>
                <a:cxnSpLocks/>
                <a:stCxn id="13" idx="3"/>
                <a:endCxn id="14" idx="3"/>
              </p:cNvCxnSpPr>
              <p:nvPr/>
            </p:nvCxnSpPr>
            <p:spPr>
              <a:xfrm flipV="1">
                <a:off x="4981727" y="4013624"/>
                <a:ext cx="593025" cy="1321994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>
                <a:extLst>
                  <a:ext uri="{FF2B5EF4-FFF2-40B4-BE49-F238E27FC236}">
                    <a16:creationId xmlns:a16="http://schemas.microsoft.com/office/drawing/2014/main" id="{6E52ECF5-18BC-4851-3263-5D67455E2CA1}"/>
                  </a:ext>
                </a:extLst>
              </p:cNvPr>
              <p:cNvCxnSpPr>
                <a:cxnSpLocks/>
                <a:stCxn id="12" idx="3"/>
                <a:endCxn id="14" idx="3"/>
              </p:cNvCxnSpPr>
              <p:nvPr/>
            </p:nvCxnSpPr>
            <p:spPr>
              <a:xfrm flipV="1">
                <a:off x="5212073" y="4013624"/>
                <a:ext cx="362679" cy="8664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2C12EB-934A-A5B8-BF3E-3616E7762E9C}"/>
                </a:ext>
              </a:extLst>
            </p:cNvPr>
            <p:cNvGrpSpPr/>
            <p:nvPr/>
          </p:nvGrpSpPr>
          <p:grpSpPr>
            <a:xfrm>
              <a:off x="3931927" y="1947910"/>
              <a:ext cx="3546164" cy="1754326"/>
              <a:chOff x="3931927" y="1947910"/>
              <a:chExt cx="3546164" cy="175432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52D72-2EC9-BF1F-321C-557550353DEE}"/>
                  </a:ext>
                </a:extLst>
              </p:cNvPr>
              <p:cNvSpPr txBox="1"/>
              <p:nvPr/>
            </p:nvSpPr>
            <p:spPr>
              <a:xfrm>
                <a:off x="3931927" y="1947910"/>
                <a:ext cx="3546164" cy="338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err="1"/>
                  <a:t>ChoiceAlgorithm</a:t>
                </a:r>
                <a:endParaRPr lang="en-US" b="1" i="1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A6BA72-7B95-FDCE-9E27-DACB5AADA360}"/>
                  </a:ext>
                </a:extLst>
              </p:cNvPr>
              <p:cNvSpPr txBox="1"/>
              <p:nvPr/>
            </p:nvSpPr>
            <p:spPr>
              <a:xfrm>
                <a:off x="3931927" y="2871239"/>
                <a:ext cx="3546164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+choose()</a:t>
                </a:r>
              </a:p>
              <a:p>
                <a:r>
                  <a:rPr lang="en-US" dirty="0"/>
                  <a:t>#</a:t>
                </a:r>
                <a:r>
                  <a:rPr lang="en-US" i="1" dirty="0" err="1"/>
                  <a:t>predict_opponent</a:t>
                </a:r>
                <a:r>
                  <a:rPr lang="en-US" i="1" dirty="0"/>
                  <a:t>() : Choice</a:t>
                </a:r>
              </a:p>
              <a:p>
                <a:r>
                  <a:rPr lang="en-US" dirty="0"/>
                  <a:t>#</a:t>
                </a:r>
                <a:r>
                  <a:rPr lang="en-US" i="1" dirty="0"/>
                  <a:t>decide(prediction : Choice) : Choice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80B6A6-BB65-9EC7-3F8A-D018B692CF66}"/>
                  </a:ext>
                </a:extLst>
              </p:cNvPr>
              <p:cNvSpPr txBox="1"/>
              <p:nvPr/>
            </p:nvSpPr>
            <p:spPr>
              <a:xfrm>
                <a:off x="3931927" y="2286464"/>
                <a:ext cx="3546164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#prediction</a:t>
                </a:r>
              </a:p>
              <a:p>
                <a:r>
                  <a:rPr lang="en-US" dirty="0"/>
                  <a:t>#choice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849886-61FE-D0D4-A7CA-CB06F255AD9B}"/>
              </a:ext>
            </a:extLst>
          </p:cNvPr>
          <p:cNvGrpSpPr/>
          <p:nvPr/>
        </p:nvGrpSpPr>
        <p:grpSpPr>
          <a:xfrm>
            <a:off x="793759" y="2817272"/>
            <a:ext cx="2220480" cy="2183160"/>
            <a:chOff x="493801" y="2388802"/>
            <a:chExt cx="2220480" cy="21831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358D6D-AC84-2097-CAA9-2D6E4A9EF540}"/>
                </a:ext>
              </a:extLst>
            </p:cNvPr>
            <p:cNvSpPr txBox="1"/>
            <p:nvPr/>
          </p:nvSpPr>
          <p:spPr>
            <a:xfrm>
              <a:off x="823001" y="4233408"/>
              <a:ext cx="1231106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TextDisplay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A3C9AC-F6C0-10B6-F7AA-0BE1A83A2AD6}"/>
                </a:ext>
              </a:extLst>
            </p:cNvPr>
            <p:cNvSpPr txBox="1"/>
            <p:nvPr/>
          </p:nvSpPr>
          <p:spPr>
            <a:xfrm>
              <a:off x="493801" y="2388802"/>
              <a:ext cx="222048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Display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8FBCF3-C34F-70F9-65AF-6086424C4898}"/>
                </a:ext>
              </a:extLst>
            </p:cNvPr>
            <p:cNvSpPr txBox="1"/>
            <p:nvPr/>
          </p:nvSpPr>
          <p:spPr>
            <a:xfrm>
              <a:off x="493801" y="2891948"/>
              <a:ext cx="2220480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i="1" dirty="0" err="1"/>
                <a:t>display_game_start</a:t>
              </a:r>
              <a:r>
                <a:rPr lang="en-US" i="1" dirty="0"/>
                <a:t>()</a:t>
              </a:r>
            </a:p>
            <a:p>
              <a:r>
                <a:rPr lang="en-US" dirty="0"/>
                <a:t>+</a:t>
              </a:r>
              <a:r>
                <a:rPr lang="en-US" i="1" dirty="0" err="1"/>
                <a:t>display_game_end</a:t>
              </a:r>
              <a:r>
                <a:rPr lang="en-US" i="1" dirty="0"/>
                <a:t>()</a:t>
              </a:r>
            </a:p>
            <a:p>
              <a:r>
                <a:rPr lang="en-US" dirty="0"/>
                <a:t>+</a:t>
              </a:r>
              <a:r>
                <a:rPr lang="en-US" i="1" dirty="0" err="1"/>
                <a:t>display_round</a:t>
              </a:r>
              <a:r>
                <a:rPr lang="en-US" i="1" dirty="0"/>
                <a:t>()</a:t>
              </a:r>
            </a:p>
            <a:p>
              <a:r>
                <a:rPr lang="en-US" dirty="0"/>
                <a:t>+</a:t>
              </a:r>
              <a:r>
                <a:rPr lang="en-US" i="1" dirty="0" err="1"/>
                <a:t>update_display</a:t>
              </a:r>
              <a:r>
                <a:rPr lang="en-US" i="1" dirty="0"/>
                <a:t>()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60FC1F-27B7-F6A3-0A1D-DCA109F7542C}"/>
                </a:ext>
              </a:extLst>
            </p:cNvPr>
            <p:cNvSpPr/>
            <p:nvPr/>
          </p:nvSpPr>
          <p:spPr bwMode="auto">
            <a:xfrm>
              <a:off x="493801" y="2727356"/>
              <a:ext cx="2220480" cy="16459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4A0B27D1-7206-35A4-8DE3-710C7A519898}"/>
                </a:ext>
              </a:extLst>
            </p:cNvPr>
            <p:cNvSpPr/>
            <p:nvPr/>
          </p:nvSpPr>
          <p:spPr>
            <a:xfrm>
              <a:off x="493801" y="3976599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15B56DCA-A5DE-DD0B-2EB8-068DCFA75113}"/>
                </a:ext>
              </a:extLst>
            </p:cNvPr>
            <p:cNvCxnSpPr>
              <a:cxnSpLocks/>
              <a:stCxn id="25" idx="1"/>
              <a:endCxn id="26" idx="3"/>
            </p:cNvCxnSpPr>
            <p:nvPr/>
          </p:nvCxnSpPr>
          <p:spPr>
            <a:xfrm rot="10800000">
              <a:off x="578643" y="4114767"/>
              <a:ext cx="244359" cy="28791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A7BD0F-8CCC-BEAB-9036-AD2CC0B39AE0}"/>
              </a:ext>
            </a:extLst>
          </p:cNvPr>
          <p:cNvGrpSpPr/>
          <p:nvPr/>
        </p:nvGrpSpPr>
        <p:grpSpPr>
          <a:xfrm>
            <a:off x="3223153" y="2816429"/>
            <a:ext cx="1464702" cy="2187036"/>
            <a:chOff x="3223153" y="2816429"/>
            <a:chExt cx="1464702" cy="218703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01879A-457B-7887-7538-CC86C1965BFB}"/>
                </a:ext>
              </a:extLst>
            </p:cNvPr>
            <p:cNvSpPr txBox="1"/>
            <p:nvPr/>
          </p:nvSpPr>
          <p:spPr>
            <a:xfrm>
              <a:off x="3223159" y="4664911"/>
              <a:ext cx="1197444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TextEngine</a:t>
              </a:r>
              <a:endParaRPr lang="en-US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047FBB0F-3B81-1BC0-2F4D-33CAA0D01B5C}"/>
                </a:ext>
              </a:extLst>
            </p:cNvPr>
            <p:cNvSpPr/>
            <p:nvPr/>
          </p:nvSpPr>
          <p:spPr>
            <a:xfrm>
              <a:off x="4507380" y="4405069"/>
              <a:ext cx="169682" cy="138168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429EC372-F2EB-C842-E8BD-E04F342EDA34}"/>
                </a:ext>
              </a:extLst>
            </p:cNvPr>
            <p:cNvCxnSpPr>
              <a:stCxn id="33" idx="3"/>
              <a:endCxn id="32" idx="3"/>
            </p:cNvCxnSpPr>
            <p:nvPr/>
          </p:nvCxnSpPr>
          <p:spPr>
            <a:xfrm rot="5400000">
              <a:off x="4360937" y="4602903"/>
              <a:ext cx="290951" cy="17161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A4F233-2E34-4E76-B44F-DC0FCDD09DA2}"/>
                </a:ext>
              </a:extLst>
            </p:cNvPr>
            <p:cNvSpPr txBox="1"/>
            <p:nvPr/>
          </p:nvSpPr>
          <p:spPr>
            <a:xfrm>
              <a:off x="3223153" y="2816429"/>
              <a:ext cx="1463024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/>
                <a:t>RPSEngine</a:t>
              </a:r>
              <a:endParaRPr lang="en-US" b="1" i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55DF39-CDDC-FEDB-371F-4838F644EF3E}"/>
                </a:ext>
              </a:extLst>
            </p:cNvPr>
            <p:cNvSpPr txBox="1"/>
            <p:nvPr/>
          </p:nvSpPr>
          <p:spPr>
            <a:xfrm>
              <a:off x="3223993" y="3324621"/>
              <a:ext cx="1463862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#</a:t>
              </a:r>
              <a:r>
                <a:rPr lang="en-US" i="1" dirty="0" err="1"/>
                <a:t>start_game</a:t>
              </a:r>
              <a:r>
                <a:rPr lang="en-US" i="1" dirty="0"/>
                <a:t>()</a:t>
              </a:r>
            </a:p>
            <a:p>
              <a:r>
                <a:rPr lang="en-US" dirty="0"/>
                <a:t>#</a:t>
              </a:r>
              <a:r>
                <a:rPr lang="en-US" i="1" dirty="0" err="1"/>
                <a:t>end_game</a:t>
              </a:r>
              <a:r>
                <a:rPr lang="en-US" i="1" dirty="0"/>
                <a:t>()</a:t>
              </a:r>
            </a:p>
            <a:p>
              <a:r>
                <a:rPr lang="en-US" i="1" dirty="0"/>
                <a:t>#</a:t>
              </a:r>
              <a:r>
                <a:rPr lang="en-US" i="1" dirty="0" err="1"/>
                <a:t>next_round</a:t>
              </a:r>
              <a:r>
                <a:rPr lang="en-US" i="1" dirty="0"/>
                <a:t>()</a:t>
              </a:r>
            </a:p>
            <a:p>
              <a:r>
                <a:rPr lang="en-US" dirty="0"/>
                <a:t>#</a:t>
              </a:r>
              <a:r>
                <a:rPr lang="en-US" i="1" dirty="0" err="1"/>
                <a:t>do_round</a:t>
              </a:r>
              <a:r>
                <a:rPr lang="en-US" i="1" dirty="0"/>
                <a:t>()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46316D-736F-5D2E-585F-460B03C8AA4F}"/>
                </a:ext>
              </a:extLst>
            </p:cNvPr>
            <p:cNvSpPr/>
            <p:nvPr/>
          </p:nvSpPr>
          <p:spPr bwMode="auto">
            <a:xfrm>
              <a:off x="3223992" y="3154983"/>
              <a:ext cx="1463024" cy="17175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3F54B4E-11B8-6984-CE55-4F59869F3989}"/>
              </a:ext>
            </a:extLst>
          </p:cNvPr>
          <p:cNvSpPr txBox="1"/>
          <p:nvPr/>
        </p:nvSpPr>
        <p:spPr>
          <a:xfrm>
            <a:off x="1158041" y="5135940"/>
            <a:ext cx="487779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 *display;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5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display_game_start</a:t>
            </a:r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5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_game_end</a:t>
            </a:r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5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_round</a:t>
            </a:r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(round);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5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update_display</a:t>
            </a:r>
            <a:r>
              <a:rPr lang="en-US" sz="15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</p:txBody>
      </p:sp>
    </p:spTree>
    <p:extLst>
      <p:ext uri="{BB962C8B-B14F-4D97-AF65-F5344CB8AC3E}">
        <p14:creationId xmlns:p14="http://schemas.microsoft.com/office/powerpoint/2010/main" val="1394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ACCC-8F10-C6E9-248E-B8614EAD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29A9-321F-C8C6-846C-F34CD9D1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Encapsulate What will Vary design principle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TextEngine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  <a:endParaRPr lang="en-US" dirty="0"/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ChoiceAlgorithm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Smart</a:t>
            </a:r>
          </a:p>
          <a:p>
            <a:pPr lvl="2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dirty="0"/>
              <a:t> and its subclasses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TextDisplay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8F50-F5EA-9CFC-CDCC-5E6D84C7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3008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BE9-3E6D-A6BA-27CE-B0F76CC5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0C9A-E435-1FA4-B8E1-99D168D4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412434" cy="4785331"/>
          </a:xfrm>
        </p:spPr>
        <p:txBody>
          <a:bodyPr/>
          <a:lstStyle/>
          <a:p>
            <a:r>
              <a:rPr lang="en-US" dirty="0"/>
              <a:t>Single Responsibility principle </a:t>
            </a:r>
            <a:br>
              <a:rPr lang="en-US" dirty="0"/>
            </a:br>
            <a:r>
              <a:rPr lang="en-US" dirty="0"/>
              <a:t>and the Principle of Least Knowledge </a:t>
            </a:r>
            <a:br>
              <a:rPr lang="en-US" dirty="0"/>
            </a:br>
            <a:r>
              <a:rPr lang="en-US" dirty="0"/>
              <a:t>(cohesive and loosely coupled classes)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  <a:r>
              <a:rPr lang="en-US" dirty="0"/>
              <a:t> subclasses</a:t>
            </a:r>
          </a:p>
          <a:p>
            <a:pPr lvl="2"/>
            <a:r>
              <a:rPr lang="en-US" sz="1800" dirty="0"/>
              <a:t>Responsible for playing a game.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</a:t>
            </a:r>
            <a:r>
              <a:rPr lang="en-US" dirty="0"/>
              <a:t>subclasses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Responsible for displaying game statistics.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dirty="0"/>
              <a:t> subclasses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Responsible for managing player operation.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ChoiceAlgorithm</a:t>
            </a:r>
            <a:r>
              <a:rPr lang="en-US" dirty="0"/>
              <a:t> subclasses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Responsible for making a player’s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EC30-695F-2FFC-1B49-00B032EA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695075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61170</TotalTime>
  <Words>2778</Words>
  <Application>Microsoft Macintosh PowerPoint</Application>
  <PresentationFormat>On-screen Show (4:3)</PresentationFormat>
  <Paragraphs>499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Aptos</vt:lpstr>
      <vt:lpstr>Arial</vt:lpstr>
      <vt:lpstr>Calibri</vt:lpstr>
      <vt:lpstr>Courier New</vt:lpstr>
      <vt:lpstr>Helvetica</vt:lpstr>
      <vt:lpstr>Times New Roman</vt:lpstr>
      <vt:lpstr>Wingdings</vt:lpstr>
      <vt:lpstr>Quadrant</vt:lpstr>
      <vt:lpstr>CMPE 202 Software Systems Engineering April 8 Class Meeting</vt:lpstr>
      <vt:lpstr>Today</vt:lpstr>
      <vt:lpstr>My Assignment #6 Solution</vt:lpstr>
      <vt:lpstr>Assignment #6 Solution, cont’d</vt:lpstr>
      <vt:lpstr>Assignment #6 Solution, cont’d</vt:lpstr>
      <vt:lpstr>Assignment #6 Solution, cont’d</vt:lpstr>
      <vt:lpstr>Assignment #6 Solution, cont’d</vt:lpstr>
      <vt:lpstr>Assignment #6 Solution, cont’d</vt:lpstr>
      <vt:lpstr>Assignment #6 Solution, cont’d</vt:lpstr>
      <vt:lpstr>Assignment #6 Solution, cont’d</vt:lpstr>
      <vt:lpstr>Assignment #7</vt:lpstr>
      <vt:lpstr>Assignment #7, cont’d</vt:lpstr>
      <vt:lpstr>Assignment #7, cont’d</vt:lpstr>
      <vt:lpstr>Your Team Projects</vt:lpstr>
      <vt:lpstr>Your Team Projects, cont’d</vt:lpstr>
      <vt:lpstr>The Adapter and Façade Design Patterns</vt:lpstr>
      <vt:lpstr>Example Application: More Sports Reports</vt:lpstr>
      <vt:lpstr>Desired Design Features</vt:lpstr>
      <vt:lpstr>Before Using the Adapter DP</vt:lpstr>
      <vt:lpstr>Problems with “Before”</vt:lpstr>
      <vt:lpstr>The Adapter Design Pattern</vt:lpstr>
      <vt:lpstr>After Using the Adapter DP</vt:lpstr>
      <vt:lpstr>Benefits of “After”</vt:lpstr>
      <vt:lpstr>Adapter Generic Model</vt:lpstr>
      <vt:lpstr>An Alternative Adapter Model</vt:lpstr>
      <vt:lpstr>Alternative Adapter Generic Model</vt:lpstr>
      <vt:lpstr>Object Adapter vs. Class Adapter</vt:lpstr>
      <vt:lpstr>Object Adapter vs. Class Adapter, cont’d</vt:lpstr>
      <vt:lpstr>Break</vt:lpstr>
      <vt:lpstr>The Façade Design Pattern</vt:lpstr>
      <vt:lpstr>Example Application: Fund Raising</vt:lpstr>
      <vt:lpstr>Desired Design Features</vt:lpstr>
      <vt:lpstr>Before Using the Façade DP</vt:lpstr>
      <vt:lpstr>Problems with “Before”</vt:lpstr>
      <vt:lpstr>The Façade Design Pattern</vt:lpstr>
      <vt:lpstr>After Using the Façade DP</vt:lpstr>
      <vt:lpstr>The Benefits of “After”</vt:lpstr>
      <vt:lpstr>Façade Generic Model</vt:lpstr>
      <vt:lpstr>Function Objects</vt:lpstr>
      <vt:lpstr>Function Object: Random Integers</vt:lpstr>
      <vt:lpstr>Function Object: Random Integers, cont’d</vt:lpstr>
      <vt:lpstr>Function Objects, cont’d</vt:lpstr>
      <vt:lpstr>Function Object: Summation</vt:lpstr>
      <vt:lpstr>Function Object: Summation,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790</cp:revision>
  <dcterms:created xsi:type="dcterms:W3CDTF">2008-01-12T03:52:55Z</dcterms:created>
  <dcterms:modified xsi:type="dcterms:W3CDTF">2026-04-08T22:25:55Z</dcterms:modified>
</cp:coreProperties>
</file>