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829" r:id="rId3"/>
    <p:sldId id="830" r:id="rId4"/>
    <p:sldId id="831" r:id="rId5"/>
    <p:sldId id="832" r:id="rId6"/>
    <p:sldId id="833" r:id="rId7"/>
    <p:sldId id="834" r:id="rId8"/>
    <p:sldId id="835" r:id="rId9"/>
    <p:sldId id="836" r:id="rId10"/>
    <p:sldId id="838" r:id="rId11"/>
    <p:sldId id="837" r:id="rId12"/>
    <p:sldId id="839" r:id="rId13"/>
    <p:sldId id="850" r:id="rId14"/>
    <p:sldId id="841" r:id="rId15"/>
    <p:sldId id="842" r:id="rId16"/>
    <p:sldId id="843" r:id="rId17"/>
    <p:sldId id="844" r:id="rId18"/>
    <p:sldId id="845" r:id="rId19"/>
    <p:sldId id="846" r:id="rId20"/>
    <p:sldId id="847" r:id="rId21"/>
    <p:sldId id="840" r:id="rId22"/>
    <p:sldId id="374" r:id="rId23"/>
    <p:sldId id="935" r:id="rId24"/>
    <p:sldId id="375" r:id="rId25"/>
    <p:sldId id="306" r:id="rId26"/>
    <p:sldId id="519" r:id="rId27"/>
    <p:sldId id="313" r:id="rId28"/>
    <p:sldId id="314" r:id="rId29"/>
    <p:sldId id="508" r:id="rId30"/>
    <p:sldId id="940" r:id="rId31"/>
    <p:sldId id="316" r:id="rId32"/>
    <p:sldId id="941" r:id="rId33"/>
    <p:sldId id="292" r:id="rId34"/>
    <p:sldId id="294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4" r:id="rId43"/>
    <p:sldId id="301" r:id="rId44"/>
    <p:sldId id="302" r:id="rId45"/>
    <p:sldId id="303" r:id="rId46"/>
    <p:sldId id="504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29846"/>
    <a:srgbClr val="73FEFF"/>
    <a:srgbClr val="FEE698"/>
    <a:srgbClr val="E1A90D"/>
    <a:srgbClr val="0033CC"/>
    <a:srgbClr val="CBCCFF"/>
    <a:srgbClr val="C5F9B8"/>
    <a:srgbClr val="93070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 autoAdjust="0"/>
    <p:restoredTop sz="97928" autoAdjust="0"/>
  </p:normalViewPr>
  <p:slideViewPr>
    <p:cSldViewPr>
      <p:cViewPr varScale="1">
        <p:scale>
          <a:sx n="165" d="100"/>
          <a:sy n="165" d="100"/>
        </p:scale>
        <p:origin x="10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2026: March 25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March 25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2026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1D5C-591D-25D2-1FEC-6E36D31D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22AE-BB5D-8CAF-B4FA-01F57B51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Encapsulated changes </a:t>
            </a:r>
            <a:r>
              <a:rPr lang="en-US" sz="2200" dirty="0"/>
              <a:t>make it easier to add new categories, such as club sports. </a:t>
            </a:r>
          </a:p>
          <a:p>
            <a:pPr lvl="1"/>
            <a:r>
              <a:rPr lang="en-US" sz="1800" dirty="0"/>
              <a:t>This is the Encapsulate What Varies design principle.</a:t>
            </a:r>
          </a:p>
          <a:p>
            <a:pPr lvl="4"/>
            <a:endParaRPr lang="en-US" sz="450" dirty="0"/>
          </a:p>
          <a:p>
            <a:r>
              <a:rPr lang="en-US" sz="2200" b="1" dirty="0"/>
              <a:t>The Open-Closed Principle </a:t>
            </a:r>
            <a:r>
              <a:rPr lang="en-US" sz="2200" dirty="0"/>
              <a:t>allows class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to remain stable. </a:t>
            </a:r>
          </a:p>
          <a:p>
            <a:pPr lvl="1"/>
            <a:r>
              <a:rPr lang="en-US" sz="1800" dirty="0"/>
              <a:t>We can extend the class by adding more subdepartments such as club sports, but the class is closed to further modification.</a:t>
            </a:r>
          </a:p>
          <a:p>
            <a:pPr lvl="4"/>
            <a:endParaRPr lang="en-US" sz="450" dirty="0"/>
          </a:p>
          <a:p>
            <a:r>
              <a:rPr lang="en-US" sz="2200" b="1" dirty="0"/>
              <a:t>Use of factory classes </a:t>
            </a:r>
            <a:r>
              <a:rPr lang="en-US" sz="2200" dirty="0"/>
              <a:t>in the form of the two subclasses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sz="2200" dirty="0"/>
              <a:t> and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sz="2200" dirty="0"/>
              <a:t> which handle the varsity and intramural sports categories, respectively. </a:t>
            </a:r>
          </a:p>
          <a:p>
            <a:pPr lvl="1"/>
            <a:r>
              <a:rPr lang="en-US" sz="1800" dirty="0"/>
              <a:t>Class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1800" dirty="0"/>
              <a:t> follows the </a:t>
            </a:r>
            <a:r>
              <a:rPr lang="en-US" sz="1800" u="sng" dirty="0"/>
              <a:t>Delegation Principle</a:t>
            </a:r>
            <a:r>
              <a:rPr lang="en-US" sz="1800" dirty="0"/>
              <a:t> by delegating creating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1800" dirty="0"/>
              <a:t> objects to these subclasses. It will be easier to vary the sports of the two categories.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E9872-5ABC-F18D-D815-6F3AD78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2786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1D5C-591D-25D2-1FEC-6E36D31D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22AE-BB5D-8CAF-B4FA-01F57B51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Cohesive classes. </a:t>
            </a:r>
            <a:r>
              <a:rPr lang="en-US" sz="2200" dirty="0"/>
              <a:t>Each of the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subclasses follows the Single Responsibility Principle and is responsible only for creating its sport objects. This also eliminates the need for nested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2200" dirty="0"/>
              <a:t> statements.</a:t>
            </a:r>
          </a:p>
          <a:p>
            <a:pPr lvl="4"/>
            <a:endParaRPr lang="en-US" sz="450" dirty="0"/>
          </a:p>
          <a:p>
            <a:r>
              <a:rPr lang="en-US" sz="2200" b="1" dirty="0"/>
              <a:t>Loosely coupled classes. </a:t>
            </a:r>
            <a:r>
              <a:rPr lang="en-US" sz="2200" dirty="0"/>
              <a:t>The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subclasses are no longer dependent on the implementation of the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200" dirty="0"/>
              <a:t> subclasses. This is the Principle of Least Knowledge.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E9872-5ABC-F18D-D815-6F3AD78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577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681F-307C-41B4-93F6-BC4453EF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Method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127E-B3D6-6364-B724-8815F03B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E0DBE6A-062E-5D75-0A47-3D14510A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8" y="1289549"/>
            <a:ext cx="5669264" cy="18252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3502FF-37D5-4F6A-0363-997C2537B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28767"/>
              </p:ext>
            </p:extLst>
          </p:nvPr>
        </p:nvGraphicFramePr>
        <p:xfrm>
          <a:off x="960148" y="3246122"/>
          <a:ext cx="7223703" cy="292253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00565">
                  <a:extLst>
                    <a:ext uri="{9D8B030D-6E8A-4147-A177-3AD203B41FA5}">
                      <a16:colId xmlns:a16="http://schemas.microsoft.com/office/drawing/2014/main" val="1062398750"/>
                    </a:ext>
                  </a:extLst>
                </a:gridCol>
                <a:gridCol w="4923138">
                  <a:extLst>
                    <a:ext uri="{9D8B030D-6E8A-4147-A177-3AD203B41FA5}">
                      <a16:colId xmlns:a16="http://schemas.microsoft.com/office/drawing/2014/main" val="3267338541"/>
                    </a:ext>
                  </a:extLst>
                </a:gridCol>
              </a:tblGrid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pattern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Applied by the example application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3981819"/>
                  </a:ext>
                </a:extLst>
              </a:tr>
              <a:tr h="3622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superclass </a:t>
                      </a:r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Sport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876234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ConcreteProduct</a:t>
                      </a:r>
                      <a:endParaRPr lang="en-US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Sport</a:t>
                      </a:r>
                      <a:r>
                        <a:rPr lang="en-US" sz="1400" dirty="0">
                          <a:effectLst/>
                        </a:rPr>
                        <a:t> subclasses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VarsityBaseball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VarsityFootball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IntramuralBaseball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IntramuralFootball</a:t>
                      </a:r>
                      <a:r>
                        <a:rPr lang="en-US" sz="1400" dirty="0">
                          <a:effectLst/>
                        </a:rPr>
                        <a:t>, and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IntramuralVolleyball</a:t>
                      </a:r>
                      <a:endParaRPr lang="en-US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9535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superclass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AthleticsDept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613197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ConcreteCreator</a:t>
                      </a:r>
                      <a:endParaRPr lang="en-US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subclasses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VarsityDept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and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IntramuralDept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4418981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factory_method</a:t>
                      </a:r>
                      <a:r>
                        <a:rPr lang="en-US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member functions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VarsityDept::create_sport()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and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IntramuralDept::create_sport()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879543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operate_on_product</a:t>
                      </a:r>
                      <a:r>
                        <a:rPr lang="en-US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member function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AthleticsDept::generate_report()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88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84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B38A-A162-6F81-7A96-DA0CB42B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3D38F-885E-50FA-8712-35132C5F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6"/>
          </a:xfrm>
        </p:spPr>
        <p:txBody>
          <a:bodyPr/>
          <a:lstStyle/>
          <a:p>
            <a:r>
              <a:rPr lang="en-US" b="1" dirty="0"/>
              <a:t>DF 2: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class </a:t>
            </a:r>
            <a:r>
              <a:rPr lang="en-US" u="sng" dirty="0"/>
              <a:t>manages the sports teams</a:t>
            </a:r>
            <a:r>
              <a:rPr lang="en-US" dirty="0"/>
              <a:t> without the danger of accidentally mixing up its responsibilities for the varsity and intramural teams.</a:t>
            </a:r>
          </a:p>
          <a:p>
            <a:pPr lvl="4"/>
            <a:endParaRPr lang="en-US" dirty="0"/>
          </a:p>
          <a:p>
            <a:r>
              <a:rPr lang="en-US" dirty="0"/>
              <a:t>Did using the Factory Method Design Pattern prevent writing code that </a:t>
            </a:r>
            <a:r>
              <a:rPr lang="en-US" u="sng" dirty="0"/>
              <a:t>mixes responsibilities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Oops!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090B5-0324-6D6A-2F00-A3815BAD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C6EE83-1174-1A12-95DD-E17282A9415A}"/>
              </a:ext>
            </a:extLst>
          </p:cNvPr>
          <p:cNvSpPr txBox="1"/>
          <p:nvPr/>
        </p:nvSpPr>
        <p:spPr>
          <a:xfrm>
            <a:off x="1504724" y="4678740"/>
            <a:ext cx="613455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IntramuralVolleyball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public Sport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IntramuralVolleyball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Sport(Type::VOLLEYBALL,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Category::INTRAMURAL,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VarsityFootballPlayers()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new OpenField()) {}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472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3E91-B899-5B8F-4028-271B38C0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Abstract Factory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2E7D-1554-FB27-FECB-9AC01D03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493770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dirty="0"/>
              <a:t> subclass and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dirty="0"/>
              <a:t> subclass are </a:t>
            </a:r>
            <a:br>
              <a:rPr lang="en-US" dirty="0"/>
            </a:br>
            <a:r>
              <a:rPr lang="en-US" dirty="0"/>
              <a:t>factory classes that create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dirty="0"/>
              <a:t> objects.</a:t>
            </a:r>
          </a:p>
          <a:p>
            <a:pPr lvl="1"/>
            <a:r>
              <a:rPr lang="en-US" dirty="0"/>
              <a:t>Both are subclasses of superclass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But logically, there is no way to prevent us from making a coding error that </a:t>
            </a:r>
            <a:r>
              <a:rPr lang="en-US" u="sng" dirty="0"/>
              <a:t>mixes up</a:t>
            </a:r>
            <a:r>
              <a:rPr lang="en-US" dirty="0"/>
              <a:t> the objects that the factories created.</a:t>
            </a:r>
          </a:p>
          <a:p>
            <a:pPr lvl="1"/>
            <a:r>
              <a:rPr lang="en-US" dirty="0"/>
              <a:t>The varsity baseball team does not want </a:t>
            </a:r>
            <a:br>
              <a:rPr lang="en-US" dirty="0"/>
            </a:br>
            <a:r>
              <a:rPr lang="en-US" dirty="0"/>
              <a:t>to play in the open field.</a:t>
            </a:r>
          </a:p>
          <a:p>
            <a:pPr lvl="1"/>
            <a:r>
              <a:rPr lang="en-US" dirty="0"/>
              <a:t>It would not be ideal to have varsity football players </a:t>
            </a:r>
            <a:br>
              <a:rPr lang="en-US" dirty="0"/>
            </a:br>
            <a:r>
              <a:rPr lang="en-US" dirty="0"/>
              <a:t>on the volleyball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724FF-1B39-1176-3772-8CCC98A0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038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6382-4EDB-6A85-350A-64FC60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Abstract Factory Design Pattern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5EBEB-2128-68E6-F124-ACC7D4C1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2884803"/>
          </a:xfrm>
        </p:spPr>
        <p:txBody>
          <a:bodyPr/>
          <a:lstStyle/>
          <a:p>
            <a:r>
              <a:rPr lang="en-US" dirty="0"/>
              <a:t>It’s all about families!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Strategy Design Pattern</a:t>
            </a:r>
            <a:r>
              <a:rPr lang="en-US" dirty="0"/>
              <a:t> models a software architecture that manages a </a:t>
            </a:r>
            <a:r>
              <a:rPr lang="en-US" u="sng" dirty="0"/>
              <a:t>family of algorithms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Abstract Factory Design Pattern</a:t>
            </a:r>
            <a:r>
              <a:rPr lang="en-US" dirty="0"/>
              <a:t> models a software architecture that creates </a:t>
            </a:r>
            <a:r>
              <a:rPr lang="en-US" u="sng" dirty="0"/>
              <a:t>families of objects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A9598-DE5B-41F5-03C8-CA2093C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D44F9-F889-FB34-0C00-698E9244059D}"/>
              </a:ext>
            </a:extLst>
          </p:cNvPr>
          <p:cNvSpPr txBox="1"/>
          <p:nvPr/>
        </p:nvSpPr>
        <p:spPr>
          <a:xfrm>
            <a:off x="1913125" y="1508781"/>
            <a:ext cx="5317750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Abstract Factory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“Define an interface for creating families of related or dependent objects without specifying their concrete classes.” [GoF 87]</a:t>
            </a:r>
            <a:r>
              <a:rPr lang="en-US" sz="2000" dirty="0">
                <a:effectLst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4B9A-A812-2484-D3E0-0FF5038F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Abstract Factory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2736E-1395-F517-210B-553B2477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pic>
        <p:nvPicPr>
          <p:cNvPr id="11" name="Picture 10" descr="A diagram of a sports game&#10;&#10;Description automatically generated">
            <a:extLst>
              <a:ext uri="{FF2B5EF4-FFF2-40B4-BE49-F238E27FC236}">
                <a16:creationId xmlns:a16="http://schemas.microsoft.com/office/drawing/2014/main" id="{615EB109-AB76-346C-C7A8-21A9A77D1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198651"/>
            <a:ext cx="6583608" cy="5522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8A9BC8-E3C0-E400-518F-19A586066E8C}"/>
              </a:ext>
            </a:extLst>
          </p:cNvPr>
          <p:cNvSpPr txBox="1"/>
          <p:nvPr/>
        </p:nvSpPr>
        <p:spPr>
          <a:xfrm>
            <a:off x="4206244" y="3886195"/>
            <a:ext cx="393187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ProvisionsFactory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</a:t>
            </a:r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 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Implementor 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VarsityFactory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creates the </a:t>
            </a:r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varsity </a:t>
            </a:r>
          </a:p>
          <a:p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of player and venue objects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therefore, </a:t>
            </a:r>
            <a:b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VarsityDept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VarsityFactory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Implementor </a:t>
            </a:r>
          </a:p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creates the </a:t>
            </a:r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 family </a:t>
            </a:r>
          </a:p>
          <a:p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player and venue objects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therefore, </a:t>
            </a:r>
          </a:p>
          <a:p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IntramuralDept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IntramuralFactory</a:t>
            </a:r>
            <a:r>
              <a:rPr lang="en-US" sz="1200" dirty="0">
                <a:solidFill>
                  <a:srgbClr val="0432FF"/>
                </a:solidFill>
                <a:effectLst/>
              </a:rPr>
              <a:t>.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CD0BB-EA7E-74ED-0972-9FBD209E8B27}"/>
              </a:ext>
            </a:extLst>
          </p:cNvPr>
          <p:cNvSpPr txBox="1"/>
          <p:nvPr/>
        </p:nvSpPr>
        <p:spPr>
          <a:xfrm>
            <a:off x="6177384" y="6111133"/>
            <a:ext cx="15646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PlayerStrategy.h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61AD5-811D-933E-5B58-D541BA6784C4}"/>
              </a:ext>
            </a:extLst>
          </p:cNvPr>
          <p:cNvSpPr txBox="1"/>
          <p:nvPr/>
        </p:nvSpPr>
        <p:spPr>
          <a:xfrm>
            <a:off x="4433277" y="5415509"/>
            <a:ext cx="93647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A21A7-E3C4-D447-DEF2-1B87AA04CB35}"/>
              </a:ext>
            </a:extLst>
          </p:cNvPr>
          <p:cNvSpPr txBox="1"/>
          <p:nvPr/>
        </p:nvSpPr>
        <p:spPr>
          <a:xfrm>
            <a:off x="4433277" y="5753244"/>
            <a:ext cx="101341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Sports.h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08914-B8AB-C712-876E-372CD9C2E16E}"/>
              </a:ext>
            </a:extLst>
          </p:cNvPr>
          <p:cNvSpPr txBox="1"/>
          <p:nvPr/>
        </p:nvSpPr>
        <p:spPr>
          <a:xfrm>
            <a:off x="6180096" y="6443804"/>
            <a:ext cx="114178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Tester.cpp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1CACE-88CF-C710-888A-EAA71D3F9E94}"/>
              </a:ext>
            </a:extLst>
          </p:cNvPr>
          <p:cNvSpPr txBox="1"/>
          <p:nvPr/>
        </p:nvSpPr>
        <p:spPr>
          <a:xfrm>
            <a:off x="6177384" y="5767403"/>
            <a:ext cx="156421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VenueStrategy.h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D1C311-A01B-5C79-A82D-8CE3258A64E0}"/>
              </a:ext>
            </a:extLst>
          </p:cNvPr>
          <p:cNvSpPr txBox="1"/>
          <p:nvPr/>
        </p:nvSpPr>
        <p:spPr>
          <a:xfrm>
            <a:off x="4433277" y="6443805"/>
            <a:ext cx="163538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516D7C-E97E-BAC2-345D-ADB861EC2CE9}"/>
              </a:ext>
            </a:extLst>
          </p:cNvPr>
          <p:cNvSpPr txBox="1"/>
          <p:nvPr/>
        </p:nvSpPr>
        <p:spPr>
          <a:xfrm>
            <a:off x="4433277" y="6106071"/>
            <a:ext cx="1473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C5E1C5-D1B1-E6E2-031B-96ED43F683F0}"/>
              </a:ext>
            </a:extLst>
          </p:cNvPr>
          <p:cNvSpPr txBox="1"/>
          <p:nvPr/>
        </p:nvSpPr>
        <p:spPr>
          <a:xfrm>
            <a:off x="6177384" y="5415509"/>
            <a:ext cx="17778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ProvisionsFactory.h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Picture 20" descr="A yellow hand with thumb up&#10;&#10;Description automatically generated">
            <a:extLst>
              <a:ext uri="{FF2B5EF4-FFF2-40B4-BE49-F238E27FC236}">
                <a16:creationId xmlns:a16="http://schemas.microsoft.com/office/drawing/2014/main" id="{B7E0A237-9B49-5B1C-FEB9-025C65FC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03" y="1236339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4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3F59-3C86-29AD-10A7-59CBF8AC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1E7DF-327D-48B7-A7E8-8E082A63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sz="2400" b="1" dirty="0"/>
              <a:t>Families kept together. </a:t>
            </a:r>
            <a:r>
              <a:rPr lang="en-US" sz="2400" dirty="0"/>
              <a:t>Each factory subclass guarantees that the objects it creates are from a single family. Less opportunities for coding mix-up errors.</a:t>
            </a:r>
          </a:p>
          <a:p>
            <a:pPr lvl="4"/>
            <a:endParaRPr lang="en-US" sz="650" dirty="0"/>
          </a:p>
          <a:p>
            <a:r>
              <a:rPr lang="en-US" sz="2400" b="1" dirty="0"/>
              <a:t>Flexible to choose which family. </a:t>
            </a:r>
            <a:r>
              <a:rPr lang="en-US" sz="2400" dirty="0"/>
              <a:t>There is less hardcoding which makes it possible to decide at run time whether to create the varsity or the intramural family of objects.</a:t>
            </a:r>
          </a:p>
          <a:p>
            <a:pPr lvl="4"/>
            <a:endParaRPr lang="en-US" sz="650" dirty="0"/>
          </a:p>
          <a:p>
            <a:r>
              <a:rPr lang="en-US" sz="2400" b="1" dirty="0"/>
              <a:t>Encapsulated object creation. </a:t>
            </a:r>
            <a:r>
              <a:rPr lang="en-US" sz="2400" dirty="0"/>
              <a:t>Object creation is encapsulated in the factory subclasses. This is the Encapsulate What Varies Principle. </a:t>
            </a:r>
          </a:p>
          <a:p>
            <a:pPr lvl="1"/>
            <a:r>
              <a:rPr lang="en-US" sz="2000" dirty="0"/>
              <a:t>Each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000" dirty="0"/>
              <a:t> object delegates player and venue object creation to either the varsity factory or the intramural factory.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F5A51-595B-8FBF-B597-D13591EA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6092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4B37-7D97-9659-7F36-A679B530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BCFA-F4F2-845B-A88B-ED74F32A9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Cohesive classes. </a:t>
            </a:r>
            <a:r>
              <a:rPr lang="en-US" sz="2400" dirty="0"/>
              <a:t>Subclasses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sz="2400" dirty="0"/>
              <a:t> are each responsible only to create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objects. By passing a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VarsityFactory</a:t>
            </a:r>
            <a:r>
              <a:rPr lang="en-US" sz="2400" dirty="0"/>
              <a:t> 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IntramuralFactory</a:t>
            </a:r>
            <a:r>
              <a:rPr lang="en-US" sz="2400" dirty="0"/>
              <a:t> object, respectively, to a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subclass constructor, the constructor </a:t>
            </a:r>
            <a:r>
              <a:rPr lang="en-US" sz="2400" u="sng" dirty="0"/>
              <a:t>delegates creating player and venue objects</a:t>
            </a:r>
            <a:r>
              <a:rPr lang="en-US" sz="2400" dirty="0"/>
              <a:t> from the appropriate families. </a:t>
            </a:r>
          </a:p>
          <a:p>
            <a:pPr lvl="1"/>
            <a:r>
              <a:rPr lang="en-US" sz="2000" dirty="0"/>
              <a:t>This is the Single Responsibility Principle.</a:t>
            </a:r>
          </a:p>
          <a:p>
            <a:pPr lvl="4"/>
            <a:endParaRPr lang="en-US" sz="650" dirty="0"/>
          </a:p>
          <a:p>
            <a:r>
              <a:rPr lang="en-US" sz="2400" b="1" dirty="0"/>
              <a:t>Loosely coupled classes. </a:t>
            </a:r>
            <a:r>
              <a:rPr lang="en-US" sz="2400" dirty="0"/>
              <a:t>Subclasses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sz="2400" dirty="0"/>
              <a:t> are not dependent on how the object families are created. This is the Principle of Least Knowledge.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B0911-5B21-E94F-E7B0-CA516273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8742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1842-D870-FD50-539C-744EF454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Factory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591E-DB59-DDB4-DE0C-F314090C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024D498-1055-54B7-FD01-89BCAE444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5" y="1325903"/>
            <a:ext cx="3624623" cy="338324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7EFB41-A4BC-4B4C-DCEB-6A10CCCF1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72764"/>
              </p:ext>
            </p:extLst>
          </p:nvPr>
        </p:nvGraphicFramePr>
        <p:xfrm>
          <a:off x="3913607" y="1325903"/>
          <a:ext cx="5047465" cy="429763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797973203"/>
                    </a:ext>
                  </a:extLst>
                </a:gridCol>
                <a:gridCol w="3218665">
                  <a:extLst>
                    <a:ext uri="{9D8B030D-6E8A-4147-A177-3AD203B41FA5}">
                      <a16:colId xmlns:a16="http://schemas.microsoft.com/office/drawing/2014/main" val="3537313457"/>
                    </a:ext>
                  </a:extLst>
                </a:gridCol>
              </a:tblGrid>
              <a:tr h="27832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812137"/>
                  </a:ext>
                </a:extLst>
              </a:tr>
              <a:tr h="28411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client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AthleticsDept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301788"/>
                  </a:ext>
                </a:extLst>
              </a:tr>
              <a:tr h="4604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AbstractFactory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ProvisionsFactory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103138"/>
                  </a:ext>
                </a:extLst>
              </a:tr>
              <a:tr h="59278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factory subclasses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Factory</a:t>
                      </a:r>
                      <a:r>
                        <a:rPr lang="en-US" sz="1200" b="0" u="none" strike="noStrike" dirty="0" err="1">
                          <a:effectLst/>
                        </a:rPr>
                        <a:t>_A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FactoryB</a:t>
                      </a:r>
                      <a:r>
                        <a:rPr lang="en-US" sz="1200" b="0" dirty="0">
                          <a:effectLst/>
                        </a:rPr>
                        <a:t>, etc.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factory 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VarsityFactory</a:t>
                      </a:r>
                      <a:r>
                        <a:rPr lang="en-US" sz="1200" u="none" strike="noStrike" dirty="0">
                          <a:effectLst/>
                        </a:rPr>
                        <a:t>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IntramuralFactory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5652700"/>
                  </a:ext>
                </a:extLst>
              </a:tr>
              <a:tr h="85315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member functions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create</a:t>
                      </a:r>
                      <a:r>
                        <a:rPr lang="en-US" sz="1200" b="0" u="none" strike="noStrike" dirty="0">
                          <a:effectLst/>
                        </a:rPr>
                        <a:t>_product_1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create</a:t>
                      </a:r>
                      <a:r>
                        <a:rPr lang="en-US" sz="1200" b="0" u="none" strike="noStrike" dirty="0">
                          <a:effectLst/>
                        </a:rPr>
                        <a:t>_product_2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1200" b="0" dirty="0">
                          <a:effectLst/>
                        </a:rPr>
                        <a:t>, etc.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VarsityFactory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::make_players()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VarsityFactory::make_venue()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IntramuralFactory::make_players()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IntramuralFactory::make_venue()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034022"/>
                  </a:ext>
                </a:extLst>
              </a:tr>
              <a:tr h="73151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AbstractProduct</a:t>
                      </a:r>
                      <a:r>
                        <a:rPr lang="en-US" sz="1200" b="0" u="none" strike="noStrike" dirty="0">
                          <a:effectLst/>
                        </a:rPr>
                        <a:t>_1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AbstractProduct</a:t>
                      </a:r>
                      <a:r>
                        <a:rPr lang="en-US" sz="1200" b="0" u="none" strike="noStrike" dirty="0">
                          <a:effectLst/>
                        </a:rPr>
                        <a:t>_2</a:t>
                      </a:r>
                      <a:r>
                        <a:rPr lang="en-US" sz="1200" b="0" dirty="0">
                          <a:effectLst/>
                        </a:rPr>
                        <a:t>, etc.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PlayerStrategy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VenueStrategy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546034"/>
                  </a:ext>
                </a:extLst>
              </a:tr>
              <a:tr h="109726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subclasses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Product_A1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</a:t>
                      </a:r>
                      <a:r>
                        <a:rPr lang="en-US" sz="1200" b="0" u="none" strike="noStrike" dirty="0">
                          <a:effectLst/>
                        </a:rPr>
                        <a:t>_B1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</a:t>
                      </a:r>
                      <a:r>
                        <a:rPr lang="en-US" sz="1200" b="0" u="none" strike="noStrike" dirty="0">
                          <a:effectLst/>
                        </a:rPr>
                        <a:t>_A2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</a:t>
                      </a:r>
                      <a:r>
                        <a:rPr lang="en-US" sz="1200" b="0" u="none" strike="noStrike" dirty="0">
                          <a:effectLst/>
                        </a:rPr>
                        <a:t>_B2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0" dirty="0" err="1">
                          <a:effectLst/>
                        </a:rPr>
                        <a:t>etc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VarsityBaseballPlayers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VarsityFootballPlayers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IntramuralBaseballPlayers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IntramuralFootballPlayers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IntramuralVolleyballPlayers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Stadium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OpenField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7960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041FA1-DECA-B17E-81E7-DAD5C585C42B}"/>
              </a:ext>
            </a:extLst>
          </p:cNvPr>
          <p:cNvSpPr txBox="1"/>
          <p:nvPr/>
        </p:nvSpPr>
        <p:spPr>
          <a:xfrm>
            <a:off x="206256" y="4912074"/>
            <a:ext cx="345135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Each factory class creates objects from only one family. That lessens the chance of coding errors that mix up objects from different families.</a:t>
            </a:r>
          </a:p>
        </p:txBody>
      </p:sp>
    </p:spTree>
    <p:extLst>
      <p:ext uri="{BB962C8B-B14F-4D97-AF65-F5344CB8AC3E}">
        <p14:creationId xmlns:p14="http://schemas.microsoft.com/office/powerpoint/2010/main" val="172184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Factory Method Design Pattern</a:t>
            </a:r>
          </a:p>
          <a:p>
            <a:r>
              <a:rPr lang="en-US" sz="2600" dirty="0"/>
              <a:t>The Abstract Factory Design Pattern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i="1" dirty="0"/>
          </a:p>
          <a:p>
            <a:r>
              <a:rPr lang="en-US" sz="2600" dirty="0"/>
              <a:t>Move semantics and the “Big Five”</a:t>
            </a:r>
          </a:p>
          <a:p>
            <a:r>
              <a:rPr lang="en-US" sz="2600" dirty="0"/>
              <a:t>Smart pointers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BD0A-9E9D-EB43-3A87-FCBDCE9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Method vs. Abstract Factory 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AD8F-E338-59C2-AFED-0040E110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Both the Factory Method and the Abstract Factory design patterns encapsulate object creation.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Factory Method Design Pattern </a:t>
            </a:r>
            <a:r>
              <a:rPr lang="en-US" u="sng" dirty="0"/>
              <a:t>defines an interface for creating an object</a:t>
            </a:r>
            <a:r>
              <a:rPr lang="en-US" dirty="0"/>
              <a:t> but delegates to subclasses to decide which object to create.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Abstract Factory Design Pattern </a:t>
            </a:r>
            <a:r>
              <a:rPr lang="en-US" u="sng" dirty="0"/>
              <a:t>defines an interface for creating families of related objects</a:t>
            </a:r>
            <a:r>
              <a:rPr lang="en-US" dirty="0"/>
              <a:t>. It helps to prevent coding errors that mix up objects from different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33C00-1295-A97F-E909-983DE3C5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751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D717-215E-4570-2691-C53E5240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2376-4DD3-B525-EB17-0DB39BAE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845CE-D2F0-BECE-1463-F360CF60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3281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“Big Three”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46267"/>
          </a:xfrm>
        </p:spPr>
        <p:txBody>
          <a:bodyPr/>
          <a:lstStyle/>
          <a:p>
            <a:r>
              <a:rPr lang="en-US" dirty="0"/>
              <a:t>Collectively called the </a:t>
            </a:r>
            <a:r>
              <a:rPr lang="en-US" dirty="0">
                <a:solidFill>
                  <a:srgbClr val="B23C00"/>
                </a:solidFill>
              </a:rPr>
              <a:t>“big three”</a:t>
            </a:r>
            <a:r>
              <a:rPr lang="en-US" dirty="0"/>
              <a:t> of a class:</a:t>
            </a:r>
          </a:p>
          <a:p>
            <a:pPr lvl="1"/>
            <a:r>
              <a:rPr lang="en-US" dirty="0"/>
              <a:t>destructor</a:t>
            </a:r>
          </a:p>
          <a:p>
            <a:pPr lvl="1"/>
            <a:r>
              <a:rPr lang="en-US" dirty="0"/>
              <a:t>copy constructor</a:t>
            </a:r>
          </a:p>
          <a:p>
            <a:pPr lvl="1"/>
            <a:r>
              <a:rPr lang="en-US" dirty="0"/>
              <a:t>overloaded assignment operator</a:t>
            </a:r>
          </a:p>
          <a:p>
            <a:pPr lvl="5"/>
            <a:endParaRPr lang="en-US" dirty="0"/>
          </a:p>
          <a:p>
            <a:r>
              <a:rPr lang="en-US" dirty="0"/>
              <a:t>Rule of thumb: If you </a:t>
            </a:r>
            <a:r>
              <a:rPr lang="en-US" u="sng" dirty="0"/>
              <a:t>must</a:t>
            </a:r>
            <a:r>
              <a:rPr lang="en-US" dirty="0"/>
              <a:t> define a </a:t>
            </a:r>
            <a:r>
              <a:rPr lang="en-US" u="sng" dirty="0"/>
              <a:t>destructor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you </a:t>
            </a:r>
            <a:r>
              <a:rPr lang="en-US" u="sng" dirty="0"/>
              <a:t>should</a:t>
            </a:r>
            <a:r>
              <a:rPr lang="en-US" dirty="0"/>
              <a:t> also define a </a:t>
            </a:r>
            <a:r>
              <a:rPr lang="en-US" u="sng" dirty="0"/>
              <a:t>copy constructor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an </a:t>
            </a:r>
            <a:r>
              <a:rPr lang="en-US" u="sng" dirty="0"/>
              <a:t>overloaded assignment operator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Manage </a:t>
            </a:r>
            <a:r>
              <a:rPr lang="en-US" u="sng" dirty="0"/>
              <a:t>dynamic memory</a:t>
            </a:r>
            <a:r>
              <a:rPr lang="en-US" dirty="0"/>
              <a:t> consistently.</a:t>
            </a:r>
          </a:p>
          <a:p>
            <a:pPr lvl="1"/>
            <a:r>
              <a:rPr lang="en-US" dirty="0"/>
              <a:t>Do not rely on the default implementations!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C355-304F-86F1-9D03-E6C6BFC6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“Big Three”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C22B6-507F-BD81-7375-C1DDF23B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03543-5E92-9F39-36C0-E78A0DA25124}"/>
              </a:ext>
            </a:extLst>
          </p:cNvPr>
          <p:cNvSpPr txBox="1"/>
          <p:nvPr/>
        </p:nvSpPr>
        <p:spPr>
          <a:xfrm>
            <a:off x="1188757" y="1232669"/>
            <a:ext cx="4833374" cy="5586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Date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5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Date() 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year(2000), month(1), day(1)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cout &lt;&lt; "(default constructor) " &lt;&lt;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5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Date(const int y, const int m, const int d)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: year(y), month(m), day(d)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cout &lt;&lt; "(regular constructor) " &lt;&lt; *this &lt;&lt;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5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~Date()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cout &lt;&lt; "(destructor) " &lt;&lt; *this &lt;&lt;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>
              <a:buNone/>
            </a:pP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5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Date(const Date&amp; other)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cout &lt;&lt; "(copy constructor) " &lt;&lt; other &lt;&lt;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...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5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Date&amp; operator =(const Date&amp; other)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cout &lt;&lt; "(assignment operator) " &lt;&lt; other &lt;&lt;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...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return *this;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>
              <a:buNone/>
            </a:pP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0325E-8D78-D5E5-C082-E8C4DB37B238}"/>
              </a:ext>
            </a:extLst>
          </p:cNvPr>
          <p:cNvSpPr txBox="1"/>
          <p:nvPr/>
        </p:nvSpPr>
        <p:spPr>
          <a:xfrm>
            <a:off x="5212073" y="1325903"/>
            <a:ext cx="1010213" cy="307777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6.8/</a:t>
            </a:r>
            <a:r>
              <a:rPr lang="en-US" sz="1400" dirty="0" err="1">
                <a:solidFill>
                  <a:srgbClr val="FFFF00"/>
                </a:solidFill>
              </a:rPr>
              <a:t>Date.h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7AEA3-2A2F-85F9-4BBA-3924EFAC93A0}"/>
              </a:ext>
            </a:extLst>
          </p:cNvPr>
          <p:cNvSpPr txBox="1"/>
          <p:nvPr/>
        </p:nvSpPr>
        <p:spPr>
          <a:xfrm>
            <a:off x="2286025" y="3429000"/>
            <a:ext cx="86754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destructor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27C61-3C37-7908-0C2A-C3381B62673E}"/>
              </a:ext>
            </a:extLst>
          </p:cNvPr>
          <p:cNvSpPr txBox="1"/>
          <p:nvPr/>
        </p:nvSpPr>
        <p:spPr>
          <a:xfrm>
            <a:off x="3474732" y="4434829"/>
            <a:ext cx="131157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copy constructor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3A737-DA7E-8D3D-DD5B-C78E609E0C84}"/>
              </a:ext>
            </a:extLst>
          </p:cNvPr>
          <p:cNvSpPr txBox="1"/>
          <p:nvPr/>
        </p:nvSpPr>
        <p:spPr>
          <a:xfrm>
            <a:off x="4525987" y="5380968"/>
            <a:ext cx="238238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overloaded assignment operator</a:t>
            </a:r>
          </a:p>
        </p:txBody>
      </p:sp>
    </p:spTree>
    <p:extLst>
      <p:ext uri="{BB962C8B-B14F-4D97-AF65-F5344CB8AC3E}">
        <p14:creationId xmlns:p14="http://schemas.microsoft.com/office/powerpoint/2010/main" val="34548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5F8B-E592-6E40-8E3F-51A989FE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“Big Three”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AA19-BCD1-F041-BF03-5A7E9B816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if remembering the “Big Three” weren’t enough, now it’s the </a:t>
            </a:r>
            <a:r>
              <a:rPr lang="en-US" dirty="0">
                <a:solidFill>
                  <a:srgbClr val="B23C00"/>
                </a:solidFill>
              </a:rPr>
              <a:t>“Big Five”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Two more were added from </a:t>
            </a:r>
            <a:r>
              <a:rPr lang="en-US" dirty="0">
                <a:solidFill>
                  <a:srgbClr val="C00000"/>
                </a:solidFill>
              </a:rPr>
              <a:t>move semantics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move constructor</a:t>
            </a:r>
          </a:p>
          <a:p>
            <a:pPr lvl="1"/>
            <a:r>
              <a:rPr lang="en-US" dirty="0"/>
              <a:t>move assignment operator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1D161-A422-B042-8C98-49CD495E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3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2117-FB9D-EB40-BC3C-EEF03DB6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Move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1B2B1-0099-8F44-A87E-A92E7DCFE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we’ve seen, excessive calls to</a:t>
            </a:r>
            <a:br>
              <a:rPr lang="en-US" dirty="0"/>
            </a:br>
            <a:r>
              <a:rPr lang="en-US" u="sng" dirty="0"/>
              <a:t>copy constructors</a:t>
            </a:r>
            <a:r>
              <a:rPr lang="en-US" dirty="0"/>
              <a:t> can hurt performance.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Move semantics </a:t>
            </a:r>
            <a:r>
              <a:rPr lang="en-US" dirty="0"/>
              <a:t>reduces the number of copy constructor calls.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FAAE4-68B7-1542-A3E4-37AAE525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4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2A89-3F11-D543-B683-4BCA1774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Move Semantics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952BD-845F-474E-BF6F-A143FC965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assignment</a:t>
            </a:r>
          </a:p>
          <a:p>
            <a:pPr lvl="4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It is </a:t>
            </a:r>
            <a:r>
              <a:rPr lang="en-US" u="sng" dirty="0"/>
              <a:t>wasteful to copy</a:t>
            </a:r>
            <a:r>
              <a:rPr lang="en-US" dirty="0"/>
              <a:t> the temporary object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object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"Hello, world!"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calculated by the expression</a:t>
            </a:r>
            <a:br>
              <a:rPr lang="en-US" dirty="0"/>
            </a:br>
            <a:r>
              <a:rPr lang="en-US" dirty="0"/>
              <a:t>which will be deleted right after the assignment.</a:t>
            </a:r>
          </a:p>
          <a:p>
            <a:pPr marL="2286000" lvl="5" indent="0">
              <a:buNone/>
            </a:pPr>
            <a:endParaRPr lang="en-US" dirty="0"/>
          </a:p>
          <a:p>
            <a:pPr lvl="1"/>
            <a:r>
              <a:rPr lang="en-US" dirty="0"/>
              <a:t>Instead,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/>
              <a:t> can “steal” the resources of the temporary object before the temporary object is destroyed, thereby avoiding an unnecessary copy operation.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32ACA-09B8-704F-8D7F-54521618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1BFE7-6038-C924-C908-C9779842CB7A}"/>
              </a:ext>
            </a:extLst>
          </p:cNvPr>
          <p:cNvSpPr txBox="1"/>
          <p:nvPr/>
        </p:nvSpPr>
        <p:spPr>
          <a:xfrm>
            <a:off x="1825895" y="1832987"/>
            <a:ext cx="549220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str;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 = </a:t>
            </a: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string("Hello,") + string(" world!")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D0A15-79DC-5292-8F58-E91A7F149B29}"/>
              </a:ext>
            </a:extLst>
          </p:cNvPr>
          <p:cNvSpPr txBox="1"/>
          <p:nvPr/>
        </p:nvSpPr>
        <p:spPr>
          <a:xfrm>
            <a:off x="3108976" y="3259723"/>
            <a:ext cx="475162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string("Hello,") + string(" world!");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08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272D-8F0D-9948-B581-50D98B24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Move Semantics</a:t>
            </a:r>
            <a:r>
              <a:rPr lang="en-US" i="1" dirty="0"/>
              <a:t>, cont’d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5597-8A49-1E49-9EAF-723DB152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semantics requires understanding </a:t>
            </a:r>
            <a:br>
              <a:rPr lang="en-US" dirty="0"/>
            </a:br>
            <a:r>
              <a:rPr lang="en-US" dirty="0" err="1">
                <a:solidFill>
                  <a:srgbClr val="B23C00"/>
                </a:solidFill>
              </a:rPr>
              <a:t>lvalues</a:t>
            </a:r>
            <a:r>
              <a:rPr lang="en-US" dirty="0"/>
              <a:t> and </a:t>
            </a:r>
            <a:r>
              <a:rPr lang="en-US" dirty="0">
                <a:solidFill>
                  <a:srgbClr val="B23C00"/>
                </a:solidFill>
              </a:rPr>
              <a:t>rvalues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u="sng" dirty="0"/>
              <a:t>lvalue</a:t>
            </a:r>
            <a:r>
              <a:rPr lang="en-US" dirty="0"/>
              <a:t> is a </a:t>
            </a:r>
            <a:r>
              <a:rPr lang="en-US" u="sng" dirty="0"/>
              <a:t>variable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 called because it </a:t>
            </a:r>
            <a:r>
              <a:rPr lang="en-US" u="sng" dirty="0"/>
              <a:t>can</a:t>
            </a:r>
            <a:r>
              <a:rPr lang="en-US" dirty="0"/>
              <a:t> be used on the </a:t>
            </a:r>
            <a:r>
              <a:rPr lang="en-US" u="sng" dirty="0"/>
              <a:t>left</a:t>
            </a:r>
            <a:r>
              <a:rPr lang="en-US" dirty="0"/>
              <a:t> side </a:t>
            </a:r>
            <a:br>
              <a:rPr lang="en-US" dirty="0"/>
            </a:br>
            <a:r>
              <a:rPr lang="en-US" dirty="0"/>
              <a:t>of an assignment statement as the target variable.</a:t>
            </a:r>
          </a:p>
          <a:p>
            <a:pPr lvl="1"/>
            <a:r>
              <a:rPr lang="en-US" dirty="0"/>
              <a:t>An lvalue can have subscripts and class members.</a:t>
            </a:r>
          </a:p>
          <a:p>
            <a:pPr lvl="4"/>
            <a:endParaRPr lang="en-US" dirty="0"/>
          </a:p>
          <a:p>
            <a:r>
              <a:rPr lang="en-US" dirty="0"/>
              <a:t>An </a:t>
            </a:r>
            <a:r>
              <a:rPr lang="en-US" u="sng" dirty="0"/>
              <a:t>rvalue</a:t>
            </a:r>
            <a:r>
              <a:rPr lang="en-US" dirty="0"/>
              <a:t> is a </a:t>
            </a:r>
            <a:r>
              <a:rPr lang="en-US" u="sng" dirty="0"/>
              <a:t>temporary value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</a:t>
            </a:r>
            <a:r>
              <a:rPr lang="en-US" u="sng" dirty="0"/>
              <a:t>can</a:t>
            </a:r>
            <a:r>
              <a:rPr lang="en-US" dirty="0"/>
              <a:t> be a value that’s </a:t>
            </a:r>
            <a:r>
              <a:rPr lang="en-US" u="sng" dirty="0"/>
              <a:t>calculated</a:t>
            </a:r>
            <a:r>
              <a:rPr lang="en-US" dirty="0"/>
              <a:t> by an expression on the </a:t>
            </a:r>
            <a:r>
              <a:rPr lang="en-US" u="sng" dirty="0"/>
              <a:t>right</a:t>
            </a:r>
            <a:r>
              <a:rPr lang="en-US" dirty="0"/>
              <a:t> side of an assignment statement.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44E01-0378-CA4D-852B-EE5612B3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44130-4049-CC4A-922B-C42F98B70A4E}"/>
              </a:ext>
            </a:extLst>
          </p:cNvPr>
          <p:cNvSpPr txBox="1"/>
          <p:nvPr/>
        </p:nvSpPr>
        <p:spPr>
          <a:xfrm>
            <a:off x="2103147" y="2606049"/>
            <a:ext cx="58381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lvalue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9DADF-4872-7A49-AE14-166E41910828}"/>
              </a:ext>
            </a:extLst>
          </p:cNvPr>
          <p:cNvSpPr txBox="1"/>
          <p:nvPr/>
        </p:nvSpPr>
        <p:spPr>
          <a:xfrm>
            <a:off x="4532771" y="2606049"/>
            <a:ext cx="60144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rvalue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49EFE-21A1-6781-8A36-F48FC8E5A11E}"/>
              </a:ext>
            </a:extLst>
          </p:cNvPr>
          <p:cNvSpPr txBox="1"/>
          <p:nvPr/>
        </p:nvSpPr>
        <p:spPr>
          <a:xfrm>
            <a:off x="2170541" y="2269778"/>
            <a:ext cx="480291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string("Hello,") + string(" world!")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070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A2A3-D90C-064A-A964-A4D9C4B1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Move Semantics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A60C-4EC2-C24C-893F-7A8CC11A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2682234"/>
          </a:xfrm>
        </p:spPr>
        <p:txBody>
          <a:bodyPr/>
          <a:lstStyle/>
          <a:p>
            <a:r>
              <a:rPr lang="en-US" dirty="0"/>
              <a:t>When an rvalue is assigned in an assignment statement, or when an rvalue is passed by value to a function, it is </a:t>
            </a:r>
            <a:r>
              <a:rPr lang="en-US" u="sng" dirty="0"/>
              <a:t>wasteful to copy</a:t>
            </a:r>
            <a:r>
              <a:rPr lang="en-US" dirty="0"/>
              <a:t> the resources of the </a:t>
            </a:r>
            <a:r>
              <a:rPr lang="en-US" u="sng" dirty="0"/>
              <a:t>temporary</a:t>
            </a:r>
            <a:r>
              <a:rPr lang="en-US" dirty="0"/>
              <a:t> value.</a:t>
            </a:r>
          </a:p>
          <a:p>
            <a:pPr lvl="1"/>
            <a:r>
              <a:rPr lang="en-US" dirty="0"/>
              <a:t>The rvalue normally would be destroyed afterward.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37152-81FD-4444-925B-643725FB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9F767-7396-D241-8ED3-6A409F679AFB}"/>
              </a:ext>
            </a:extLst>
          </p:cNvPr>
          <p:cNvSpPr txBox="1"/>
          <p:nvPr/>
        </p:nvSpPr>
        <p:spPr>
          <a:xfrm>
            <a:off x="2926098" y="3429000"/>
            <a:ext cx="462819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vector&lt;string&gt;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first = "Mary";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last = "Smith";</a:t>
            </a:r>
          </a:p>
          <a:p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.push_back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.push_back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+ " " + last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5F560-00A0-6C4D-BF1A-864E1FD816AB}"/>
              </a:ext>
            </a:extLst>
          </p:cNvPr>
          <p:cNvSpPr txBox="1"/>
          <p:nvPr/>
        </p:nvSpPr>
        <p:spPr>
          <a:xfrm>
            <a:off x="594404" y="4892024"/>
            <a:ext cx="795519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vector’s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0033CC"/>
                </a:solidFill>
              </a:rPr>
              <a:t> function makes a </a:t>
            </a:r>
            <a:r>
              <a:rPr lang="en-US" u="sng" dirty="0">
                <a:solidFill>
                  <a:srgbClr val="0033CC"/>
                </a:solidFill>
              </a:rPr>
              <a:t>copy</a:t>
            </a:r>
            <a:r>
              <a:rPr lang="en-US" dirty="0">
                <a:solidFill>
                  <a:srgbClr val="0033CC"/>
                </a:solidFill>
              </a:rPr>
              <a:t> of an </a:t>
            </a:r>
            <a:r>
              <a:rPr lang="en-US" u="sng" dirty="0">
                <a:solidFill>
                  <a:srgbClr val="0033CC"/>
                </a:solidFill>
              </a:rPr>
              <a:t>lvalue</a:t>
            </a:r>
            <a:r>
              <a:rPr lang="en-US" dirty="0">
                <a:solidFill>
                  <a:srgbClr val="0033CC"/>
                </a:solidFill>
              </a:rPr>
              <a:t> argument such as variable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dirty="0">
                <a:solidFill>
                  <a:srgbClr val="0033CC"/>
                </a:solidFill>
              </a:rPr>
              <a:t>. But the string created by the expression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+ " " + last</a:t>
            </a:r>
            <a:r>
              <a:rPr lang="en-US" dirty="0">
                <a:solidFill>
                  <a:srgbClr val="0033CC"/>
                </a:solidFill>
              </a:rPr>
              <a:t> is a </a:t>
            </a:r>
            <a:r>
              <a:rPr lang="en-US" u="sng" dirty="0">
                <a:solidFill>
                  <a:srgbClr val="0033CC"/>
                </a:solidFill>
              </a:rPr>
              <a:t>temporary rvalue</a:t>
            </a:r>
            <a:r>
              <a:rPr lang="en-US" dirty="0">
                <a:solidFill>
                  <a:srgbClr val="0033CC"/>
                </a:solidFill>
              </a:rPr>
              <a:t> that would normally be destroyed after the function call. Therefore, the vector instead </a:t>
            </a:r>
            <a:r>
              <a:rPr lang="en-US" u="sng" dirty="0">
                <a:solidFill>
                  <a:srgbClr val="0033CC"/>
                </a:solidFill>
              </a:rPr>
              <a:t>steals</a:t>
            </a:r>
            <a:r>
              <a:rPr lang="en-US" dirty="0">
                <a:solidFill>
                  <a:srgbClr val="0033CC"/>
                </a:solidFill>
              </a:rPr>
              <a:t> the temporary string value with a </a:t>
            </a:r>
            <a:r>
              <a:rPr lang="en-US" u="sng" dirty="0">
                <a:solidFill>
                  <a:srgbClr val="0033CC"/>
                </a:solidFill>
              </a:rPr>
              <a:t>move</a:t>
            </a:r>
            <a:r>
              <a:rPr lang="en-US" dirty="0">
                <a:solidFill>
                  <a:srgbClr val="0033CC"/>
                </a:solidFill>
              </a:rPr>
              <a:t> instead of a copy.</a:t>
            </a:r>
          </a:p>
        </p:txBody>
      </p:sp>
    </p:spTree>
    <p:extLst>
      <p:ext uri="{BB962C8B-B14F-4D97-AF65-F5344CB8AC3E}">
        <p14:creationId xmlns:p14="http://schemas.microsoft.com/office/powerpoint/2010/main" val="4132036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A2A3-D90C-064A-A964-A4D9C4B1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Move Semantics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A60C-4EC2-C24C-893F-7A8CC11A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u="sng" dirty="0"/>
              <a:t>Move semantics</a:t>
            </a:r>
            <a:r>
              <a:rPr lang="en-US" dirty="0"/>
              <a:t> allows us to use that temporary rvalue by having the target</a:t>
            </a:r>
            <a:br>
              <a:rPr lang="en-US" dirty="0"/>
            </a:br>
            <a:r>
              <a:rPr lang="en-US" dirty="0"/>
              <a:t>(vector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n-US" dirty="0"/>
              <a:t> in this example) </a:t>
            </a:r>
            <a:r>
              <a:rPr lang="en-US" u="sng" dirty="0"/>
              <a:t>take ownership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(or “steal”) the </a:t>
            </a:r>
            <a:r>
              <a:rPr lang="en-US" dirty="0" err="1"/>
              <a:t>rvalue’s</a:t>
            </a:r>
            <a:r>
              <a:rPr lang="en-US" dirty="0"/>
              <a:t> resources.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Reduce the amount of runtime copying.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37152-81FD-4444-925B-643725FB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DBB85-401E-45BB-D427-123E81FF9104}"/>
              </a:ext>
            </a:extLst>
          </p:cNvPr>
          <p:cNvSpPr txBox="1"/>
          <p:nvPr/>
        </p:nvSpPr>
        <p:spPr>
          <a:xfrm>
            <a:off x="1709678" y="3784364"/>
            <a:ext cx="572464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.push_back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+ " " + last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7327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D804-224F-E3A6-3EF3-4D98C13B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Factory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5B65-2323-012D-B363-59FC3945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Factory Method Design Pattern</a:t>
            </a:r>
            <a:r>
              <a:rPr lang="en-US" dirty="0"/>
              <a:t> provides a model for creating a </a:t>
            </a:r>
            <a:r>
              <a:rPr lang="en-US" u="sng" dirty="0"/>
              <a:t>group of related objects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Abstract Factory Design Pattern</a:t>
            </a:r>
            <a:r>
              <a:rPr lang="en-US" dirty="0"/>
              <a:t> goes further and provides a model for creating </a:t>
            </a:r>
            <a:r>
              <a:rPr lang="en-US" u="sng" dirty="0"/>
              <a:t>families of objects</a:t>
            </a:r>
            <a:r>
              <a:rPr lang="en-US" dirty="0"/>
              <a:t> and </a:t>
            </a:r>
            <a:r>
              <a:rPr lang="en-US" u="sng" dirty="0"/>
              <a:t>prevents mixing</a:t>
            </a:r>
            <a:r>
              <a:rPr lang="en-US" dirty="0"/>
              <a:t> objects from different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49CCB-17E2-405F-F1F7-7C35B115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4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A2A3-D90C-064A-A964-A4D9C4B1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Move Semantics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A60C-4EC2-C24C-893F-7A8CC11A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70941"/>
          </a:xfrm>
        </p:spPr>
        <p:txBody>
          <a:bodyPr/>
          <a:lstStyle/>
          <a:p>
            <a:r>
              <a:rPr lang="en-US" dirty="0"/>
              <a:t>We can force an lvalue, such as a variable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to behave like an rvalue:</a:t>
            </a:r>
          </a:p>
          <a:p>
            <a:endParaRPr lang="en-US" dirty="0"/>
          </a:p>
          <a:p>
            <a:r>
              <a:rPr lang="en-US" dirty="0"/>
              <a:t>The STL container template classes </a:t>
            </a:r>
            <a:r>
              <a:rPr lang="en-US" u="sng" dirty="0"/>
              <a:t>implicitly</a:t>
            </a:r>
            <a:r>
              <a:rPr lang="en-US" dirty="0"/>
              <a:t> implement move semantics.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Therefore, the actions of the automatically </a:t>
            </a:r>
            <a:br>
              <a:rPr lang="en-US" dirty="0"/>
            </a:br>
            <a:r>
              <a:rPr lang="en-US" dirty="0"/>
              <a:t>generated default </a:t>
            </a:r>
            <a:r>
              <a:rPr lang="en-US" u="sng" dirty="0"/>
              <a:t>move constructor</a:t>
            </a:r>
            <a:r>
              <a:rPr lang="en-US" dirty="0"/>
              <a:t> and </a:t>
            </a:r>
            <a:br>
              <a:rPr lang="en-US" dirty="0"/>
            </a:br>
            <a:r>
              <a:rPr lang="en-US" u="sng" dirty="0"/>
              <a:t>move assignment operator</a:t>
            </a:r>
            <a:r>
              <a:rPr lang="en-US" dirty="0"/>
              <a:t> are hidden.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37152-81FD-4444-925B-643725FB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EEDA8-D697-A5CF-DFBC-08C96A45D67B}"/>
              </a:ext>
            </a:extLst>
          </p:cNvPr>
          <p:cNvSpPr txBox="1"/>
          <p:nvPr/>
        </p:nvSpPr>
        <p:spPr>
          <a:xfrm>
            <a:off x="3556337" y="2240293"/>
            <a:ext cx="203132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std::move(x)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D3A8E-5C1F-4313-33A1-15FAE8E37E52}"/>
              </a:ext>
            </a:extLst>
          </p:cNvPr>
          <p:cNvSpPr txBox="1"/>
          <p:nvPr/>
        </p:nvSpPr>
        <p:spPr>
          <a:xfrm>
            <a:off x="4754878" y="5203723"/>
            <a:ext cx="207781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MoveSemantics-1/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main.cpp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34BC7-D932-8AC4-FD08-068835D3A9A5}"/>
              </a:ext>
            </a:extLst>
          </p:cNvPr>
          <p:cNvSpPr txBox="1"/>
          <p:nvPr/>
        </p:nvSpPr>
        <p:spPr>
          <a:xfrm>
            <a:off x="2382603" y="5203723"/>
            <a:ext cx="220605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MoveSemantics-1/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Message.h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07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6D11-6DC2-C841-8E58-4BAA5F38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the “Big Five”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F2B60-1969-D84B-A85B-098DAAF2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20" y="1325903"/>
            <a:ext cx="8320994" cy="4835525"/>
          </a:xfrm>
        </p:spPr>
        <p:txBody>
          <a:bodyPr/>
          <a:lstStyle/>
          <a:p>
            <a:r>
              <a:rPr lang="en-US" dirty="0"/>
              <a:t>Explicitly define:</a:t>
            </a:r>
          </a:p>
          <a:p>
            <a:pPr lvl="1"/>
            <a:r>
              <a:rPr lang="en-US" dirty="0"/>
              <a:t>Destructor</a:t>
            </a:r>
          </a:p>
          <a:p>
            <a:pPr lvl="1"/>
            <a:r>
              <a:rPr lang="en-US" dirty="0"/>
              <a:t>Copy constructor</a:t>
            </a:r>
          </a:p>
          <a:p>
            <a:pPr lvl="1"/>
            <a:r>
              <a:rPr lang="en-US" dirty="0"/>
              <a:t>Copy assignment operator</a:t>
            </a:r>
          </a:p>
          <a:p>
            <a:pPr lvl="1"/>
            <a:r>
              <a:rPr lang="en-US" dirty="0"/>
              <a:t>Move constructor</a:t>
            </a:r>
          </a:p>
          <a:p>
            <a:pPr lvl="1"/>
            <a:r>
              <a:rPr lang="en-US" dirty="0"/>
              <a:t>Move assignment operator</a:t>
            </a:r>
          </a:p>
          <a:p>
            <a:pPr lvl="4"/>
            <a:endParaRPr lang="en-US" dirty="0"/>
          </a:p>
          <a:p>
            <a:r>
              <a:rPr lang="en-US" dirty="0"/>
              <a:t>The move constructor and the </a:t>
            </a:r>
            <a:br>
              <a:rPr lang="en-US" dirty="0"/>
            </a:br>
            <a:r>
              <a:rPr lang="en-US" dirty="0"/>
              <a:t>move assignment operator can each </a:t>
            </a:r>
            <a:br>
              <a:rPr lang="en-US" dirty="0"/>
            </a:br>
            <a:r>
              <a:rPr lang="en-US" u="sng" dirty="0"/>
              <a:t>steal resources</a:t>
            </a:r>
            <a:r>
              <a:rPr lang="en-US" dirty="0"/>
              <a:t> from source objects.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BF373-1560-7F46-8917-AE70E180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21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5A82-720D-CD53-7374-7DD812EE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“Big Five” Visible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0C64B-2E98-64F1-D9CD-5E2052EF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865112"/>
          </a:xfrm>
        </p:spPr>
        <p:txBody>
          <a:bodyPr/>
          <a:lstStyle/>
          <a:p>
            <a:r>
              <a:rPr lang="en-US" dirty="0"/>
              <a:t>As we’ve done before, we can override </a:t>
            </a:r>
            <a:br>
              <a:rPr lang="en-US" dirty="0"/>
            </a:br>
            <a:r>
              <a:rPr lang="en-US" dirty="0"/>
              <a:t>the automatically generated default implementations of the Big Five member functions.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Make each one write a message so we’ll know </a:t>
            </a:r>
            <a:br>
              <a:rPr lang="en-US" dirty="0"/>
            </a:br>
            <a:r>
              <a:rPr lang="en-US" dirty="0"/>
              <a:t>whenever it is called.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588E6-0D35-96E2-15C4-CFBE646D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A77FE-B721-1F8F-652D-C36306FB6739}"/>
              </a:ext>
            </a:extLst>
          </p:cNvPr>
          <p:cNvSpPr txBox="1"/>
          <p:nvPr/>
        </p:nvSpPr>
        <p:spPr>
          <a:xfrm>
            <a:off x="6022387" y="4389114"/>
            <a:ext cx="207781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MoveSemantics-2/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main.cpp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2391-B889-DD85-A0E9-E0FA8BDCCDA6}"/>
              </a:ext>
            </a:extLst>
          </p:cNvPr>
          <p:cNvSpPr txBox="1"/>
          <p:nvPr/>
        </p:nvSpPr>
        <p:spPr>
          <a:xfrm>
            <a:off x="1271858" y="4389114"/>
            <a:ext cx="220605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MoveSemantics-2/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Message.h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A7432-6C1B-F182-1173-3201B0BD0049}"/>
              </a:ext>
            </a:extLst>
          </p:cNvPr>
          <p:cNvSpPr txBox="1"/>
          <p:nvPr/>
        </p:nvSpPr>
        <p:spPr>
          <a:xfrm>
            <a:off x="3566171" y="4389114"/>
            <a:ext cx="236795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MoveSemantics-2/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Message.cpp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70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88AE-74CE-E64E-A481-D7C94FAB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a Standard (“Raw”)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A144-2B81-9941-BC35-13D9ADDE4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A raw pointer’s declaration does </a:t>
            </a:r>
            <a:r>
              <a:rPr lang="en-US" u="sng" dirty="0"/>
              <a:t>not</a:t>
            </a:r>
            <a:r>
              <a:rPr lang="en-US" dirty="0"/>
              <a:t> answer:</a:t>
            </a:r>
          </a:p>
          <a:p>
            <a:pPr lvl="1"/>
            <a:r>
              <a:rPr lang="en-US" dirty="0"/>
              <a:t>Does the pointer “own” the object that it points to </a:t>
            </a:r>
            <a:br>
              <a:rPr lang="en-US" dirty="0"/>
            </a:br>
            <a:r>
              <a:rPr lang="en-US" dirty="0"/>
              <a:t>(should you delete the object?)</a:t>
            </a:r>
          </a:p>
          <a:p>
            <a:pPr lvl="1"/>
            <a:r>
              <a:rPr lang="en-US" dirty="0"/>
              <a:t>Does the pointer point to a single object or to an array (should you call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Should you call a dedicated destructor function</a:t>
            </a:r>
          </a:p>
          <a:p>
            <a:pPr lvl="4"/>
            <a:endParaRPr lang="en-US" dirty="0"/>
          </a:p>
          <a:p>
            <a:r>
              <a:rPr lang="en-US" dirty="0"/>
              <a:t>Will you delete the object </a:t>
            </a:r>
            <a:r>
              <a:rPr lang="en-US" u="sng" dirty="0"/>
              <a:t>exactly once</a:t>
            </a:r>
            <a:r>
              <a:rPr lang="en-US" dirty="0"/>
              <a:t>?</a:t>
            </a:r>
          </a:p>
          <a:p>
            <a:pPr lvl="1"/>
            <a:r>
              <a:rPr lang="en-US" u="sng" dirty="0"/>
              <a:t>Memory leak</a:t>
            </a:r>
            <a:r>
              <a:rPr lang="en-US" dirty="0"/>
              <a:t> if you never delete the object.</a:t>
            </a:r>
          </a:p>
          <a:p>
            <a:pPr lvl="1"/>
            <a:r>
              <a:rPr lang="en-US" u="sng" dirty="0"/>
              <a:t>Segmentation fault</a:t>
            </a:r>
            <a:r>
              <a:rPr lang="en-US" dirty="0"/>
              <a:t> if you delete the object </a:t>
            </a:r>
            <a:br>
              <a:rPr lang="en-US" dirty="0"/>
            </a:br>
            <a:r>
              <a:rPr lang="en-US" dirty="0"/>
              <a:t>more than once.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5A2E2-6394-FF45-8BFB-071C8527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E6CC-8919-244D-97F7-7F34893D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Pointers vs. Smart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D01F-F514-CF43-9B86-64BEFE9D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Raw pointers are </a:t>
            </a:r>
            <a:r>
              <a:rPr lang="en-US" u="sng" dirty="0"/>
              <a:t>powerful but dangerous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 a </a:t>
            </a:r>
            <a:r>
              <a:rPr lang="en-US" dirty="0">
                <a:solidFill>
                  <a:srgbClr val="C00000"/>
                </a:solidFill>
              </a:rPr>
              <a:t>smart pointer </a:t>
            </a:r>
            <a:r>
              <a:rPr lang="en-US" dirty="0"/>
              <a:t>instead.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Unique pointer</a:t>
            </a:r>
          </a:p>
          <a:p>
            <a:pPr lvl="1"/>
            <a:r>
              <a:rPr lang="en-US" dirty="0"/>
              <a:t>Has </a:t>
            </a:r>
            <a:r>
              <a:rPr lang="en-US" u="sng" dirty="0"/>
              <a:t>exclusive ownership</a:t>
            </a:r>
            <a:r>
              <a:rPr lang="en-US" dirty="0"/>
              <a:t> of the object it points to.</a:t>
            </a:r>
          </a:p>
          <a:p>
            <a:pPr lvl="1"/>
            <a:r>
              <a:rPr lang="en-US" dirty="0"/>
              <a:t>The ownership can be transferred.</a:t>
            </a:r>
          </a:p>
          <a:p>
            <a:pPr lvl="1"/>
            <a:r>
              <a:rPr lang="en-US" dirty="0"/>
              <a:t>The object is </a:t>
            </a:r>
            <a:r>
              <a:rPr lang="en-US" u="sng" dirty="0"/>
              <a:t>automatically deleted</a:t>
            </a:r>
            <a:r>
              <a:rPr lang="en-US" dirty="0"/>
              <a:t> when the pointer is set to point elsewhere, or it goes out of scope.</a:t>
            </a:r>
          </a:p>
          <a:p>
            <a:r>
              <a:rPr lang="en-US" dirty="0">
                <a:solidFill>
                  <a:srgbClr val="C00000"/>
                </a:solidFill>
              </a:rPr>
              <a:t>Shared pointer</a:t>
            </a:r>
          </a:p>
          <a:p>
            <a:pPr lvl="1"/>
            <a:r>
              <a:rPr lang="en-US" dirty="0"/>
              <a:t>Multiple pointers can point to the same object.</a:t>
            </a:r>
          </a:p>
          <a:p>
            <a:pPr lvl="1"/>
            <a:r>
              <a:rPr lang="en-US" dirty="0"/>
              <a:t>The object is </a:t>
            </a:r>
            <a:r>
              <a:rPr lang="en-US" u="sng" dirty="0"/>
              <a:t>automatically deleted only once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15022-90D7-FF44-BCA8-5A2A9EBA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933C-BC3C-D147-BA70-304939ED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Smart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7522-0B0C-FC4F-8B94-625EBA66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170"/>
            <a:ext cx="8229600" cy="4953000"/>
          </a:xfrm>
        </p:spPr>
        <p:txBody>
          <a:bodyPr/>
          <a:lstStyle/>
          <a:p>
            <a:r>
              <a:rPr lang="en-US" u="sng" dirty="0"/>
              <a:t>Exclusive ownership</a:t>
            </a:r>
            <a:r>
              <a:rPr lang="en-US" dirty="0"/>
              <a:t> of the object.</a:t>
            </a:r>
          </a:p>
          <a:p>
            <a:pPr lvl="1"/>
            <a:r>
              <a:rPr lang="en-US" dirty="0"/>
              <a:t>An object can have at </a:t>
            </a:r>
            <a:r>
              <a:rPr lang="en-US" u="sng" dirty="0"/>
              <a:t>most one unique pointer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a time pointing to it.</a:t>
            </a:r>
          </a:p>
          <a:p>
            <a:pPr lvl="5"/>
            <a:endParaRPr lang="en-US" dirty="0"/>
          </a:p>
          <a:p>
            <a:r>
              <a:rPr lang="en-US" dirty="0"/>
              <a:t>Ownership can be </a:t>
            </a:r>
            <a:r>
              <a:rPr lang="en-US" u="sng" dirty="0"/>
              <a:t>transferred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another unique pointer.</a:t>
            </a:r>
          </a:p>
          <a:p>
            <a:pPr lvl="1"/>
            <a:r>
              <a:rPr lang="en-US" dirty="0"/>
              <a:t>The source pointer is </a:t>
            </a:r>
            <a:r>
              <a:rPr lang="en-US" u="sng" dirty="0"/>
              <a:t>automatically set to </a:t>
            </a:r>
            <a:r>
              <a:rPr lang="en-US" b="1" u="sng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.</a:t>
            </a:r>
          </a:p>
          <a:p>
            <a:pPr lvl="6"/>
            <a:endParaRPr lang="en-US" dirty="0"/>
          </a:p>
          <a:p>
            <a:r>
              <a:rPr lang="en-US" dirty="0"/>
              <a:t>When the owning pointer is set to point to another object or to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, or goes out of scope, the object it points to is </a:t>
            </a:r>
            <a:r>
              <a:rPr lang="en-US" u="sng" dirty="0"/>
              <a:t>automatically deleted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50759-DF95-034D-A459-A4C0CC3F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4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E352-8C65-8D4E-A5E5-A42B2217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Smart Pointer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376EE-C40B-D54B-9201-F513EDF5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We’ll use a simplified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dirty="0"/>
              <a:t> class.</a:t>
            </a:r>
          </a:p>
          <a:p>
            <a:pPr lvl="1"/>
            <a:r>
              <a:rPr lang="en-US" dirty="0"/>
              <a:t>The default constructor, constructor, and destructor each writes a message when it’s called.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0FECC-7547-1541-9DCF-0BEF0205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AE4B8-08DC-2E46-A3D2-98AEC150ED30}"/>
              </a:ext>
            </a:extLst>
          </p:cNvPr>
          <p:cNvSpPr txBox="1"/>
          <p:nvPr/>
        </p:nvSpPr>
        <p:spPr>
          <a:xfrm>
            <a:off x="274367" y="2794674"/>
            <a:ext cx="6413935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Date *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Date();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= " &lt;&lt;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"uniq_ptr1 and uniq_ptr2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unique_ptr&lt;Date&gt; uniq_ptr1(</a:t>
            </a:r>
            <a:r>
              <a:rPr lang="en-US" sz="1400" b="1" dirty="0">
                <a:solidFill>
                  <a:srgbClr val="029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Date(2001, 1, 1)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unique_ptr&lt;Date&gt; uniq_ptr2(</a:t>
            </a:r>
            <a:r>
              <a:rPr lang="en-US" sz="1400" b="1" dirty="0">
                <a:solidFill>
                  <a:srgbClr val="029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"*uniq_ptr1 = " &lt;&lt; *uniq_ptr1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A006D-65AD-7E45-909A-E2EFD78EAE19}"/>
              </a:ext>
            </a:extLst>
          </p:cNvPr>
          <p:cNvSpPr txBox="1"/>
          <p:nvPr/>
        </p:nvSpPr>
        <p:spPr>
          <a:xfrm>
            <a:off x="3291854" y="5074384"/>
            <a:ext cx="4480714" cy="1600438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Default constructor called for 0/0/0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0/0/0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uniq_ptr1 and uniq_ptr2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*uniq_ptr1 = 1/1/2001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D0401-BA23-6942-A0BD-1AF74A51607D}"/>
              </a:ext>
            </a:extLst>
          </p:cNvPr>
          <p:cNvSpPr txBox="1"/>
          <p:nvPr/>
        </p:nvSpPr>
        <p:spPr>
          <a:xfrm>
            <a:off x="4937756" y="2606049"/>
            <a:ext cx="159659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TestUnique.cpp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5309F-D6EE-E445-8F3A-093F4D4FE808}"/>
              </a:ext>
            </a:extLst>
          </p:cNvPr>
          <p:cNvSpPr txBox="1"/>
          <p:nvPr/>
        </p:nvSpPr>
        <p:spPr>
          <a:xfrm>
            <a:off x="6889499" y="4180939"/>
            <a:ext cx="18902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Initialize a </a:t>
            </a:r>
            <a:r>
              <a:rPr lang="en-US" sz="1200" u="sng" dirty="0">
                <a:solidFill>
                  <a:srgbClr val="C00000"/>
                </a:solidFill>
              </a:rPr>
              <a:t>unique pointer</a:t>
            </a:r>
          </a:p>
          <a:p>
            <a:r>
              <a:rPr lang="en-US" sz="1200" dirty="0">
                <a:solidFill>
                  <a:srgbClr val="C00000"/>
                </a:solidFill>
              </a:rPr>
              <a:t>by passing a </a:t>
            </a:r>
            <a:r>
              <a:rPr lang="en-US" sz="1200" dirty="0">
                <a:solidFill>
                  <a:srgbClr val="029846"/>
                </a:solidFill>
              </a:rPr>
              <a:t>raw pointer </a:t>
            </a:r>
          </a:p>
          <a:p>
            <a:r>
              <a:rPr lang="en-US" sz="1200" dirty="0">
                <a:solidFill>
                  <a:srgbClr val="C00000"/>
                </a:solidFill>
              </a:rPr>
              <a:t>to its constructor.</a:t>
            </a:r>
          </a:p>
        </p:txBody>
      </p:sp>
    </p:spTree>
    <p:extLst>
      <p:ext uri="{BB962C8B-B14F-4D97-AF65-F5344CB8AC3E}">
        <p14:creationId xmlns:p14="http://schemas.microsoft.com/office/powerpoint/2010/main" val="2014647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5241-21F6-C341-BAF4-5B3EB370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Smart Pointer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ADE16-9428-334E-AFA0-670C5383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799D7-4C0A-F24A-A850-005499DA9AB0}"/>
              </a:ext>
            </a:extLst>
          </p:cNvPr>
          <p:cNvSpPr txBox="1"/>
          <p:nvPr/>
        </p:nvSpPr>
        <p:spPr>
          <a:xfrm>
            <a:off x="398421" y="3240503"/>
            <a:ext cx="83471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cout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"uniq_ptr2 = std::move(uniq_ptr1)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uniq_ptr2 = std::move(uniq_ptr1);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(uniq_ptr1 == nullptr)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"uniq_ptr1 is null"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      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"*uniq_ptr1 = " &lt;&lt; *uniq_ptr1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"*uniq_ptr2 = " &lt;&lt; *uniq_ptr2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61D107-348B-304C-81F9-2D018807A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59282"/>
          </a:xfrm>
        </p:spPr>
        <p:txBody>
          <a:bodyPr/>
          <a:lstStyle/>
          <a:p>
            <a:r>
              <a:rPr lang="en-US" dirty="0"/>
              <a:t>Move the object from one </a:t>
            </a:r>
            <a:r>
              <a:rPr lang="en-US" u="sng" dirty="0"/>
              <a:t>unique pointer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another with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std::move()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Can’t copy, because of </a:t>
            </a:r>
            <a:r>
              <a:rPr lang="en-US" u="sng" dirty="0"/>
              <a:t>exclusive ownership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source pointer is automatically set to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42511-F5E4-FB41-8D6F-6528D8059B59}"/>
              </a:ext>
            </a:extLst>
          </p:cNvPr>
          <p:cNvSpPr txBox="1"/>
          <p:nvPr/>
        </p:nvSpPr>
        <p:spPr>
          <a:xfrm>
            <a:off x="2814947" y="4610555"/>
            <a:ext cx="3514104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uniq_ptr2 = move(uniq_ptr1)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uniq_ptr1 is null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*uniq_ptr2 = 1/1/2001</a:t>
            </a:r>
          </a:p>
        </p:txBody>
      </p:sp>
    </p:spTree>
    <p:extLst>
      <p:ext uri="{BB962C8B-B14F-4D97-AF65-F5344CB8AC3E}">
        <p14:creationId xmlns:p14="http://schemas.microsoft.com/office/powerpoint/2010/main" val="3025124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40FF-FDB4-8840-A61D-1FE26A2A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Smart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97AF-9DF4-A548-92E7-1EB7C1A0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50722"/>
          </a:xfrm>
        </p:spPr>
        <p:txBody>
          <a:bodyPr/>
          <a:lstStyle/>
          <a:p>
            <a:r>
              <a:rPr lang="en-US" dirty="0"/>
              <a:t>You can associate a </a:t>
            </a:r>
            <a:r>
              <a:rPr lang="en-US" u="sng" dirty="0"/>
              <a:t>custom destructor </a:t>
            </a:r>
            <a:br>
              <a:rPr lang="en-US" dirty="0"/>
            </a:br>
            <a:r>
              <a:rPr lang="en-US" dirty="0"/>
              <a:t>with a unique pointer.</a:t>
            </a:r>
          </a:p>
          <a:p>
            <a:pPr lvl="1"/>
            <a:r>
              <a:rPr lang="en-US" dirty="0"/>
              <a:t>In this example, we use a lambda expression.</a:t>
            </a:r>
          </a:p>
          <a:p>
            <a:pPr lvl="1"/>
            <a:r>
              <a:rPr lang="en-US" dirty="0"/>
              <a:t>Also note the uses of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B6997-647F-714E-B106-89C6662E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1784B-7D46-9044-8532-C211D516381C}"/>
              </a:ext>
            </a:extLst>
          </p:cNvPr>
          <p:cNvSpPr txBox="1"/>
          <p:nvPr/>
        </p:nvSpPr>
        <p:spPr>
          <a:xfrm>
            <a:off x="386397" y="3132334"/>
            <a:ext cx="544732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delete_date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[] (Date *ptr)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 &lt;&lt; ”Custom </a:t>
            </a:r>
            <a:r>
              <a:rPr lang="en-US" sz="1400" b="1" dirty="0" err="1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deleter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&lt;&lt; *ptr &lt;&lt; </a:t>
            </a:r>
            <a:r>
              <a:rPr lang="en-US" sz="1400" b="1" dirty="0" err="1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delete ptr;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cout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"uniq_ptr3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unique_ptr&lt;Date,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uniq_ptr3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(new Date(2003, 3, 3),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cout &lt;&lt; "*uniq_ptr3 = " &lt;&lt; *uniq_ptr3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93546-68E7-194C-B6E3-97A60C587739}"/>
              </a:ext>
            </a:extLst>
          </p:cNvPr>
          <p:cNvSpPr txBox="1"/>
          <p:nvPr/>
        </p:nvSpPr>
        <p:spPr>
          <a:xfrm>
            <a:off x="2319618" y="5524945"/>
            <a:ext cx="3943708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uniq_ptr3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*uniq_ptr3 = 3/3/2003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6BE63-87E8-4E45-8088-C0AFAA2E4729}"/>
              </a:ext>
            </a:extLst>
          </p:cNvPr>
          <p:cNvSpPr txBox="1"/>
          <p:nvPr/>
        </p:nvSpPr>
        <p:spPr>
          <a:xfrm>
            <a:off x="5653365" y="3461656"/>
            <a:ext cx="326707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We’re treating the lambda expression as an object to initialize variable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delete_date</a:t>
            </a:r>
            <a:r>
              <a:rPr lang="en-US" sz="1400" dirty="0">
                <a:solidFill>
                  <a:srgbClr val="0432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5AEDF-0058-CB22-AC46-C7EF9F2EDEF3}"/>
              </a:ext>
            </a:extLst>
          </p:cNvPr>
          <p:cNvSpPr txBox="1"/>
          <p:nvPr/>
        </p:nvSpPr>
        <p:spPr>
          <a:xfrm>
            <a:off x="5646786" y="4526268"/>
            <a:ext cx="327365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Note the uses of </a:t>
            </a:r>
            <a:r>
              <a:rPr lang="en-US" sz="1400" b="1" dirty="0">
                <a:solidFill>
                  <a:srgbClr val="029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400" dirty="0">
                <a:solidFill>
                  <a:srgbClr val="0432FF"/>
                </a:solidFill>
              </a:rPr>
              <a:t> and </a:t>
            </a:r>
            <a:r>
              <a:rPr lang="en-US" sz="1400" b="1" dirty="0" err="1">
                <a:solidFill>
                  <a:srgbClr val="02984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sz="1400" dirty="0">
                <a:solidFill>
                  <a:srgbClr val="043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264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6F32-C728-844C-8417-32D22E47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Smart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8D5E-4415-4642-A510-0FD68D3F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dirty="0"/>
              <a:t> member function to </a:t>
            </a:r>
            <a:br>
              <a:rPr lang="en-US" dirty="0"/>
            </a:br>
            <a:r>
              <a:rPr lang="en-US" u="sng" dirty="0"/>
              <a:t>change the value</a:t>
            </a:r>
            <a:r>
              <a:rPr lang="en-US" dirty="0"/>
              <a:t> of a unique pointer.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42288-90D1-1942-81AF-C7F9AC7E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B377A-2147-B14D-85E7-E43150B2CCAE}"/>
              </a:ext>
            </a:extLst>
          </p:cNvPr>
          <p:cNvSpPr txBox="1"/>
          <p:nvPr/>
        </p:nvSpPr>
        <p:spPr>
          <a:xfrm>
            <a:off x="1794635" y="2282297"/>
            <a:ext cx="555472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"uniq_ptr4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unique_ptr&lt;Date&gt; uniq_ptr4(nullptr);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uniq_ptr4.reset(new Date(2004, 4, 4));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"*uniq_ptr4 = " &lt;&lt; *uniq_ptr4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"uniq_ptr4.reset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uniq_ptr4.reset(new Date(2024, 4, 24));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"*uniq_ptr4 = " &lt;&lt; *uniq_ptr4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51AE1-B041-E84E-8E29-E4CF1C4E46DA}"/>
              </a:ext>
            </a:extLst>
          </p:cNvPr>
          <p:cNvSpPr txBox="1"/>
          <p:nvPr/>
        </p:nvSpPr>
        <p:spPr>
          <a:xfrm>
            <a:off x="2600144" y="4234072"/>
            <a:ext cx="4051109" cy="1815882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uniq_ptr4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4/4/2004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*uniq_ptr4 = 4/4/2004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uniq_ptr4.reset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4/24/2024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4/4/2004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*uniq_ptr4 = 4/24/2024</a:t>
            </a:r>
          </a:p>
        </p:txBody>
      </p:sp>
    </p:spTree>
    <p:extLst>
      <p:ext uri="{BB962C8B-B14F-4D97-AF65-F5344CB8AC3E}">
        <p14:creationId xmlns:p14="http://schemas.microsoft.com/office/powerpoint/2010/main" val="317116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2644-A9D9-57DA-CE28-49FA6E8E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Athletics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3119-E229-787B-0234-A4835C4A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67" y="1295400"/>
            <a:ext cx="8229600" cy="4876770"/>
          </a:xfrm>
        </p:spPr>
        <p:txBody>
          <a:bodyPr/>
          <a:lstStyle/>
          <a:p>
            <a:pPr marR="0"/>
            <a:r>
              <a:rPr lang="en-US" dirty="0"/>
              <a:t>Expand our example sports application.</a:t>
            </a:r>
          </a:p>
          <a:p>
            <a:pPr marL="1827213" lvl="4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r>
              <a:rPr lang="en-US" dirty="0"/>
              <a:t>Add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class that manages two </a:t>
            </a:r>
            <a:br>
              <a:rPr lang="en-US" dirty="0"/>
            </a:br>
            <a:r>
              <a:rPr lang="en-US" dirty="0"/>
              <a:t>categories of sports, </a:t>
            </a:r>
            <a:br>
              <a:rPr lang="en-US" dirty="0"/>
            </a:br>
            <a:r>
              <a:rPr lang="en-US" u="sng" dirty="0"/>
              <a:t>varsity and intramural</a:t>
            </a:r>
            <a:r>
              <a:rPr lang="en-US" dirty="0"/>
              <a:t>.</a:t>
            </a:r>
          </a:p>
          <a:p>
            <a:pPr marL="1827213" lvl="4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/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class will also be </a:t>
            </a:r>
            <a:br>
              <a:rPr lang="en-US" dirty="0"/>
            </a:br>
            <a:r>
              <a:rPr lang="en-US" dirty="0"/>
              <a:t>responsible for </a:t>
            </a:r>
            <a:br>
              <a:rPr lang="en-US" dirty="0"/>
            </a:br>
            <a:r>
              <a:rPr lang="en-US" dirty="0"/>
              <a:t>generating the </a:t>
            </a:r>
            <a:br>
              <a:rPr lang="en-US" dirty="0"/>
            </a:br>
            <a:r>
              <a:rPr lang="en-US" u="sng" dirty="0"/>
              <a:t>sport report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ED181-0F4F-FAA9-9F4B-0D52E8B2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DAA4C-1190-2EBF-2969-EAF6117FD00B}"/>
              </a:ext>
            </a:extLst>
          </p:cNvPr>
          <p:cNvSpPr txBox="1"/>
          <p:nvPr/>
        </p:nvSpPr>
        <p:spPr>
          <a:xfrm>
            <a:off x="4937801" y="1965976"/>
            <a:ext cx="3903633" cy="360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varsity baseball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varsity baseball players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sports stadium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varsity football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varsity football players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sports stadium</a:t>
            </a:r>
          </a:p>
          <a:p>
            <a:pPr>
              <a:buNone/>
            </a:pP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 baseball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intramural baseball players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open field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 football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intramural football players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open field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intramural volleyball</a:t>
            </a:r>
          </a:p>
          <a:p>
            <a:pPr>
              <a:buNone/>
            </a:pP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players: intramural volleyball players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venue: open field</a:t>
            </a:r>
          </a:p>
        </p:txBody>
      </p:sp>
    </p:spTree>
    <p:extLst>
      <p:ext uri="{BB962C8B-B14F-4D97-AF65-F5344CB8AC3E}">
        <p14:creationId xmlns:p14="http://schemas.microsoft.com/office/powerpoint/2010/main" val="987867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0845-0BEC-3946-9342-3501447F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Smart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4EE6-4FF8-2D4B-BBBE-BD25C0876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When a unique smart pointer goes </a:t>
            </a:r>
            <a:br>
              <a:rPr lang="en-US" dirty="0"/>
            </a:br>
            <a:r>
              <a:rPr lang="en-US" dirty="0"/>
              <a:t>out of scope, the object it points to is </a:t>
            </a:r>
            <a:r>
              <a:rPr lang="en-US" u="sng" dirty="0"/>
              <a:t>automatically removed</a:t>
            </a:r>
            <a:r>
              <a:rPr lang="en-US" dirty="0"/>
              <a:t> from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5BF30-DBE6-1B4A-B32C-B73B8FFB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25908-98F0-244E-AAF3-37DF840997EE}"/>
              </a:ext>
            </a:extLst>
          </p:cNvPr>
          <p:cNvSpPr txBox="1"/>
          <p:nvPr/>
        </p:nvSpPr>
        <p:spPr>
          <a:xfrm>
            <a:off x="1577372" y="2761443"/>
            <a:ext cx="598925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7B95F-CEE5-3543-81F0-A93DEEB962A9}"/>
              </a:ext>
            </a:extLst>
          </p:cNvPr>
          <p:cNvSpPr txBox="1"/>
          <p:nvPr/>
        </p:nvSpPr>
        <p:spPr>
          <a:xfrm>
            <a:off x="2653845" y="3670194"/>
            <a:ext cx="3943708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termination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4/24/2024</a:t>
            </a:r>
          </a:p>
          <a:p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 </a:t>
            </a:r>
            <a:r>
              <a:rPr lang="en-US" sz="1400" b="1" dirty="0" err="1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deleter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1/1/2001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3D10F-F7B4-B845-B9CB-DFC4A228B685}"/>
              </a:ext>
            </a:extLst>
          </p:cNvPr>
          <p:cNvSpPr txBox="1"/>
          <p:nvPr/>
        </p:nvSpPr>
        <p:spPr>
          <a:xfrm>
            <a:off x="2743220" y="5074902"/>
            <a:ext cx="351731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B23C00"/>
                </a:solidFill>
              </a:rPr>
              <a:t>Memory leak</a:t>
            </a:r>
            <a:r>
              <a:rPr lang="en-US" dirty="0">
                <a:solidFill>
                  <a:srgbClr val="B23C00"/>
                </a:solidFill>
              </a:rPr>
              <a:t>!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Date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Date();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6D181-0604-BC49-A42C-1766C93E716D}"/>
              </a:ext>
            </a:extLst>
          </p:cNvPr>
          <p:cNvGrpSpPr/>
          <p:nvPr/>
        </p:nvGrpSpPr>
        <p:grpSpPr>
          <a:xfrm>
            <a:off x="1749260" y="4058218"/>
            <a:ext cx="798955" cy="400110"/>
            <a:chOff x="1749260" y="4058218"/>
            <a:chExt cx="798955" cy="400110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911B7A98-4318-D547-A660-A43C6DD9E175}"/>
                </a:ext>
              </a:extLst>
            </p:cNvPr>
            <p:cNvSpPr/>
            <p:nvPr/>
          </p:nvSpPr>
          <p:spPr bwMode="auto">
            <a:xfrm>
              <a:off x="2091020" y="4163530"/>
              <a:ext cx="457195" cy="182878"/>
            </a:xfrm>
            <a:prstGeom prst="rightArrow">
              <a:avLst/>
            </a:prstGeom>
            <a:solidFill>
              <a:srgbClr val="7A8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F1AB4C-C394-BD4E-8010-5FAC2311AE99}"/>
                </a:ext>
              </a:extLst>
            </p:cNvPr>
            <p:cNvSpPr txBox="1"/>
            <p:nvPr/>
          </p:nvSpPr>
          <p:spPr>
            <a:xfrm>
              <a:off x="1749260" y="40582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A81FF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9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00C1-C936-B14A-ABD7-CE24660B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Smart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F9F1-BB08-B546-9B2D-CF54926B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25"/>
            <a:ext cx="8412433" cy="5029145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u="sng" dirty="0"/>
              <a:t>shared pointers</a:t>
            </a:r>
            <a:r>
              <a:rPr lang="en-US" dirty="0"/>
              <a:t> can point </a:t>
            </a:r>
            <a:br>
              <a:rPr lang="en-US" dirty="0"/>
            </a:br>
            <a:r>
              <a:rPr lang="en-US" dirty="0"/>
              <a:t>at the same time to a single object.</a:t>
            </a:r>
          </a:p>
          <a:p>
            <a:pPr lvl="1"/>
            <a:r>
              <a:rPr lang="en-US" u="sng" dirty="0"/>
              <a:t>Shared-ownership</a:t>
            </a:r>
            <a:r>
              <a:rPr lang="en-US" dirty="0"/>
              <a:t> resource management.</a:t>
            </a:r>
          </a:p>
          <a:p>
            <a:r>
              <a:rPr lang="en-US" dirty="0"/>
              <a:t>When the </a:t>
            </a:r>
            <a:r>
              <a:rPr lang="en-US" u="sng" dirty="0"/>
              <a:t>last pointer</a:t>
            </a:r>
            <a:r>
              <a:rPr lang="en-US" dirty="0"/>
              <a:t> no longer points to the object, the object is </a:t>
            </a:r>
            <a:r>
              <a:rPr lang="en-US" u="sng" dirty="0"/>
              <a:t>automatically deleted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is deleted only once.</a:t>
            </a:r>
          </a:p>
          <a:p>
            <a:pPr lvl="5"/>
            <a:endParaRPr lang="en-US" dirty="0"/>
          </a:p>
          <a:p>
            <a:r>
              <a:rPr lang="en-US" dirty="0"/>
              <a:t>Uses reference counts.</a:t>
            </a:r>
          </a:p>
          <a:p>
            <a:pPr lvl="1"/>
            <a:r>
              <a:rPr lang="en-US" dirty="0"/>
              <a:t>Increment the count each time an object is pointed to.</a:t>
            </a:r>
          </a:p>
          <a:p>
            <a:pPr lvl="1"/>
            <a:r>
              <a:rPr lang="en-US" dirty="0"/>
              <a:t>Decrement the count when it loses the pointer.</a:t>
            </a:r>
          </a:p>
          <a:p>
            <a:pPr lvl="1"/>
            <a:r>
              <a:rPr lang="en-US" u="sng" dirty="0"/>
              <a:t>Automatic deletion</a:t>
            </a:r>
            <a:r>
              <a:rPr lang="en-US" dirty="0"/>
              <a:t> when the count becomes 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44B03-C640-4146-AB72-FC4F68D5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0995-945D-7D49-A0C8-8C76D414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Smart Pointer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FA80-F87D-0C45-9A7E-B7E2FA99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44FCB-7F9A-904F-939F-939933A640FD}"/>
              </a:ext>
            </a:extLst>
          </p:cNvPr>
          <p:cNvSpPr txBox="1"/>
          <p:nvPr/>
        </p:nvSpPr>
        <p:spPr>
          <a:xfrm>
            <a:off x="1159386" y="1143025"/>
            <a:ext cx="5650906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cout &lt;&lt; "shar_ptr1 and shar_ptr2 ..."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shared_ptr&lt;Date&gt; shar_ptr1(new Date(2001, 1, 1));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shared_ptr&lt;Date&gt; shar_ptr2(shar_ptr1);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"Entering new scope!"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shared_ptr&lt;Date&gt; shar_ptr3(shar_ptr2);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shared_ptr&lt;Date&gt; shar_ptr4(shar_ptr3);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"*shar_ptr3 = " &lt;&lt; *shar_ptr3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"*shar_ptr4 = " &lt;&lt; *shar_ptr4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"Exiting scope!"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0DC7A-AD83-C14B-94FD-A854E03B0FB4}"/>
              </a:ext>
            </a:extLst>
          </p:cNvPr>
          <p:cNvSpPr/>
          <p:nvPr/>
        </p:nvSpPr>
        <p:spPr bwMode="auto">
          <a:xfrm>
            <a:off x="1525142" y="2880366"/>
            <a:ext cx="5303462" cy="2743170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8751-5DE3-5A4B-A89C-4CABC08F1836}"/>
              </a:ext>
            </a:extLst>
          </p:cNvPr>
          <p:cNvSpPr txBox="1"/>
          <p:nvPr/>
        </p:nvSpPr>
        <p:spPr>
          <a:xfrm>
            <a:off x="6949414" y="3959563"/>
            <a:ext cx="8338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Nested</a:t>
            </a:r>
          </a:p>
          <a:p>
            <a:r>
              <a:rPr lang="en-US" dirty="0">
                <a:solidFill>
                  <a:srgbClr val="008000"/>
                </a:solidFill>
              </a:rPr>
              <a:t>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67404-A6B5-3442-B849-9C52A78528D3}"/>
              </a:ext>
            </a:extLst>
          </p:cNvPr>
          <p:cNvSpPr txBox="1"/>
          <p:nvPr/>
        </p:nvSpPr>
        <p:spPr>
          <a:xfrm>
            <a:off x="5029195" y="987349"/>
            <a:ext cx="16094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TestShared.cpp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35BC-1E5E-E74E-944D-B40C8018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Smart Pointer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6D09-E4AC-934B-93E3-D1A4B2FA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BCD23-2032-8648-BF1C-A33A93ACE627}"/>
              </a:ext>
            </a:extLst>
          </p:cNvPr>
          <p:cNvSpPr txBox="1"/>
          <p:nvPr/>
        </p:nvSpPr>
        <p:spPr>
          <a:xfrm>
            <a:off x="923403" y="1417342"/>
            <a:ext cx="587693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 and shar_ptr2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shared_ptr&lt;Date&gt; shar_ptr1(new Date(2001, 1, 1));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shared_ptr&lt;Date&gt; shar_ptr2(shar_ptr1);</a:t>
            </a:r>
            <a:b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DAA9F-89C4-C64A-BB9E-792AEE65E081}"/>
              </a:ext>
            </a:extLst>
          </p:cNvPr>
          <p:cNvSpPr txBox="1"/>
          <p:nvPr/>
        </p:nvSpPr>
        <p:spPr>
          <a:xfrm>
            <a:off x="2319618" y="3449778"/>
            <a:ext cx="3943708" cy="95410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shar_ptr1 and shar_ptr2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</p:txBody>
      </p:sp>
    </p:spTree>
    <p:extLst>
      <p:ext uri="{BB962C8B-B14F-4D97-AF65-F5344CB8AC3E}">
        <p14:creationId xmlns:p14="http://schemas.microsoft.com/office/powerpoint/2010/main" val="3178985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742C-786B-1449-8E21-40321DF5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Smart Pointer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49A8F-2EF8-0A41-B9D5-CE9919CA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1EE75-FD3D-8D47-AD45-E0A86B5467D7}"/>
              </a:ext>
            </a:extLst>
          </p:cNvPr>
          <p:cNvSpPr txBox="1"/>
          <p:nvPr/>
        </p:nvSpPr>
        <p:spPr>
          <a:xfrm>
            <a:off x="1579833" y="1234464"/>
            <a:ext cx="6558287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"Entering new scope!"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shared_ptr&lt;Date&gt; shar_ptr3(shar_ptr2);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shared_ptr&lt;Date&gt; shar_ptr4(new Date(2004, 4, 4));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"*shar_ptr3 = " &lt;&lt; *shar_ptr3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"*shar_ptr4 = " &lt;&lt; *shar_ptr4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"Exiting scope!"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E162E-7394-3345-A4F6-1F5FDCE7FCB4}"/>
              </a:ext>
            </a:extLst>
          </p:cNvPr>
          <p:cNvSpPr txBox="1"/>
          <p:nvPr/>
        </p:nvSpPr>
        <p:spPr>
          <a:xfrm>
            <a:off x="2468903" y="3977634"/>
            <a:ext cx="3943708" cy="203132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Entering new scope!</a:t>
            </a:r>
          </a:p>
          <a:p>
            <a:pPr>
              <a:buNone/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4/4/2004</a:t>
            </a:r>
          </a:p>
          <a:p>
            <a:pPr>
              <a:buNone/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pPr>
              <a:buNone/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  <a:p>
            <a:pPr>
              <a:buNone/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*shar_ptr3 = 1/1/2001</a:t>
            </a:r>
          </a:p>
          <a:p>
            <a:pPr>
              <a:buNone/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*shar_ptr4 = 4/4/2004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Exiting scope!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4/4/2004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4B2B1-285B-A516-C3A8-AE2416192210}"/>
              </a:ext>
            </a:extLst>
          </p:cNvPr>
          <p:cNvSpPr txBox="1"/>
          <p:nvPr/>
        </p:nvSpPr>
        <p:spPr>
          <a:xfrm>
            <a:off x="4872011" y="5166341"/>
            <a:ext cx="283460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Shared pointers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shar_ptr3</a:t>
            </a:r>
            <a:r>
              <a:rPr lang="en-US" sz="1400" dirty="0">
                <a:solidFill>
                  <a:srgbClr val="0432FF"/>
                </a:solidFill>
              </a:rPr>
              <a:t> and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shar_ptr4</a:t>
            </a:r>
            <a:r>
              <a:rPr lang="en-US" sz="1400" dirty="0">
                <a:solidFill>
                  <a:srgbClr val="0432FF"/>
                </a:solidFill>
              </a:rPr>
              <a:t> go out of scope.</a:t>
            </a:r>
          </a:p>
        </p:txBody>
      </p:sp>
    </p:spTree>
    <p:extLst>
      <p:ext uri="{BB962C8B-B14F-4D97-AF65-F5344CB8AC3E}">
        <p14:creationId xmlns:p14="http://schemas.microsoft.com/office/powerpoint/2010/main" val="447602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FFD7-ABEA-744F-B18F-7BABAE70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Smart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28F86-5FDE-924B-9A94-BBCF81E6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FF232-2D4D-B04F-9FE1-0BCB8652D82F}"/>
              </a:ext>
            </a:extLst>
          </p:cNvPr>
          <p:cNvSpPr txBox="1"/>
          <p:nvPr/>
        </p:nvSpPr>
        <p:spPr>
          <a:xfrm>
            <a:off x="1794637" y="1208539"/>
            <a:ext cx="5554726" cy="2277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shar_ptr1.reset(new Date(2011, 11, 11));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"shar_ptr2.reset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shar_ptr2.reset(new Date(2022, 12, 22));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7F349-6AEF-4C4E-9C43-F46A473740C1}"/>
              </a:ext>
            </a:extLst>
          </p:cNvPr>
          <p:cNvSpPr txBox="1"/>
          <p:nvPr/>
        </p:nvSpPr>
        <p:spPr>
          <a:xfrm>
            <a:off x="2492744" y="3585953"/>
            <a:ext cx="4158511" cy="2677656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shar_ptr1.reset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11/11/2011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11/11/2011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shar_ptr2.reset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12/12/2012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12/22/2022</a:t>
            </a:r>
          </a:p>
        </p:txBody>
      </p:sp>
    </p:spTree>
    <p:extLst>
      <p:ext uri="{BB962C8B-B14F-4D97-AF65-F5344CB8AC3E}">
        <p14:creationId xmlns:p14="http://schemas.microsoft.com/office/powerpoint/2010/main" val="3978830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6401-9CC2-3D45-959D-70339525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Smart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F675-AD28-624E-8EDC-3510E324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2884803"/>
          </a:xfrm>
        </p:spPr>
        <p:txBody>
          <a:bodyPr/>
          <a:lstStyle/>
          <a:p>
            <a:r>
              <a:rPr lang="en-US" dirty="0"/>
              <a:t>The destructor is </a:t>
            </a:r>
            <a:r>
              <a:rPr lang="en-US" u="sng" dirty="0"/>
              <a:t>automatically called</a:t>
            </a:r>
            <a:r>
              <a:rPr lang="en-US" dirty="0"/>
              <a:t> once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last pointer</a:t>
            </a:r>
            <a:r>
              <a:rPr lang="en-US" dirty="0"/>
              <a:t> to the object goes out of scope.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AD6F-2A3D-694F-B57A-695DD01F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9AABE-8715-5045-9C0E-44ED6EB5EA7E}"/>
              </a:ext>
            </a:extLst>
          </p:cNvPr>
          <p:cNvSpPr txBox="1"/>
          <p:nvPr/>
        </p:nvSpPr>
        <p:spPr>
          <a:xfrm>
            <a:off x="1579834" y="1413766"/>
            <a:ext cx="598433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66EB9-B868-534E-A624-A15CD6180929}"/>
              </a:ext>
            </a:extLst>
          </p:cNvPr>
          <p:cNvSpPr txBox="1"/>
          <p:nvPr/>
        </p:nvSpPr>
        <p:spPr>
          <a:xfrm>
            <a:off x="2546444" y="2332187"/>
            <a:ext cx="4051109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termination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12/22/2022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11/11/2011</a:t>
            </a:r>
          </a:p>
        </p:txBody>
      </p:sp>
    </p:spTree>
    <p:extLst>
      <p:ext uri="{BB962C8B-B14F-4D97-AF65-F5344CB8AC3E}">
        <p14:creationId xmlns:p14="http://schemas.microsoft.com/office/powerpoint/2010/main" val="39858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F2-FC46-6894-E8F4-84AFDA60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DCFF-817B-A496-AD0C-99147C9B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As before, each sport will be responsible for </a:t>
            </a:r>
            <a:r>
              <a:rPr lang="en-US" u="sng" dirty="0"/>
              <a:t>recruiting players</a:t>
            </a:r>
            <a:r>
              <a:rPr lang="en-US" dirty="0"/>
              <a:t> and </a:t>
            </a:r>
            <a:r>
              <a:rPr lang="en-US" u="sng" dirty="0"/>
              <a:t>acquiring a venue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class </a:t>
            </a:r>
            <a:r>
              <a:rPr lang="en-US" u="sng" dirty="0"/>
              <a:t>manages the sports teams</a:t>
            </a:r>
            <a:r>
              <a:rPr lang="en-US" dirty="0"/>
              <a:t> without the danger of accidentally mixing up its responsibilities for the </a:t>
            </a:r>
            <a:r>
              <a:rPr lang="en-US" u="sng" dirty="0"/>
              <a:t>varsity</a:t>
            </a:r>
            <a:r>
              <a:rPr lang="en-US" dirty="0"/>
              <a:t> and </a:t>
            </a:r>
            <a:r>
              <a:rPr lang="en-US" u="sng" dirty="0"/>
              <a:t>intramural</a:t>
            </a:r>
            <a:r>
              <a:rPr lang="en-US" dirty="0"/>
              <a:t> teams.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It should be easy to add categories and sports, such as club sports.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65FFD-C4D8-4FCE-9F7D-1F0200A3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7591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receipt, screenshot, diagram&#10;&#10;Description automatically generated">
            <a:extLst>
              <a:ext uri="{FF2B5EF4-FFF2-40B4-BE49-F238E27FC236}">
                <a16:creationId xmlns:a16="http://schemas.microsoft.com/office/drawing/2014/main" id="{3F42D964-EB3A-34B3-279E-7A5532C55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0" y="2240293"/>
            <a:ext cx="7360840" cy="386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A153C-E592-D1B0-3E3A-B37D1F00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Factory Method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E1A23-9D14-8739-9818-D4F2912F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Several classes don’t change from when we used the Strategy Design Pattern.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719E8-0227-2B7A-46B9-B674F3AD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4034C-D86D-EB27-F8FB-1E6A27C4C176}"/>
              </a:ext>
            </a:extLst>
          </p:cNvPr>
          <p:cNvSpPr txBox="1"/>
          <p:nvPr/>
        </p:nvSpPr>
        <p:spPr>
          <a:xfrm>
            <a:off x="8053959" y="2722994"/>
            <a:ext cx="5341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35168-FB91-3FA4-46EE-C42CD8DEB90A}"/>
              </a:ext>
            </a:extLst>
          </p:cNvPr>
          <p:cNvSpPr txBox="1"/>
          <p:nvPr/>
        </p:nvSpPr>
        <p:spPr>
          <a:xfrm>
            <a:off x="6905544" y="5079033"/>
            <a:ext cx="5341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2740E-18C3-21DD-39FA-CEC3758BF572}"/>
              </a:ext>
            </a:extLst>
          </p:cNvPr>
          <p:cNvSpPr txBox="1"/>
          <p:nvPr/>
        </p:nvSpPr>
        <p:spPr>
          <a:xfrm>
            <a:off x="309489" y="452276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A7F39-3B16-75BB-441D-DA10BD9946BD}"/>
              </a:ext>
            </a:extLst>
          </p:cNvPr>
          <p:cNvSpPr txBox="1"/>
          <p:nvPr/>
        </p:nvSpPr>
        <p:spPr>
          <a:xfrm>
            <a:off x="3383293" y="4882403"/>
            <a:ext cx="15646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PlayerStrategy.h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738BE-F89E-9417-B025-CD792DF800E5}"/>
              </a:ext>
            </a:extLst>
          </p:cNvPr>
          <p:cNvSpPr txBox="1"/>
          <p:nvPr/>
        </p:nvSpPr>
        <p:spPr>
          <a:xfrm>
            <a:off x="2202613" y="5224865"/>
            <a:ext cx="93647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218FA-BF1B-B536-91F2-9E69CE3C8D82}"/>
              </a:ext>
            </a:extLst>
          </p:cNvPr>
          <p:cNvSpPr txBox="1"/>
          <p:nvPr/>
        </p:nvSpPr>
        <p:spPr>
          <a:xfrm>
            <a:off x="2202613" y="5562600"/>
            <a:ext cx="101341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Sports.h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3810E-5892-7901-9FD8-C9D7E7A58C61}"/>
              </a:ext>
            </a:extLst>
          </p:cNvPr>
          <p:cNvSpPr txBox="1"/>
          <p:nvPr/>
        </p:nvSpPr>
        <p:spPr>
          <a:xfrm>
            <a:off x="3383293" y="5900541"/>
            <a:ext cx="114178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Tester.cpp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18A78-4796-DCC3-6DD7-A49310D6F341}"/>
              </a:ext>
            </a:extLst>
          </p:cNvPr>
          <p:cNvSpPr txBox="1"/>
          <p:nvPr/>
        </p:nvSpPr>
        <p:spPr>
          <a:xfrm>
            <a:off x="3383293" y="4539941"/>
            <a:ext cx="156421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VenueStrategy.h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C1BAA-767D-58D0-203F-63C564D96AEE}"/>
              </a:ext>
            </a:extLst>
          </p:cNvPr>
          <p:cNvSpPr txBox="1"/>
          <p:nvPr/>
        </p:nvSpPr>
        <p:spPr>
          <a:xfrm>
            <a:off x="3383293" y="5562599"/>
            <a:ext cx="167020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0D77E-E41D-BF60-B0F5-FEDF914B1FA6}"/>
              </a:ext>
            </a:extLst>
          </p:cNvPr>
          <p:cNvSpPr txBox="1"/>
          <p:nvPr/>
        </p:nvSpPr>
        <p:spPr>
          <a:xfrm>
            <a:off x="3383293" y="5224865"/>
            <a:ext cx="1473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Picture 17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987EEF38-D944-093D-1C03-B4C6784A0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75" y="3649574"/>
            <a:ext cx="985567" cy="1131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38A293-9F93-258D-54F1-FAF05BCC8E77}"/>
              </a:ext>
            </a:extLst>
          </p:cNvPr>
          <p:cNvSpPr txBox="1"/>
          <p:nvPr/>
        </p:nvSpPr>
        <p:spPr>
          <a:xfrm>
            <a:off x="429376" y="3603018"/>
            <a:ext cx="5341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342934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16D3-01C9-D019-5684-BE8DA691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EB5D-58C6-77A9-ADF4-5536C405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Nested switch statements </a:t>
            </a:r>
            <a:r>
              <a:rPr lang="en-US" sz="2400" dirty="0"/>
              <a:t>in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400" dirty="0"/>
              <a:t> class’s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generate_report()</a:t>
            </a:r>
            <a:r>
              <a:rPr lang="en-US" sz="2400" dirty="0"/>
              <a:t> member function are awkward and error prone.</a:t>
            </a:r>
          </a:p>
          <a:p>
            <a:pPr lvl="4"/>
            <a:endParaRPr lang="en-US" sz="1000" dirty="0"/>
          </a:p>
          <a:p>
            <a:r>
              <a:rPr lang="en-US" sz="2400" b="1" dirty="0"/>
              <a:t>Not encapsulating </a:t>
            </a:r>
            <a:r>
              <a:rPr lang="en-US" sz="2400" dirty="0"/>
              <a:t>the potentially changing code means we would have to modify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generate_report()</a:t>
            </a:r>
            <a:r>
              <a:rPr lang="en-US" sz="2400" dirty="0"/>
              <a:t> if we add or remove sports or add a new sports category, such as club sports.</a:t>
            </a:r>
          </a:p>
          <a:p>
            <a:pPr lvl="4"/>
            <a:endParaRPr lang="en-US" sz="1000" dirty="0"/>
          </a:p>
          <a:p>
            <a:r>
              <a:rPr lang="en-US" sz="2400" b="1" dirty="0"/>
              <a:t>Multiple responsibilities </a:t>
            </a:r>
            <a:r>
              <a:rPr lang="en-US" sz="2400" dirty="0"/>
              <a:t>for class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400" dirty="0"/>
              <a:t>. Besides generating the report, it must also create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objects.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C674-0A2F-CC26-DECE-B2547378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6715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1FC5-7C8E-4508-58A0-4CF710C5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Factory Method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FA05B-A63F-FEA3-0CD1-52D79DF7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5392E-0088-56F9-C6F7-8D01980DECA3}"/>
              </a:ext>
            </a:extLst>
          </p:cNvPr>
          <p:cNvSpPr txBox="1"/>
          <p:nvPr/>
        </p:nvSpPr>
        <p:spPr>
          <a:xfrm>
            <a:off x="1501649" y="1626274"/>
            <a:ext cx="6140702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Factory Method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“Define an interface for creating an object, but let subclasses decide which class to instantiate. Factory Method lets a class defer instantiation to subclasses.” [GoF 107]</a:t>
            </a:r>
            <a:r>
              <a:rPr lang="en-US" sz="2000" dirty="0">
                <a:effectLst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7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9FC05D-61AA-144D-754C-CF98E24EA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4464"/>
            <a:ext cx="8229599" cy="455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13234-7F11-0DAA-7777-273F3722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Factory Method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ABAA0-A808-8F39-0D06-7DC64873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49328-37E8-AD05-EC26-31238DBAE6A6}"/>
              </a:ext>
            </a:extLst>
          </p:cNvPr>
          <p:cNvSpPr txBox="1"/>
          <p:nvPr/>
        </p:nvSpPr>
        <p:spPr>
          <a:xfrm>
            <a:off x="5577829" y="4343390"/>
            <a:ext cx="328583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Superclass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AthleticsDept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delegates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Sport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 to its subclasses.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Subclasses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VarsityDept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</a:p>
          <a:p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IntramuralDept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sz="14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factory classes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implements the </a:t>
            </a:r>
            <a:r>
              <a:rPr lang="en-US" sz="14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factory method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(function)</a:t>
            </a:r>
            <a:r>
              <a:rPr lang="en-US" sz="14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create_sport()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</a:t>
            </a:r>
          </a:p>
          <a:p>
            <a:r>
              <a:rPr lang="en-US" sz="14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reates and </a:t>
            </a:r>
            <a:r>
              <a:rPr lang="en-US" sz="14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returns an appropriate varsity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intramural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Sport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9B527-33C8-2137-FEB6-7AA837CFE94F}"/>
              </a:ext>
            </a:extLst>
          </p:cNvPr>
          <p:cNvSpPr txBox="1"/>
          <p:nvPr/>
        </p:nvSpPr>
        <p:spPr>
          <a:xfrm>
            <a:off x="3383293" y="4868730"/>
            <a:ext cx="15646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PlayerStrategy.h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E9406-A1C6-A00B-E8BE-8B7D86080D0F}"/>
              </a:ext>
            </a:extLst>
          </p:cNvPr>
          <p:cNvSpPr txBox="1"/>
          <p:nvPr/>
        </p:nvSpPr>
        <p:spPr>
          <a:xfrm>
            <a:off x="2202613" y="5211192"/>
            <a:ext cx="93647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6C67D-28BD-A85B-A993-378FFA00A5DE}"/>
              </a:ext>
            </a:extLst>
          </p:cNvPr>
          <p:cNvSpPr txBox="1"/>
          <p:nvPr/>
        </p:nvSpPr>
        <p:spPr>
          <a:xfrm>
            <a:off x="2202613" y="5548927"/>
            <a:ext cx="101341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Sports.h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234FF-A465-BB13-8CA5-C539C19155DF}"/>
              </a:ext>
            </a:extLst>
          </p:cNvPr>
          <p:cNvSpPr txBox="1"/>
          <p:nvPr/>
        </p:nvSpPr>
        <p:spPr>
          <a:xfrm>
            <a:off x="3383293" y="5886868"/>
            <a:ext cx="114178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Tester.cpp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C26DF-275D-1E30-CAA0-828E2EBB32A6}"/>
              </a:ext>
            </a:extLst>
          </p:cNvPr>
          <p:cNvSpPr txBox="1"/>
          <p:nvPr/>
        </p:nvSpPr>
        <p:spPr>
          <a:xfrm>
            <a:off x="3383293" y="4526268"/>
            <a:ext cx="156421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VenueStrategy.h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5F267-159E-5AA7-BC5B-4C0D8CB8E5D2}"/>
              </a:ext>
            </a:extLst>
          </p:cNvPr>
          <p:cNvSpPr txBox="1"/>
          <p:nvPr/>
        </p:nvSpPr>
        <p:spPr>
          <a:xfrm>
            <a:off x="3383293" y="5548926"/>
            <a:ext cx="163538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5A9D6-988A-2568-9324-14E8660D244A}"/>
              </a:ext>
            </a:extLst>
          </p:cNvPr>
          <p:cNvSpPr txBox="1"/>
          <p:nvPr/>
        </p:nvSpPr>
        <p:spPr>
          <a:xfrm>
            <a:off x="3383293" y="5211192"/>
            <a:ext cx="1473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13" descr="A yellow hand with thumb up&#10;&#10;Description automatically generated">
            <a:extLst>
              <a:ext uri="{FF2B5EF4-FFF2-40B4-BE49-F238E27FC236}">
                <a16:creationId xmlns:a16="http://schemas.microsoft.com/office/drawing/2014/main" id="{05D938FD-0A87-8D13-04E2-F1ADB1CB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441" y="3553259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03208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58565</TotalTime>
  <Words>4358</Words>
  <Application>Microsoft Macintosh PowerPoint</Application>
  <PresentationFormat>On-screen Show (4:3)</PresentationFormat>
  <Paragraphs>564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Times New Roman</vt:lpstr>
      <vt:lpstr>Wingdings</vt:lpstr>
      <vt:lpstr>Quadrant</vt:lpstr>
      <vt:lpstr>CMPE 202 Software Systems Engineering March 25 Class Meeting</vt:lpstr>
      <vt:lpstr>Today</vt:lpstr>
      <vt:lpstr>The Factory Design Patterns</vt:lpstr>
      <vt:lpstr>Example Application: Athletics Department</vt:lpstr>
      <vt:lpstr>Desired Design Features</vt:lpstr>
      <vt:lpstr>Before using the Factory Method DP</vt:lpstr>
      <vt:lpstr>Problems with “Before”</vt:lpstr>
      <vt:lpstr>The Factory Method Design Pattern</vt:lpstr>
      <vt:lpstr>After Using the Factory Method DP</vt:lpstr>
      <vt:lpstr>Benefits of “After”</vt:lpstr>
      <vt:lpstr>Benefits of “After”, cont’d</vt:lpstr>
      <vt:lpstr>Factory Method Generic Model</vt:lpstr>
      <vt:lpstr>Desired Design Features, cont’d</vt:lpstr>
      <vt:lpstr>Before Using the Abstract Factory DP</vt:lpstr>
      <vt:lpstr>The Abstract Factory Design Pattern</vt:lpstr>
      <vt:lpstr>After the Abstract Factory Design Pattern</vt:lpstr>
      <vt:lpstr>Benefits of “After”</vt:lpstr>
      <vt:lpstr>Benefits of “After”, cont’d</vt:lpstr>
      <vt:lpstr>Abstract Factory Generic Model</vt:lpstr>
      <vt:lpstr>Factory Method vs. Abstract Factory DPs</vt:lpstr>
      <vt:lpstr>Break</vt:lpstr>
      <vt:lpstr>The “Big Three”</vt:lpstr>
      <vt:lpstr>The “Big Three”, cont’d</vt:lpstr>
      <vt:lpstr>The “Big Three”, cont’d</vt:lpstr>
      <vt:lpstr>Introduction to Move Semantics</vt:lpstr>
      <vt:lpstr>Introduction to Move Semantics, cont’d</vt:lpstr>
      <vt:lpstr>Introduction to Move Semantics, cont’d</vt:lpstr>
      <vt:lpstr>Introduction to Move Semantics, cont’d</vt:lpstr>
      <vt:lpstr>Introduction to Move Semantics, cont’d</vt:lpstr>
      <vt:lpstr>Introduction to Move Semantics, cont’d</vt:lpstr>
      <vt:lpstr>Rule of the “Big Five”</vt:lpstr>
      <vt:lpstr>Make the “Big Five” Visible</vt:lpstr>
      <vt:lpstr>Problems with a Standard (“Raw”) Pointer</vt:lpstr>
      <vt:lpstr>Raw Pointers vs. Smart Pointers</vt:lpstr>
      <vt:lpstr>Unique Smart Pointer</vt:lpstr>
      <vt:lpstr>Unique Smart Pointer Example</vt:lpstr>
      <vt:lpstr>Unique Smart Pointer Example, cont’d</vt:lpstr>
      <vt:lpstr>Unique Smart Pointer Example, cont’d</vt:lpstr>
      <vt:lpstr>Unique Smart Pointer Example, cont’d</vt:lpstr>
      <vt:lpstr>Unique Smart Pointer Example, cont’d</vt:lpstr>
      <vt:lpstr>Shared Smart Pointer</vt:lpstr>
      <vt:lpstr>Shared Smart Pointer Example</vt:lpstr>
      <vt:lpstr>Shared Smart Pointer Example, cont’d</vt:lpstr>
      <vt:lpstr>Shared Smart Pointer Example, cont’d</vt:lpstr>
      <vt:lpstr>Shared Smart Pointer Example, cont’d</vt:lpstr>
      <vt:lpstr>Shared Smart Pointer Example,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Ronald Mak</cp:lastModifiedBy>
  <cp:revision>730</cp:revision>
  <dcterms:created xsi:type="dcterms:W3CDTF">2008-01-12T03:52:55Z</dcterms:created>
  <dcterms:modified xsi:type="dcterms:W3CDTF">2026-03-25T22:34:30Z</dcterms:modified>
</cp:coreProperties>
</file>