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829" r:id="rId3"/>
    <p:sldId id="835" r:id="rId4"/>
    <p:sldId id="301" r:id="rId5"/>
    <p:sldId id="302" r:id="rId6"/>
    <p:sldId id="303" r:id="rId7"/>
    <p:sldId id="304" r:id="rId8"/>
    <p:sldId id="305" r:id="rId9"/>
    <p:sldId id="257" r:id="rId10"/>
    <p:sldId id="258" r:id="rId11"/>
    <p:sldId id="830" r:id="rId12"/>
    <p:sldId id="831" r:id="rId13"/>
    <p:sldId id="836" r:id="rId14"/>
    <p:sldId id="833" r:id="rId15"/>
    <p:sldId id="832" r:id="rId16"/>
    <p:sldId id="83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29846"/>
    <a:srgbClr val="73FEFF"/>
    <a:srgbClr val="FEE698"/>
    <a:srgbClr val="E1A90D"/>
    <a:srgbClr val="0033CC"/>
    <a:srgbClr val="CBCCFF"/>
    <a:srgbClr val="C5F9B8"/>
    <a:srgbClr val="930705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 autoAdjust="0"/>
    <p:restoredTop sz="97928" autoAdjust="0"/>
  </p:normalViewPr>
  <p:slideViewPr>
    <p:cSldViewPr>
      <p:cViewPr varScale="1">
        <p:scale>
          <a:sx n="176" d="100"/>
          <a:sy n="176" d="100"/>
        </p:scale>
        <p:origin x="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2026: March 11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qt.io/qt-6/qt-edu-for-developer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qt.io/qtcreator/creator-writing-program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history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March 11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2026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7BD00-EA57-1C44-AEA3-B7267CEA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D77E-8B8F-EF42-8A47-B79CA638938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14082" name="Rectangle 2">
            <a:extLst>
              <a:ext uri="{FF2B5EF4-FFF2-40B4-BE49-F238E27FC236}">
                <a16:creationId xmlns:a16="http://schemas.microsoft.com/office/drawing/2014/main" id="{164BE1F4-788A-454D-880D-F66929B0F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Frameworks</a:t>
            </a:r>
            <a:r>
              <a:rPr lang="en-US" altLang="en-US" i="1" dirty="0"/>
              <a:t>, cont’d</a:t>
            </a:r>
          </a:p>
        </p:txBody>
      </p:sp>
      <p:sp>
        <p:nvSpPr>
          <p:cNvPr id="814083" name="Rectangle 3">
            <a:extLst>
              <a:ext uri="{FF2B5EF4-FFF2-40B4-BE49-F238E27FC236}">
                <a16:creationId xmlns:a16="http://schemas.microsoft.com/office/drawing/2014/main" id="{DCFC6CA8-A96F-964C-8889-F694FB980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programmer builds an application by:</a:t>
            </a:r>
          </a:p>
          <a:p>
            <a:pPr lvl="1"/>
            <a:r>
              <a:rPr lang="en-US" altLang="en-US" u="sng" dirty="0"/>
              <a:t>Subclassing</a:t>
            </a:r>
            <a:r>
              <a:rPr lang="en-US" altLang="en-US" dirty="0"/>
              <a:t> framework classes.</a:t>
            </a:r>
          </a:p>
          <a:p>
            <a:pPr lvl="1"/>
            <a:r>
              <a:rPr lang="en-US" altLang="en-US" dirty="0"/>
              <a:t>Adding </a:t>
            </a:r>
            <a:r>
              <a:rPr lang="en-US" altLang="en-US" u="sng" dirty="0"/>
              <a:t>new classe</a:t>
            </a:r>
            <a:r>
              <a:rPr lang="en-US" altLang="en-US" dirty="0"/>
              <a:t>s that provide </a:t>
            </a:r>
            <a:br>
              <a:rPr lang="en-US" altLang="en-US" dirty="0"/>
            </a:br>
            <a:r>
              <a:rPr lang="en-US" altLang="en-US" dirty="0"/>
              <a:t>custom functionality.</a:t>
            </a:r>
          </a:p>
          <a:p>
            <a:pPr lvl="4"/>
            <a:endParaRPr lang="en-US" altLang="en-US" dirty="0"/>
          </a:p>
          <a:p>
            <a:r>
              <a:rPr lang="en-US" altLang="en-US" dirty="0">
                <a:solidFill>
                  <a:srgbClr val="B23C00"/>
                </a:solidFill>
              </a:rPr>
              <a:t>Inversion of control</a:t>
            </a:r>
          </a:p>
          <a:p>
            <a:pPr lvl="1"/>
            <a:r>
              <a:rPr lang="en-US" altLang="en-US" u="sng" dirty="0"/>
              <a:t>The framework controls the execution flow.</a:t>
            </a:r>
          </a:p>
          <a:p>
            <a:pPr lvl="1"/>
            <a:r>
              <a:rPr lang="en-US" altLang="en-US" dirty="0"/>
              <a:t>The programmer registers </a:t>
            </a:r>
            <a:r>
              <a:rPr lang="en-US" altLang="en-US" dirty="0">
                <a:solidFill>
                  <a:srgbClr val="B23C00"/>
                </a:solidFill>
              </a:rPr>
              <a:t>callback functions</a:t>
            </a:r>
            <a:r>
              <a:rPr lang="en-US" altLang="en-US" dirty="0"/>
              <a:t>, </a:t>
            </a:r>
            <a:br>
              <a:rPr lang="en-US" altLang="en-US" dirty="0"/>
            </a:br>
            <a:r>
              <a:rPr lang="en-US" altLang="en-US" dirty="0"/>
              <a:t>mostly as</a:t>
            </a:r>
            <a:r>
              <a:rPr lang="en-US" altLang="en-US" dirty="0">
                <a:solidFill>
                  <a:srgbClr val="B23C00"/>
                </a:solidFill>
              </a:rPr>
              <a:t> event handlers</a:t>
            </a:r>
            <a:r>
              <a:rPr lang="en-US" altLang="en-US" dirty="0"/>
              <a:t>, with the framework.</a:t>
            </a:r>
          </a:p>
          <a:p>
            <a:pPr lvl="1"/>
            <a:r>
              <a:rPr lang="en-US" altLang="en-US" dirty="0"/>
              <a:t>The framework invokes the callback functions at the appropriate times, such as in response to events.</a:t>
            </a:r>
          </a:p>
          <a:p>
            <a:pPr lvl="2"/>
            <a:r>
              <a:rPr lang="en-US" altLang="en-US" dirty="0"/>
              <a:t>Example event: The user clicks a button.</a:t>
            </a:r>
          </a:p>
        </p:txBody>
      </p:sp>
    </p:spTree>
    <p:extLst>
      <p:ext uri="{BB962C8B-B14F-4D97-AF65-F5344CB8AC3E}">
        <p14:creationId xmlns:p14="http://schemas.microsoft.com/office/powerpoint/2010/main" val="37595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F869-4D9C-E92F-FD2D-9F223DD2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Qt 6 Widgets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CD82F-8215-06B5-07C1-2CB38D10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21AA3E-CF05-2D6A-E074-E4146A84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81" y="1103290"/>
            <a:ext cx="6472437" cy="52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1341-8851-320B-62B7-9BC64B5C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Qt 6 for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10A9D-79F8-D0BE-02A6-6A495BEE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https://doc.qt.io/qt-6/qt-edu-for-developers.html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Tool: Qt Creator</a:t>
            </a:r>
          </a:p>
          <a:p>
            <a:pPr lvl="1"/>
            <a:r>
              <a:rPr lang="en-US" dirty="0"/>
              <a:t>Generate desktop C++ GUI-based applications.</a:t>
            </a:r>
          </a:p>
          <a:p>
            <a:pPr lvl="1"/>
            <a:r>
              <a:rPr lang="en-US" dirty="0"/>
              <a:t>Drag-and-drop GUI design tool.</a:t>
            </a:r>
          </a:p>
          <a:p>
            <a:pPr lvl="1"/>
            <a:r>
              <a:rPr lang="en-US" dirty="0"/>
              <a:t>IDE for C++.</a:t>
            </a:r>
          </a:p>
          <a:p>
            <a:pPr lvl="4"/>
            <a:endParaRPr lang="en-US" dirty="0"/>
          </a:p>
          <a:p>
            <a:r>
              <a:rPr lang="en-US" dirty="0"/>
              <a:t>Generate multi-platform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154E0-5CC0-8B2B-FA9B-A6299BB2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6001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DEA9-0232-A657-8CD2-B5C21011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Qt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1608D-349C-B565-5168-DBD872E3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2560337" cy="1493526"/>
          </a:xfrm>
        </p:spPr>
        <p:txBody>
          <a:bodyPr/>
          <a:lstStyle/>
          <a:p>
            <a:r>
              <a:rPr lang="en-US" dirty="0"/>
              <a:t>You want Qt Edu for Developers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858D4-4CEE-3956-8C6A-C2C50EE3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9CC1617-51C8-E029-4681-818919FA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9" y="1143025"/>
            <a:ext cx="6217902" cy="53038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51E391-E7C1-76C3-9497-E81C2015323C}"/>
              </a:ext>
            </a:extLst>
          </p:cNvPr>
          <p:cNvSpPr/>
          <p:nvPr/>
        </p:nvSpPr>
        <p:spPr bwMode="auto">
          <a:xfrm>
            <a:off x="6675097" y="2423171"/>
            <a:ext cx="2103097" cy="3291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5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8E9F-A0B4-840A-A9C7-982B9B85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Qt 6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F5835-FC11-389A-FEA4-CAF314D6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D44292-4A8C-5ED7-B02C-E8B8F751D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When installing, be sure to select the </a:t>
            </a:r>
            <a:br>
              <a:rPr lang="en-US" dirty="0"/>
            </a:br>
            <a:r>
              <a:rPr lang="en-US" dirty="0"/>
              <a:t>“Qt 6.10 for desktop development” option. 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87F2A2B-5123-2302-251F-FBB8E5E2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93" y="2112190"/>
            <a:ext cx="6126413" cy="44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4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3DD2-4859-F09C-AF4E-7DE9CCC9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Qt Creator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1AEA1-9C84-4F2D-5809-35A94AFA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  <p:pic>
        <p:nvPicPr>
          <p:cNvPr id="5" name="Picture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A4D40590-B3D8-7C46-8D4E-8014369E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14335"/>
            <a:ext cx="7772400" cy="515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4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1B7F-2129-9265-91C2-5B67532B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4D37B-1A1A-115E-7945-07975BC3B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Recreate the demo widgets app.</a:t>
            </a:r>
          </a:p>
          <a:p>
            <a:pPr lvl="1"/>
            <a:r>
              <a:rPr lang="en-US" dirty="0"/>
              <a:t>Or something much cooler!</a:t>
            </a:r>
          </a:p>
          <a:p>
            <a:pPr lvl="1"/>
            <a:r>
              <a:rPr lang="en-US" u="sng" dirty="0"/>
              <a:t>Individual assignment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Tutorial to build a Qt desktop app:</a:t>
            </a:r>
            <a:br>
              <a:rPr lang="en-US" dirty="0"/>
            </a:br>
            <a:r>
              <a:rPr lang="en-US" sz="2400" dirty="0">
                <a:hlinkClick r:id="rId2"/>
              </a:rPr>
              <a:t>https://doc.qt.io/qtcreator/creator-writing-program.html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22261-1388-9827-FA06-FC5F0A11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699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Midterm exam</a:t>
            </a:r>
          </a:p>
          <a:p>
            <a:pPr lvl="4"/>
            <a:endParaRPr lang="en-US" sz="850" dirty="0"/>
          </a:p>
          <a:p>
            <a:r>
              <a:rPr lang="en-US" sz="2600" i="1" dirty="0"/>
              <a:t>Break</a:t>
            </a:r>
          </a:p>
          <a:p>
            <a:pPr lvl="4"/>
            <a:endParaRPr lang="en-US" sz="850" i="1" dirty="0"/>
          </a:p>
          <a:p>
            <a:r>
              <a:rPr lang="en-US" sz="2600" dirty="0"/>
              <a:t>GUI-based programming with Qt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B9-9FAF-744D-8B1B-8631609A80AA}" type="slidenum">
              <a:rPr lang="en-US"/>
              <a:pPr/>
              <a:t>3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968208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hlinkClick r:id="rId2"/>
              </a:rPr>
              <a:t>http://www.computerhistory.org/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Provide your own transportation to the museum.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Saturday, March 14, 11:30 AM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Special </a:t>
            </a:r>
            <a:r>
              <a:rPr lang="en-US" u="sng" dirty="0"/>
              <a:t>free admission</a:t>
            </a:r>
            <a:r>
              <a:rPr lang="en-US" dirty="0"/>
              <a:t> for my students.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Meet in the front lobby for your free pass.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Stay as long as you like, until closing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a self-guided tour of the </a:t>
            </a:r>
            <a:r>
              <a:rPr lang="en-US" dirty="0">
                <a:solidFill>
                  <a:srgbClr val="C00000"/>
                </a:solidFill>
              </a:rPr>
              <a:t>Revolution</a:t>
            </a:r>
            <a:r>
              <a:rPr lang="en-US" dirty="0"/>
              <a:t> exhibit.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Experience a fully restored </a:t>
            </a:r>
            <a:r>
              <a:rPr lang="en-US" dirty="0">
                <a:solidFill>
                  <a:srgbClr val="C00000"/>
                </a:solidFill>
              </a:rPr>
              <a:t>IBM 1401 </a:t>
            </a:r>
            <a:r>
              <a:rPr lang="en-US" dirty="0"/>
              <a:t>mainframe computer from the early 1960s in operation.</a:t>
            </a:r>
          </a:p>
        </p:txBody>
      </p:sp>
    </p:spTree>
    <p:extLst>
      <p:ext uri="{BB962C8B-B14F-4D97-AF65-F5344CB8AC3E}">
        <p14:creationId xmlns:p14="http://schemas.microsoft.com/office/powerpoint/2010/main" val="136803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Model-View-Controller Architecture (MVC)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503872" cy="1493526"/>
          </a:xfrm>
        </p:spPr>
        <p:txBody>
          <a:bodyPr/>
          <a:lstStyle/>
          <a:p>
            <a:r>
              <a:rPr lang="en-US" dirty="0"/>
              <a:t>MVC is an ideal architecture for GUI applications.</a:t>
            </a:r>
          </a:p>
          <a:p>
            <a:r>
              <a:rPr lang="en-US" dirty="0"/>
              <a:t>Design goal: Identify which application components are </a:t>
            </a:r>
            <a:r>
              <a:rPr lang="en-US" u="sng" dirty="0"/>
              <a:t>model</a:t>
            </a:r>
            <a:r>
              <a:rPr lang="en-US" dirty="0"/>
              <a:t>, </a:t>
            </a:r>
            <a:r>
              <a:rPr lang="en-US" u="sng" dirty="0"/>
              <a:t>view</a:t>
            </a:r>
            <a:r>
              <a:rPr lang="en-US" dirty="0"/>
              <a:t>, or </a:t>
            </a:r>
            <a:r>
              <a:rPr lang="en-US" u="sng" dirty="0"/>
              <a:t>controller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Fig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38" y="2756605"/>
            <a:ext cx="3406124" cy="28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9489" y="5714975"/>
            <a:ext cx="382502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 user </a:t>
            </a:r>
            <a:r>
              <a:rPr lang="en-US" u="sng" dirty="0">
                <a:solidFill>
                  <a:srgbClr val="0033CC"/>
                </a:solidFill>
              </a:rPr>
              <a:t>cannot</a:t>
            </a:r>
            <a:r>
              <a:rPr lang="en-US" dirty="0">
                <a:solidFill>
                  <a:srgbClr val="0033CC"/>
                </a:solidFill>
              </a:rPr>
              <a:t> directly modify the model.</a:t>
            </a:r>
          </a:p>
        </p:txBody>
      </p:sp>
    </p:spTree>
    <p:extLst>
      <p:ext uri="{BB962C8B-B14F-4D97-AF65-F5344CB8AC3E}">
        <p14:creationId xmlns:p14="http://schemas.microsoft.com/office/powerpoint/2010/main" val="18902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">
            <a:extLst>
              <a:ext uri="{FF2B5EF4-FFF2-40B4-BE49-F238E27FC236}">
                <a16:creationId xmlns:a16="http://schemas.microsoft.com/office/drawing/2014/main" id="{27D12A55-B753-CE15-B349-FADF2139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42" y="3672467"/>
            <a:ext cx="2491734" cy="21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5516-4B89-ED4A-BDDC-713B43E2BBAC}" type="slidenum">
              <a:rPr lang="en-US"/>
              <a:pPr/>
              <a:t>5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Implementation: Loose Coupling</a:t>
            </a:r>
            <a:endParaRPr lang="en-US" i="1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Keep the implementations of the </a:t>
            </a:r>
            <a:br>
              <a:rPr lang="en-US" dirty="0"/>
            </a:br>
            <a:r>
              <a:rPr lang="en-US" dirty="0"/>
              <a:t>three object types separate.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Cohesive classes!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type of object does not depend </a:t>
            </a:r>
            <a:br>
              <a:rPr lang="en-US" dirty="0"/>
            </a:br>
            <a:r>
              <a:rPr lang="en-US" dirty="0"/>
              <a:t>on how the other types are implemented.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Loosely coupled classes!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Your application is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easier to develop and maintain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faster to develop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</a:t>
            </a:r>
            <a:r>
              <a:rPr lang="en-US" u="sng" dirty="0"/>
              <a:t>robust</a:t>
            </a:r>
            <a:r>
              <a:rPr lang="en-US" dirty="0"/>
              <a:t> (resilient to runtime errors)</a:t>
            </a:r>
          </a:p>
        </p:txBody>
      </p:sp>
    </p:spTree>
    <p:extLst>
      <p:ext uri="{BB962C8B-B14F-4D97-AF65-F5344CB8AC3E}">
        <p14:creationId xmlns:p14="http://schemas.microsoft.com/office/powerpoint/2010/main" val="22916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B8-BBA8-9744-A005-37EA9C08894B}" type="slidenum">
              <a:rPr lang="en-US"/>
              <a:pPr/>
              <a:t>6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MVC Model Objects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19507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Model objects represent the </a:t>
            </a:r>
            <a:r>
              <a:rPr lang="en-US" sz="2800" u="sng" dirty="0"/>
              <a:t>persistent information</a:t>
            </a:r>
            <a:r>
              <a:rPr lang="en-US" sz="2800" dirty="0"/>
              <a:t> maintained by your application.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The information can be kept in memory,</a:t>
            </a:r>
            <a:br>
              <a:rPr lang="en-US" sz="2800" dirty="0"/>
            </a:br>
            <a:r>
              <a:rPr lang="en-US" sz="2800" dirty="0"/>
              <a:t>in files, or in a database.</a:t>
            </a:r>
          </a:p>
        </p:txBody>
      </p:sp>
      <p:pic>
        <p:nvPicPr>
          <p:cNvPr id="2" name="Picture 1" descr="Figure4">
            <a:extLst>
              <a:ext uri="{FF2B5EF4-FFF2-40B4-BE49-F238E27FC236}">
                <a16:creationId xmlns:a16="http://schemas.microsoft.com/office/drawing/2014/main" id="{BA18725D-2E34-2670-5F2E-97BCE464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87" y="3337561"/>
            <a:ext cx="3027825" cy="25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">
            <a:extLst>
              <a:ext uri="{FF2B5EF4-FFF2-40B4-BE49-F238E27FC236}">
                <a16:creationId xmlns:a16="http://schemas.microsoft.com/office/drawing/2014/main" id="{713DDFA9-D61A-F3AB-6915-4F3D4BEE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24" y="2240293"/>
            <a:ext cx="2924280" cy="24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13C4-BE19-F746-8BAB-A4BA1A7DC410}" type="slidenum">
              <a:rPr lang="en-US"/>
              <a:pPr/>
              <a:t>7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MVC View Objects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objects represent </a:t>
            </a:r>
            <a:br>
              <a:rPr lang="en-US" dirty="0"/>
            </a:br>
            <a:r>
              <a:rPr lang="en-US" u="sng" dirty="0"/>
              <a:t>user interface components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Input components such as text fields, </a:t>
            </a:r>
            <a:br>
              <a:rPr lang="en-US" dirty="0"/>
            </a:br>
            <a:r>
              <a:rPr lang="en-US" dirty="0"/>
              <a:t>buttons, menus, checkboxes, and </a:t>
            </a:r>
            <a:br>
              <a:rPr lang="en-US" dirty="0"/>
            </a:br>
            <a:r>
              <a:rPr lang="en-US" dirty="0"/>
              <a:t>radio buttons.</a:t>
            </a:r>
          </a:p>
          <a:p>
            <a:pPr lvl="4"/>
            <a:endParaRPr lang="en-US" dirty="0"/>
          </a:p>
          <a:p>
            <a:r>
              <a:rPr lang="en-US" dirty="0"/>
              <a:t>In each use case, users interact </a:t>
            </a:r>
            <a:br>
              <a:rPr lang="en-US" dirty="0"/>
            </a:br>
            <a:r>
              <a:rPr lang="en-US" dirty="0"/>
              <a:t>with at least one view object.</a:t>
            </a:r>
          </a:p>
          <a:p>
            <a:pPr lvl="4"/>
            <a:endParaRPr lang="en-US" dirty="0"/>
          </a:p>
          <a:p>
            <a:r>
              <a:rPr lang="en-US" dirty="0"/>
              <a:t>A view object </a:t>
            </a:r>
            <a:r>
              <a:rPr lang="en-US" u="sng" dirty="0"/>
              <a:t>collects information</a:t>
            </a:r>
            <a:r>
              <a:rPr lang="en-US" dirty="0"/>
              <a:t> from users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in a form that the model and controller objects </a:t>
            </a:r>
            <a:br>
              <a:rPr lang="en-US" dirty="0"/>
            </a:br>
            <a:r>
              <a:rPr lang="en-US" dirty="0"/>
              <a:t>can use.</a:t>
            </a:r>
          </a:p>
        </p:txBody>
      </p:sp>
    </p:spTree>
    <p:extLst>
      <p:ext uri="{BB962C8B-B14F-4D97-AF65-F5344CB8AC3E}">
        <p14:creationId xmlns:p14="http://schemas.microsoft.com/office/powerpoint/2010/main" val="225164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">
            <a:extLst>
              <a:ext uri="{FF2B5EF4-FFF2-40B4-BE49-F238E27FC236}">
                <a16:creationId xmlns:a16="http://schemas.microsoft.com/office/drawing/2014/main" id="{12116FA3-B0AF-6EA3-ECC6-B91FC476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1" y="3124181"/>
            <a:ext cx="3388307" cy="28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961C-FB84-C245-A13B-BE410715E4B2}" type="slidenum">
              <a:rPr lang="en-US"/>
              <a:pPr/>
              <a:t>8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Controller Objects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11013"/>
          </a:xfrm>
        </p:spPr>
        <p:txBody>
          <a:bodyPr/>
          <a:lstStyle/>
          <a:p>
            <a:r>
              <a:rPr lang="en-US" dirty="0"/>
              <a:t>Controller objects </a:t>
            </a:r>
            <a:r>
              <a:rPr lang="en-US" u="sng" dirty="0"/>
              <a:t>coordinate</a:t>
            </a:r>
            <a:r>
              <a:rPr lang="en-US" dirty="0"/>
              <a:t> the model and view objects.</a:t>
            </a:r>
          </a:p>
          <a:p>
            <a:pPr lvl="4"/>
            <a:endParaRPr lang="en-US" dirty="0"/>
          </a:p>
          <a:p>
            <a:r>
              <a:rPr lang="en-US" dirty="0"/>
              <a:t>Often have no physical counterpart </a:t>
            </a:r>
            <a:br>
              <a:rPr lang="en-US" dirty="0"/>
            </a:br>
            <a:r>
              <a:rPr lang="en-US" dirty="0"/>
              <a:t>in the real world.</a:t>
            </a:r>
          </a:p>
          <a:p>
            <a:pPr lvl="4"/>
            <a:endParaRPr lang="en-US" dirty="0"/>
          </a:p>
          <a:p>
            <a:r>
              <a:rPr lang="en-US" u="sng" dirty="0"/>
              <a:t>Dispatches information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the view objects </a:t>
            </a:r>
            <a:br>
              <a:rPr lang="en-US" dirty="0"/>
            </a:br>
            <a:r>
              <a:rPr lang="en-US" dirty="0"/>
              <a:t>to the model objects.</a:t>
            </a:r>
          </a:p>
          <a:p>
            <a:pPr lvl="1"/>
            <a:r>
              <a:rPr lang="en-US" dirty="0"/>
              <a:t>This is how user-entered data </a:t>
            </a:r>
            <a:br>
              <a:rPr lang="en-US" dirty="0"/>
            </a:br>
            <a:r>
              <a:rPr lang="en-US" dirty="0"/>
              <a:t>can update the model.</a:t>
            </a:r>
          </a:p>
        </p:txBody>
      </p:sp>
    </p:spTree>
    <p:extLst>
      <p:ext uri="{BB962C8B-B14F-4D97-AF65-F5344CB8AC3E}">
        <p14:creationId xmlns:p14="http://schemas.microsoft.com/office/powerpoint/2010/main" val="363834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67BE1-4008-3C4F-80EC-7688440D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598-CF18-AF4F-8A05-01DBE50564C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13058" name="Rectangle 2">
            <a:extLst>
              <a:ext uri="{FF2B5EF4-FFF2-40B4-BE49-F238E27FC236}">
                <a16:creationId xmlns:a16="http://schemas.microsoft.com/office/drawing/2014/main" id="{4271AFD7-3F25-D245-8DB8-CC07C46EB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Frameworks</a:t>
            </a:r>
          </a:p>
        </p:txBody>
      </p:sp>
      <p:sp>
        <p:nvSpPr>
          <p:cNvPr id="813059" name="Rectangle 3">
            <a:extLst>
              <a:ext uri="{FF2B5EF4-FFF2-40B4-BE49-F238E27FC236}">
                <a16:creationId xmlns:a16="http://schemas.microsoft.com/office/drawing/2014/main" id="{E3F54C2B-3DCE-4543-B645-6F3DF6448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B23C00"/>
                </a:solidFill>
              </a:rPr>
              <a:t>software framework</a:t>
            </a:r>
            <a:r>
              <a:rPr lang="en-US" altLang="en-US" dirty="0"/>
              <a:t> consists of a set of </a:t>
            </a:r>
            <a:r>
              <a:rPr lang="en-US" altLang="en-US" u="sng" dirty="0"/>
              <a:t>cooperating classes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These classes implement the essential mechanisms </a:t>
            </a:r>
            <a:br>
              <a:rPr lang="en-US" altLang="en-US" dirty="0"/>
            </a:br>
            <a:r>
              <a:rPr lang="en-US" altLang="en-US" dirty="0"/>
              <a:t>for a </a:t>
            </a:r>
            <a:r>
              <a:rPr lang="en-US" altLang="en-US" u="sng" dirty="0"/>
              <a:t>particular problem domain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Example: </a:t>
            </a:r>
            <a:r>
              <a:rPr lang="en-US" altLang="en-US" dirty="0">
                <a:solidFill>
                  <a:srgbClr val="C00000"/>
                </a:solidFill>
              </a:rPr>
              <a:t>Qt 6</a:t>
            </a:r>
            <a:r>
              <a:rPr lang="en-US" altLang="en-US" dirty="0"/>
              <a:t> is a C++ software framework </a:t>
            </a:r>
            <a:br>
              <a:rPr lang="en-US" altLang="en-US" dirty="0"/>
            </a:br>
            <a:r>
              <a:rPr lang="en-US" altLang="en-US" dirty="0"/>
              <a:t>for multi-platform GUI programming.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A framework </a:t>
            </a:r>
            <a:r>
              <a:rPr lang="en-US" altLang="en-US" u="sng" dirty="0"/>
              <a:t>imposes a structure</a:t>
            </a:r>
            <a:r>
              <a:rPr lang="en-US" altLang="en-US" dirty="0"/>
              <a:t> on the </a:t>
            </a:r>
            <a:br>
              <a:rPr lang="en-US" altLang="en-US" dirty="0"/>
            </a:br>
            <a:r>
              <a:rPr lang="en-US" altLang="en-US" dirty="0"/>
              <a:t>design and development of applications.</a:t>
            </a:r>
          </a:p>
          <a:p>
            <a:pPr lvl="1"/>
            <a:r>
              <a:rPr lang="en-US" altLang="en-US" dirty="0"/>
              <a:t>It has classes and API that implement the structure.</a:t>
            </a:r>
          </a:p>
          <a:p>
            <a:pPr lvl="1"/>
            <a:r>
              <a:rPr lang="en-US" altLang="en-US" dirty="0"/>
              <a:t>It is more than simply a library.</a:t>
            </a:r>
          </a:p>
        </p:txBody>
      </p:sp>
    </p:spTree>
    <p:extLst>
      <p:ext uri="{BB962C8B-B14F-4D97-AF65-F5344CB8AC3E}">
        <p14:creationId xmlns:p14="http://schemas.microsoft.com/office/powerpoint/2010/main" val="7883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51841</TotalTime>
  <Words>656</Words>
  <Application>Microsoft Macintosh PowerPoint</Application>
  <PresentationFormat>On-screen Show (4:3)</PresentationFormat>
  <Paragraphs>111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Quadrant</vt:lpstr>
      <vt:lpstr>CMPE 202 Software Systems Engineering March 11 Class Meeting</vt:lpstr>
      <vt:lpstr>Today</vt:lpstr>
      <vt:lpstr>Unofficial Field Trip</vt:lpstr>
      <vt:lpstr>Model-View-Controller Architecture (MVC)</vt:lpstr>
      <vt:lpstr>MVC Implementation: Loose Coupling</vt:lpstr>
      <vt:lpstr>MVC Model Objects</vt:lpstr>
      <vt:lpstr>MVC View Objects</vt:lpstr>
      <vt:lpstr>MVC Controller Objects</vt:lpstr>
      <vt:lpstr>Software Frameworks</vt:lpstr>
      <vt:lpstr>Software Frameworks, cont’d</vt:lpstr>
      <vt:lpstr>Demo Qt 6 Widgets Application</vt:lpstr>
      <vt:lpstr>Free Qt 6 for Education</vt:lpstr>
      <vt:lpstr>Install Qt 6</vt:lpstr>
      <vt:lpstr>Install Qt 6, cont’d</vt:lpstr>
      <vt:lpstr>Qt Creator</vt:lpstr>
      <vt:lpstr>Assignment #5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Ronald Mak</cp:lastModifiedBy>
  <cp:revision>668</cp:revision>
  <dcterms:created xsi:type="dcterms:W3CDTF">2008-01-12T03:52:55Z</dcterms:created>
  <dcterms:modified xsi:type="dcterms:W3CDTF">2026-03-11T23:26:35Z</dcterms:modified>
</cp:coreProperties>
</file>