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71"/>
  </p:notesMasterIdLst>
  <p:handoutMasterIdLst>
    <p:handoutMasterId r:id="rId72"/>
  </p:handoutMasterIdLst>
  <p:sldIdLst>
    <p:sldId id="256" r:id="rId2"/>
    <p:sldId id="829" r:id="rId3"/>
    <p:sldId id="942" r:id="rId4"/>
    <p:sldId id="889" r:id="rId5"/>
    <p:sldId id="890" r:id="rId6"/>
    <p:sldId id="876" r:id="rId7"/>
    <p:sldId id="878" r:id="rId8"/>
    <p:sldId id="877" r:id="rId9"/>
    <p:sldId id="879" r:id="rId10"/>
    <p:sldId id="880" r:id="rId11"/>
    <p:sldId id="881" r:id="rId12"/>
    <p:sldId id="943" r:id="rId13"/>
    <p:sldId id="883" r:id="rId14"/>
    <p:sldId id="891" r:id="rId15"/>
    <p:sldId id="884" r:id="rId16"/>
    <p:sldId id="882" r:id="rId17"/>
    <p:sldId id="940" r:id="rId18"/>
    <p:sldId id="892" r:id="rId19"/>
    <p:sldId id="893" r:id="rId20"/>
    <p:sldId id="894" r:id="rId21"/>
    <p:sldId id="895" r:id="rId22"/>
    <p:sldId id="896" r:id="rId23"/>
    <p:sldId id="897" r:id="rId24"/>
    <p:sldId id="898" r:id="rId25"/>
    <p:sldId id="899" r:id="rId26"/>
    <p:sldId id="900" r:id="rId27"/>
    <p:sldId id="901" r:id="rId28"/>
    <p:sldId id="902" r:id="rId29"/>
    <p:sldId id="903" r:id="rId30"/>
    <p:sldId id="905" r:id="rId31"/>
    <p:sldId id="904" r:id="rId32"/>
    <p:sldId id="906" r:id="rId33"/>
    <p:sldId id="907" r:id="rId34"/>
    <p:sldId id="908" r:id="rId35"/>
    <p:sldId id="909" r:id="rId36"/>
    <p:sldId id="910" r:id="rId37"/>
    <p:sldId id="911" r:id="rId38"/>
    <p:sldId id="912" r:id="rId39"/>
    <p:sldId id="913" r:id="rId40"/>
    <p:sldId id="914" r:id="rId41"/>
    <p:sldId id="915" r:id="rId42"/>
    <p:sldId id="916" r:id="rId43"/>
    <p:sldId id="917" r:id="rId44"/>
    <p:sldId id="918" r:id="rId45"/>
    <p:sldId id="919" r:id="rId46"/>
    <p:sldId id="920" r:id="rId47"/>
    <p:sldId id="921" r:id="rId48"/>
    <p:sldId id="922" r:id="rId49"/>
    <p:sldId id="923" r:id="rId50"/>
    <p:sldId id="924" r:id="rId51"/>
    <p:sldId id="925" r:id="rId52"/>
    <p:sldId id="926" r:id="rId53"/>
    <p:sldId id="927" r:id="rId54"/>
    <p:sldId id="928" r:id="rId55"/>
    <p:sldId id="929" r:id="rId56"/>
    <p:sldId id="930" r:id="rId57"/>
    <p:sldId id="931" r:id="rId58"/>
    <p:sldId id="932" r:id="rId59"/>
    <p:sldId id="933" r:id="rId60"/>
    <p:sldId id="934" r:id="rId61"/>
    <p:sldId id="935" r:id="rId62"/>
    <p:sldId id="936" r:id="rId63"/>
    <p:sldId id="937" r:id="rId64"/>
    <p:sldId id="938" r:id="rId65"/>
    <p:sldId id="939" r:id="rId66"/>
    <p:sldId id="941" r:id="rId67"/>
    <p:sldId id="257" r:id="rId68"/>
    <p:sldId id="259" r:id="rId69"/>
    <p:sldId id="260" r:id="rId7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3FEFF"/>
    <a:srgbClr val="0033CC"/>
    <a:srgbClr val="029846"/>
    <a:srgbClr val="CBCCFF"/>
    <a:srgbClr val="C5F9B8"/>
    <a:srgbClr val="930705"/>
    <a:srgbClr val="005493"/>
    <a:srgbClr val="E1A90D"/>
    <a:srgbClr val="FEE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20" autoAdjust="0"/>
    <p:restoredTop sz="97928" autoAdjust="0"/>
  </p:normalViewPr>
  <p:slideViewPr>
    <p:cSldViewPr>
      <p:cViewPr varScale="1">
        <p:scale>
          <a:sx n="168" d="100"/>
          <a:sy n="168" d="100"/>
        </p:scale>
        <p:origin x="544" y="208"/>
      </p:cViewPr>
      <p:guideLst>
        <p:guide orient="horz" pos="2160"/>
        <p:guide pos="2880"/>
      </p:guideLst>
    </p:cSldViewPr>
  </p:slideViewPr>
  <p:notesTextViewPr>
    <p:cViewPr>
      <p:scale>
        <a:sx n="100" d="100"/>
        <a:sy n="100" d="100"/>
      </p:scale>
      <p:origin x="0" y="0"/>
    </p:cViewPr>
  </p:notesTextViewPr>
  <p:sorterViewPr>
    <p:cViewPr>
      <p:scale>
        <a:sx n="123" d="100"/>
        <a:sy n="123"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3/3/26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5</a:t>
            </a:fld>
            <a:endParaRPr lang="en-US" altLang="x-none"/>
          </a:p>
        </p:txBody>
      </p:sp>
    </p:spTree>
    <p:extLst>
      <p:ext uri="{BB962C8B-B14F-4D97-AF65-F5344CB8AC3E}">
        <p14:creationId xmlns:p14="http://schemas.microsoft.com/office/powerpoint/2010/main" val="252229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HERE.</a:t>
            </a:r>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6</a:t>
            </a:fld>
            <a:endParaRPr lang="en-US" altLang="x-none"/>
          </a:p>
        </p:txBody>
      </p:sp>
    </p:spTree>
    <p:extLst>
      <p:ext uri="{BB962C8B-B14F-4D97-AF65-F5344CB8AC3E}">
        <p14:creationId xmlns:p14="http://schemas.microsoft.com/office/powerpoint/2010/main" val="296247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25</a:t>
            </a:fld>
            <a:endParaRPr lang="en-US" altLang="x-none"/>
          </a:p>
        </p:txBody>
      </p:sp>
    </p:spTree>
    <p:extLst>
      <p:ext uri="{BB962C8B-B14F-4D97-AF65-F5344CB8AC3E}">
        <p14:creationId xmlns:p14="http://schemas.microsoft.com/office/powerpoint/2010/main" val="279074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March 4</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eabhas.com/sites/default/files/2016-06/Rule%20of%20the%20Big%20Fiv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cs-faculty.stanford.edu/~knuth/faq.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computerhistory.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s.sjsu.edu/~mak/1401/" TargetMode="External"/><Relationship Id="rId2" Type="http://schemas.openxmlformats.org/officeDocument/2006/relationships/hyperlink" Target="http://en.wikipedia.org/wiki/IBM_1401" TargetMode="External"/><Relationship Id="rId1" Type="http://schemas.openxmlformats.org/officeDocument/2006/relationships/slideLayout" Target="../slideLayouts/slideLayout2.xml"/><Relationship Id="rId4" Type="http://schemas.openxmlformats.org/officeDocument/2006/relationships/hyperlink" Target="http://ed-thelen.org/1401Project/1401RestorationPag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March 4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5908-5480-2206-1F73-275BB6663E90}"/>
              </a:ext>
            </a:extLst>
          </p:cNvPr>
          <p:cNvSpPr>
            <a:spLocks noGrp="1"/>
          </p:cNvSpPr>
          <p:nvPr>
            <p:ph type="title"/>
          </p:nvPr>
        </p:nvSpPr>
        <p:spPr/>
        <p:txBody>
          <a:bodyPr/>
          <a:lstStyle/>
          <a:p>
            <a:r>
              <a:rPr lang="en-US" dirty="0"/>
              <a:t>The Vexatious Performance of C++ Vectors</a:t>
            </a:r>
          </a:p>
        </p:txBody>
      </p:sp>
      <p:sp>
        <p:nvSpPr>
          <p:cNvPr id="3" name="Content Placeholder 2">
            <a:extLst>
              <a:ext uri="{FF2B5EF4-FFF2-40B4-BE49-F238E27FC236}">
                <a16:creationId xmlns:a16="http://schemas.microsoft.com/office/drawing/2014/main" id="{612AC8D0-534B-4161-A273-B2C962390DA6}"/>
              </a:ext>
            </a:extLst>
          </p:cNvPr>
          <p:cNvSpPr>
            <a:spLocks noGrp="1"/>
          </p:cNvSpPr>
          <p:nvPr>
            <p:ph idx="1"/>
          </p:nvPr>
        </p:nvSpPr>
        <p:spPr/>
        <p:txBody>
          <a:bodyPr/>
          <a:lstStyle/>
          <a:p>
            <a:r>
              <a:rPr lang="en-US" dirty="0"/>
              <a:t>Vectors from the Standard Template Library are more convenient to use than arrays.</a:t>
            </a:r>
          </a:p>
          <a:p>
            <a:pPr lvl="1"/>
            <a:r>
              <a:rPr lang="en-US" sz="2000" dirty="0"/>
              <a:t>An STL vector internally manages a </a:t>
            </a:r>
            <a:r>
              <a:rPr lang="en-US" sz="2000" u="sng" dirty="0"/>
              <a:t>hidden dynamic array</a:t>
            </a:r>
            <a:r>
              <a:rPr lang="en-US" sz="2000" dirty="0"/>
              <a:t> </a:t>
            </a:r>
            <a:br>
              <a:rPr lang="en-US" sz="2000" dirty="0"/>
            </a:br>
            <a:r>
              <a:rPr lang="en-US" sz="2000" dirty="0"/>
              <a:t>to store its elements. </a:t>
            </a:r>
          </a:p>
          <a:p>
            <a:pPr lvl="1"/>
            <a:r>
              <a:rPr lang="en-US" sz="2000" dirty="0"/>
              <a:t>We can </a:t>
            </a:r>
            <a:r>
              <a:rPr lang="en-US" sz="2000" u="sng" dirty="0"/>
              <a:t>insert</a:t>
            </a:r>
            <a:r>
              <a:rPr lang="en-US" sz="2000" dirty="0"/>
              <a:t> an element anywhere into a vector or </a:t>
            </a:r>
            <a:r>
              <a:rPr lang="en-US" sz="2000" u="sng" dirty="0"/>
              <a:t>append</a:t>
            </a:r>
            <a:r>
              <a:rPr lang="en-US" sz="2000" dirty="0"/>
              <a:t> elements at its end. </a:t>
            </a:r>
          </a:p>
          <a:p>
            <a:pPr lvl="1"/>
            <a:r>
              <a:rPr lang="en-US" sz="2000" dirty="0"/>
              <a:t>We can </a:t>
            </a:r>
            <a:r>
              <a:rPr lang="en-US" sz="2000" u="sng" dirty="0"/>
              <a:t>delete</a:t>
            </a:r>
            <a:r>
              <a:rPr lang="en-US" sz="2000" dirty="0"/>
              <a:t> any element from the vector. </a:t>
            </a:r>
          </a:p>
          <a:p>
            <a:pPr lvl="1"/>
            <a:r>
              <a:rPr lang="en-US" sz="2000" dirty="0"/>
              <a:t>We don’t need to write code to keep track of a vector’s storage requirements because the vector </a:t>
            </a:r>
            <a:r>
              <a:rPr lang="en-US" sz="2000" u="sng" dirty="0"/>
              <a:t>automatically adjusts the size</a:t>
            </a:r>
            <a:r>
              <a:rPr lang="en-US" sz="2000" dirty="0"/>
              <a:t> of its internal dynamic array as we insert, append, and delete elements.</a:t>
            </a:r>
            <a:r>
              <a:rPr lang="en-US" dirty="0"/>
              <a:t> </a:t>
            </a:r>
          </a:p>
          <a:p>
            <a:r>
              <a:rPr lang="en-US" dirty="0"/>
              <a:t>But we can inadvertently incur some </a:t>
            </a:r>
            <a:br>
              <a:rPr lang="en-US" dirty="0"/>
            </a:br>
            <a:r>
              <a:rPr lang="en-US" u="sng" dirty="0"/>
              <a:t>nasty performance problems</a:t>
            </a:r>
            <a:r>
              <a:rPr lang="en-US" dirty="0"/>
              <a:t>.</a:t>
            </a:r>
          </a:p>
        </p:txBody>
      </p:sp>
      <p:sp>
        <p:nvSpPr>
          <p:cNvPr id="4" name="Slide Number Placeholder 3">
            <a:extLst>
              <a:ext uri="{FF2B5EF4-FFF2-40B4-BE49-F238E27FC236}">
                <a16:creationId xmlns:a16="http://schemas.microsoft.com/office/drawing/2014/main" id="{05C6CC4E-846D-5463-8ECE-62B2638F008E}"/>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Tree>
    <p:extLst>
      <p:ext uri="{BB962C8B-B14F-4D97-AF65-F5344CB8AC3E}">
        <p14:creationId xmlns:p14="http://schemas.microsoft.com/office/powerpoint/2010/main" val="23717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2639-8DBA-D68F-4CC2-0C0107ADB45F}"/>
              </a:ext>
            </a:extLst>
          </p:cNvPr>
          <p:cNvSpPr>
            <a:spLocks noGrp="1"/>
          </p:cNvSpPr>
          <p:nvPr>
            <p:ph type="title"/>
          </p:nvPr>
        </p:nvSpPr>
        <p:spPr/>
        <p:txBody>
          <a:bodyPr/>
          <a:lstStyle/>
          <a:p>
            <a:r>
              <a:rPr lang="en-US" dirty="0"/>
              <a:t>C++ Vectors</a:t>
            </a:r>
            <a:r>
              <a:rPr lang="en-US" i="1" dirty="0"/>
              <a:t>, cont’d</a:t>
            </a:r>
          </a:p>
        </p:txBody>
      </p:sp>
      <p:sp>
        <p:nvSpPr>
          <p:cNvPr id="3" name="Content Placeholder 2">
            <a:extLst>
              <a:ext uri="{FF2B5EF4-FFF2-40B4-BE49-F238E27FC236}">
                <a16:creationId xmlns:a16="http://schemas.microsoft.com/office/drawing/2014/main" id="{5223DF57-1587-2D9E-C9A1-F72F2374F09A}"/>
              </a:ext>
            </a:extLst>
          </p:cNvPr>
          <p:cNvSpPr>
            <a:spLocks noGrp="1"/>
          </p:cNvSpPr>
          <p:nvPr>
            <p:ph idx="1"/>
          </p:nvPr>
        </p:nvSpPr>
        <p:spPr>
          <a:xfrm>
            <a:off x="457200" y="1295400"/>
            <a:ext cx="8229600" cy="4053819"/>
          </a:xfrm>
        </p:spPr>
        <p:txBody>
          <a:bodyPr/>
          <a:lstStyle/>
          <a:p>
            <a:r>
              <a:rPr lang="en-US" dirty="0"/>
              <a:t>Example: An application stores appointment dates in an STL vector.</a:t>
            </a:r>
          </a:p>
          <a:p>
            <a:pPr lvl="1"/>
            <a:r>
              <a:rPr lang="en-US" dirty="0"/>
              <a:t>For each appointment, it appends a </a:t>
            </a:r>
            <a:r>
              <a:rPr lang="en-US" b="1" dirty="0">
                <a:solidFill>
                  <a:srgbClr val="0432FF"/>
                </a:solidFill>
                <a:latin typeface="Courier New" panose="02070309020205020404" pitchFamily="49" charset="0"/>
                <a:cs typeface="Courier New" panose="02070309020205020404" pitchFamily="49" charset="0"/>
              </a:rPr>
              <a:t>Date</a:t>
            </a:r>
            <a:r>
              <a:rPr lang="en-US" dirty="0"/>
              <a:t> object to the end of the </a:t>
            </a:r>
            <a:r>
              <a:rPr lang="en-US" b="1" dirty="0">
                <a:solidFill>
                  <a:srgbClr val="0432FF"/>
                </a:solidFill>
                <a:latin typeface="Courier New" panose="02070309020205020404" pitchFamily="49" charset="0"/>
                <a:cs typeface="Courier New" panose="02070309020205020404" pitchFamily="49" charset="0"/>
              </a:rPr>
              <a:t>vector&lt;Date&gt; dates</a:t>
            </a:r>
            <a:r>
              <a:rPr lang="en-US" dirty="0"/>
              <a:t>.</a:t>
            </a:r>
          </a:p>
          <a:p>
            <a:pPr lvl="1"/>
            <a:r>
              <a:rPr lang="en-US" dirty="0"/>
              <a:t>It also removes </a:t>
            </a:r>
            <a:r>
              <a:rPr lang="en-US" b="1" dirty="0">
                <a:solidFill>
                  <a:srgbClr val="0432FF"/>
                </a:solidFill>
                <a:latin typeface="Courier New" panose="02070309020205020404" pitchFamily="49" charset="0"/>
                <a:cs typeface="Courier New" panose="02070309020205020404" pitchFamily="49" charset="0"/>
              </a:rPr>
              <a:t>Date</a:t>
            </a:r>
            <a:r>
              <a:rPr lang="en-US" dirty="0"/>
              <a:t> objects from the vector.</a:t>
            </a:r>
          </a:p>
          <a:p>
            <a:pPr lvl="1"/>
            <a:endParaRPr lang="en-US" dirty="0"/>
          </a:p>
        </p:txBody>
      </p:sp>
      <p:sp>
        <p:nvSpPr>
          <p:cNvPr id="4" name="Slide Number Placeholder 3">
            <a:extLst>
              <a:ext uri="{FF2B5EF4-FFF2-40B4-BE49-F238E27FC236}">
                <a16:creationId xmlns:a16="http://schemas.microsoft.com/office/drawing/2014/main" id="{1F6A32C0-4841-277E-4D72-6F82B1536908}"/>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8D86A169-08E6-A78E-2A61-15C507CAEE08}"/>
              </a:ext>
            </a:extLst>
          </p:cNvPr>
          <p:cNvSpPr txBox="1"/>
          <p:nvPr/>
        </p:nvSpPr>
        <p:spPr>
          <a:xfrm>
            <a:off x="1768072" y="3429000"/>
            <a:ext cx="1132041" cy="338554"/>
          </a:xfrm>
          <a:prstGeom prst="rect">
            <a:avLst/>
          </a:prstGeom>
          <a:solidFill>
            <a:srgbClr val="0432FF"/>
          </a:solidFill>
        </p:spPr>
        <p:txBody>
          <a:bodyPr wrap="none" rtlCol="0">
            <a:spAutoFit/>
          </a:bodyPr>
          <a:lstStyle/>
          <a:p>
            <a:r>
              <a:rPr lang="en-US" dirty="0">
                <a:solidFill>
                  <a:srgbClr val="FFFF00"/>
                </a:solidFill>
              </a:rPr>
              <a:t>6.7/</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31090842-4107-ECF1-33E6-6C200364E5E2}"/>
              </a:ext>
            </a:extLst>
          </p:cNvPr>
          <p:cNvSpPr txBox="1"/>
          <p:nvPr/>
        </p:nvSpPr>
        <p:spPr>
          <a:xfrm>
            <a:off x="3016114" y="3429000"/>
            <a:ext cx="1348446" cy="338554"/>
          </a:xfrm>
          <a:prstGeom prst="rect">
            <a:avLst/>
          </a:prstGeom>
          <a:solidFill>
            <a:srgbClr val="0432FF"/>
          </a:solidFill>
        </p:spPr>
        <p:txBody>
          <a:bodyPr wrap="none" rtlCol="0">
            <a:spAutoFit/>
          </a:bodyPr>
          <a:lstStyle/>
          <a:p>
            <a:r>
              <a:rPr lang="en-US" dirty="0">
                <a:solidFill>
                  <a:srgbClr val="FFFF00"/>
                </a:solidFill>
              </a:rPr>
              <a:t>6.7/</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CDB7F4B9-CD72-9C2D-6FE5-61CD178C7665}"/>
              </a:ext>
            </a:extLst>
          </p:cNvPr>
          <p:cNvSpPr txBox="1"/>
          <p:nvPr/>
        </p:nvSpPr>
        <p:spPr>
          <a:xfrm>
            <a:off x="4480561" y="3429000"/>
            <a:ext cx="1952779" cy="338554"/>
          </a:xfrm>
          <a:prstGeom prst="rect">
            <a:avLst/>
          </a:prstGeom>
          <a:solidFill>
            <a:srgbClr val="0432FF"/>
          </a:solidFill>
        </p:spPr>
        <p:txBody>
          <a:bodyPr wrap="none" rtlCol="0">
            <a:spAutoFit/>
          </a:bodyPr>
          <a:lstStyle/>
          <a:p>
            <a:r>
              <a:rPr lang="en-US" dirty="0">
                <a:solidFill>
                  <a:srgbClr val="FFFF00"/>
                </a:solidFill>
              </a:rPr>
              <a:t>6.7/</a:t>
            </a:r>
            <a:r>
              <a:rPr lang="en-US" dirty="0" err="1">
                <a:solidFill>
                  <a:srgbClr val="FFFF00"/>
                </a:solidFill>
              </a:rPr>
              <a:t>Appointments.h</a:t>
            </a:r>
            <a:endParaRPr lang="en-US" dirty="0">
              <a:solidFill>
                <a:srgbClr val="FFFF00"/>
              </a:solidFill>
            </a:endParaRPr>
          </a:p>
        </p:txBody>
      </p:sp>
      <p:sp>
        <p:nvSpPr>
          <p:cNvPr id="11" name="TextBox 10">
            <a:extLst>
              <a:ext uri="{FF2B5EF4-FFF2-40B4-BE49-F238E27FC236}">
                <a16:creationId xmlns:a16="http://schemas.microsoft.com/office/drawing/2014/main" id="{2414096E-FC52-5E76-3954-AB1D0FBFCC84}"/>
              </a:ext>
            </a:extLst>
          </p:cNvPr>
          <p:cNvSpPr txBox="1"/>
          <p:nvPr/>
        </p:nvSpPr>
        <p:spPr>
          <a:xfrm>
            <a:off x="6550318" y="3429000"/>
            <a:ext cx="1359668" cy="338554"/>
          </a:xfrm>
          <a:prstGeom prst="rect">
            <a:avLst/>
          </a:prstGeom>
          <a:solidFill>
            <a:srgbClr val="0432FF"/>
          </a:solidFill>
        </p:spPr>
        <p:txBody>
          <a:bodyPr wrap="none" rtlCol="0">
            <a:spAutoFit/>
          </a:bodyPr>
          <a:lstStyle/>
          <a:p>
            <a:r>
              <a:rPr lang="en-US" dirty="0">
                <a:solidFill>
                  <a:srgbClr val="FFFF00"/>
                </a:solidFill>
              </a:rPr>
              <a:t>6.7/</a:t>
            </a:r>
            <a:r>
              <a:rPr lang="en-US" dirty="0" err="1">
                <a:solidFill>
                  <a:srgbClr val="FFFF00"/>
                </a:solidFill>
              </a:rPr>
              <a:t>main.cpp</a:t>
            </a:r>
            <a:endParaRPr lang="en-US" dirty="0">
              <a:solidFill>
                <a:srgbClr val="FFFF00"/>
              </a:solidFill>
            </a:endParaRPr>
          </a:p>
        </p:txBody>
      </p:sp>
    </p:spTree>
    <p:extLst>
      <p:ext uri="{BB962C8B-B14F-4D97-AF65-F5344CB8AC3E}">
        <p14:creationId xmlns:p14="http://schemas.microsoft.com/office/powerpoint/2010/main" val="371435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2639-8DBA-D68F-4CC2-0C0107ADB45F}"/>
              </a:ext>
            </a:extLst>
          </p:cNvPr>
          <p:cNvSpPr>
            <a:spLocks noGrp="1"/>
          </p:cNvSpPr>
          <p:nvPr>
            <p:ph type="title"/>
          </p:nvPr>
        </p:nvSpPr>
        <p:spPr/>
        <p:txBody>
          <a:bodyPr/>
          <a:lstStyle/>
          <a:p>
            <a:r>
              <a:rPr lang="en-US" dirty="0"/>
              <a:t>C++ Vectors</a:t>
            </a:r>
            <a:r>
              <a:rPr lang="en-US" i="1" dirty="0"/>
              <a:t>, cont’d</a:t>
            </a:r>
          </a:p>
        </p:txBody>
      </p:sp>
      <p:sp>
        <p:nvSpPr>
          <p:cNvPr id="3" name="Content Placeholder 2">
            <a:extLst>
              <a:ext uri="{FF2B5EF4-FFF2-40B4-BE49-F238E27FC236}">
                <a16:creationId xmlns:a16="http://schemas.microsoft.com/office/drawing/2014/main" id="{5223DF57-1587-2D9E-C9A1-F72F2374F09A}"/>
              </a:ext>
            </a:extLst>
          </p:cNvPr>
          <p:cNvSpPr>
            <a:spLocks noGrp="1"/>
          </p:cNvSpPr>
          <p:nvPr>
            <p:ph idx="1"/>
          </p:nvPr>
        </p:nvSpPr>
        <p:spPr>
          <a:xfrm>
            <a:off x="457200" y="1295400"/>
            <a:ext cx="8229600" cy="4053819"/>
          </a:xfrm>
        </p:spPr>
        <p:txBody>
          <a:bodyPr/>
          <a:lstStyle/>
          <a:p>
            <a:r>
              <a:rPr lang="en-US" dirty="0"/>
              <a:t>Surprise! As the dates vector grows larger, the application’s performance degrades.</a:t>
            </a:r>
          </a:p>
          <a:p>
            <a:pPr lvl="1"/>
            <a:r>
              <a:rPr lang="en-US" dirty="0"/>
              <a:t>Can we show how an STL vector operates?</a:t>
            </a:r>
          </a:p>
        </p:txBody>
      </p:sp>
      <p:sp>
        <p:nvSpPr>
          <p:cNvPr id="4" name="Slide Number Placeholder 3">
            <a:extLst>
              <a:ext uri="{FF2B5EF4-FFF2-40B4-BE49-F238E27FC236}">
                <a16:creationId xmlns:a16="http://schemas.microsoft.com/office/drawing/2014/main" id="{1F6A32C0-4841-277E-4D72-6F82B1536908}"/>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
        <p:nvSpPr>
          <p:cNvPr id="8" name="TextBox 7">
            <a:extLst>
              <a:ext uri="{FF2B5EF4-FFF2-40B4-BE49-F238E27FC236}">
                <a16:creationId xmlns:a16="http://schemas.microsoft.com/office/drawing/2014/main" id="{3CF46800-31F7-6BC1-D1DE-A434A711997E}"/>
              </a:ext>
            </a:extLst>
          </p:cNvPr>
          <p:cNvSpPr txBox="1"/>
          <p:nvPr/>
        </p:nvSpPr>
        <p:spPr>
          <a:xfrm>
            <a:off x="1768072" y="2788927"/>
            <a:ext cx="1132041" cy="338554"/>
          </a:xfrm>
          <a:prstGeom prst="rect">
            <a:avLst/>
          </a:prstGeom>
          <a:solidFill>
            <a:srgbClr val="0432FF"/>
          </a:solidFill>
        </p:spPr>
        <p:txBody>
          <a:bodyPr wrap="none" rtlCol="0">
            <a:spAutoFit/>
          </a:bodyPr>
          <a:lstStyle/>
          <a:p>
            <a:r>
              <a:rPr lang="en-US" dirty="0">
                <a:solidFill>
                  <a:srgbClr val="FFFF00"/>
                </a:solidFill>
              </a:rPr>
              <a:t>6.8/</a:t>
            </a:r>
            <a:r>
              <a:rPr lang="en-US" dirty="0" err="1">
                <a:solidFill>
                  <a:srgbClr val="FFFF00"/>
                </a:solidFill>
              </a:rPr>
              <a:t>Date.h</a:t>
            </a:r>
            <a:endParaRPr lang="en-US" dirty="0">
              <a:solidFill>
                <a:srgbClr val="FFFF00"/>
              </a:solidFill>
            </a:endParaRPr>
          </a:p>
        </p:txBody>
      </p:sp>
      <p:sp>
        <p:nvSpPr>
          <p:cNvPr id="9" name="TextBox 8">
            <a:extLst>
              <a:ext uri="{FF2B5EF4-FFF2-40B4-BE49-F238E27FC236}">
                <a16:creationId xmlns:a16="http://schemas.microsoft.com/office/drawing/2014/main" id="{E5A8915C-9378-0441-B776-2F09A369EA9D}"/>
              </a:ext>
            </a:extLst>
          </p:cNvPr>
          <p:cNvSpPr txBox="1"/>
          <p:nvPr/>
        </p:nvSpPr>
        <p:spPr>
          <a:xfrm>
            <a:off x="3016114" y="2788927"/>
            <a:ext cx="1348446" cy="338554"/>
          </a:xfrm>
          <a:prstGeom prst="rect">
            <a:avLst/>
          </a:prstGeom>
          <a:solidFill>
            <a:srgbClr val="0432FF"/>
          </a:solidFill>
        </p:spPr>
        <p:txBody>
          <a:bodyPr wrap="none" rtlCol="0">
            <a:spAutoFit/>
          </a:bodyPr>
          <a:lstStyle/>
          <a:p>
            <a:r>
              <a:rPr lang="en-US" dirty="0">
                <a:solidFill>
                  <a:srgbClr val="FFFF00"/>
                </a:solidFill>
              </a:rPr>
              <a:t>6.8/</a:t>
            </a:r>
            <a:r>
              <a:rPr lang="en-US" dirty="0" err="1">
                <a:solidFill>
                  <a:srgbClr val="FFFF00"/>
                </a:solidFill>
              </a:rPr>
              <a:t>Date.cpp</a:t>
            </a:r>
            <a:endParaRPr lang="en-US" dirty="0">
              <a:solidFill>
                <a:srgbClr val="FFFF00"/>
              </a:solidFill>
            </a:endParaRPr>
          </a:p>
        </p:txBody>
      </p:sp>
      <p:sp>
        <p:nvSpPr>
          <p:cNvPr id="10" name="TextBox 9">
            <a:extLst>
              <a:ext uri="{FF2B5EF4-FFF2-40B4-BE49-F238E27FC236}">
                <a16:creationId xmlns:a16="http://schemas.microsoft.com/office/drawing/2014/main" id="{C388EAC7-204E-4B2A-8AAA-A81118A710B5}"/>
              </a:ext>
            </a:extLst>
          </p:cNvPr>
          <p:cNvSpPr txBox="1"/>
          <p:nvPr/>
        </p:nvSpPr>
        <p:spPr>
          <a:xfrm>
            <a:off x="4480561" y="2788927"/>
            <a:ext cx="1952779" cy="338554"/>
          </a:xfrm>
          <a:prstGeom prst="rect">
            <a:avLst/>
          </a:prstGeom>
          <a:solidFill>
            <a:srgbClr val="0432FF"/>
          </a:solidFill>
        </p:spPr>
        <p:txBody>
          <a:bodyPr wrap="none" rtlCol="0">
            <a:spAutoFit/>
          </a:bodyPr>
          <a:lstStyle/>
          <a:p>
            <a:r>
              <a:rPr lang="en-US" dirty="0">
                <a:solidFill>
                  <a:srgbClr val="FFFF00"/>
                </a:solidFill>
              </a:rPr>
              <a:t>6.8/</a:t>
            </a:r>
            <a:r>
              <a:rPr lang="en-US" dirty="0" err="1">
                <a:solidFill>
                  <a:srgbClr val="FFFF00"/>
                </a:solidFill>
              </a:rPr>
              <a:t>Appointments.h</a:t>
            </a:r>
            <a:endParaRPr lang="en-US" dirty="0">
              <a:solidFill>
                <a:srgbClr val="FFFF00"/>
              </a:solidFill>
            </a:endParaRPr>
          </a:p>
        </p:txBody>
      </p:sp>
      <p:sp>
        <p:nvSpPr>
          <p:cNvPr id="12" name="TextBox 11">
            <a:extLst>
              <a:ext uri="{FF2B5EF4-FFF2-40B4-BE49-F238E27FC236}">
                <a16:creationId xmlns:a16="http://schemas.microsoft.com/office/drawing/2014/main" id="{DE53DF12-57AB-A570-65DD-576BAC82AD3C}"/>
              </a:ext>
            </a:extLst>
          </p:cNvPr>
          <p:cNvSpPr txBox="1"/>
          <p:nvPr/>
        </p:nvSpPr>
        <p:spPr>
          <a:xfrm>
            <a:off x="6550318" y="2795106"/>
            <a:ext cx="1359668" cy="338554"/>
          </a:xfrm>
          <a:prstGeom prst="rect">
            <a:avLst/>
          </a:prstGeom>
          <a:solidFill>
            <a:srgbClr val="0432FF"/>
          </a:solidFill>
        </p:spPr>
        <p:txBody>
          <a:bodyPr wrap="none" rtlCol="0">
            <a:spAutoFit/>
          </a:bodyPr>
          <a:lstStyle/>
          <a:p>
            <a:r>
              <a:rPr lang="en-US" dirty="0">
                <a:solidFill>
                  <a:srgbClr val="FFFF00"/>
                </a:solidFill>
              </a:rPr>
              <a:t>6.8/</a:t>
            </a:r>
            <a:r>
              <a:rPr lang="en-US" dirty="0" err="1">
                <a:solidFill>
                  <a:srgbClr val="FFFF00"/>
                </a:solidFill>
              </a:rPr>
              <a:t>main.cpp</a:t>
            </a:r>
            <a:endParaRPr lang="en-US" dirty="0">
              <a:solidFill>
                <a:srgbClr val="FFFF00"/>
              </a:solidFill>
            </a:endParaRPr>
          </a:p>
        </p:txBody>
      </p:sp>
    </p:spTree>
    <p:extLst>
      <p:ext uri="{BB962C8B-B14F-4D97-AF65-F5344CB8AC3E}">
        <p14:creationId xmlns:p14="http://schemas.microsoft.com/office/powerpoint/2010/main" val="350903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3FD-1E30-59F7-C60E-39FB89CB9F18}"/>
              </a:ext>
            </a:extLst>
          </p:cNvPr>
          <p:cNvSpPr>
            <a:spLocks noGrp="1"/>
          </p:cNvSpPr>
          <p:nvPr>
            <p:ph type="title"/>
          </p:nvPr>
        </p:nvSpPr>
        <p:spPr/>
        <p:txBody>
          <a:bodyPr/>
          <a:lstStyle/>
          <a:p>
            <a:r>
              <a:rPr lang="en-US" dirty="0"/>
              <a:t>C++ Vectors</a:t>
            </a:r>
            <a:r>
              <a:rPr lang="en-US" i="1" dirty="0"/>
              <a:t>, cont’d</a:t>
            </a:r>
            <a:endParaRPr lang="en-US" dirty="0"/>
          </a:p>
        </p:txBody>
      </p:sp>
      <p:sp>
        <p:nvSpPr>
          <p:cNvPr id="3" name="Content Placeholder 2">
            <a:extLst>
              <a:ext uri="{FF2B5EF4-FFF2-40B4-BE49-F238E27FC236}">
                <a16:creationId xmlns:a16="http://schemas.microsoft.com/office/drawing/2014/main" id="{31C4D8BC-6206-A233-2408-6D21A0D7070E}"/>
              </a:ext>
            </a:extLst>
          </p:cNvPr>
          <p:cNvSpPr>
            <a:spLocks noGrp="1"/>
          </p:cNvSpPr>
          <p:nvPr>
            <p:ph idx="1"/>
          </p:nvPr>
        </p:nvSpPr>
        <p:spPr>
          <a:xfrm>
            <a:off x="457200" y="1295400"/>
            <a:ext cx="8229600" cy="3322307"/>
          </a:xfrm>
        </p:spPr>
        <p:txBody>
          <a:bodyPr/>
          <a:lstStyle/>
          <a:p>
            <a:r>
              <a:rPr lang="en-US" dirty="0"/>
              <a:t>To </a:t>
            </a:r>
            <a:r>
              <a:rPr lang="en-US" u="sng" dirty="0"/>
              <a:t>append</a:t>
            </a:r>
            <a:r>
              <a:rPr lang="en-US" dirty="0"/>
              <a:t> element </a:t>
            </a:r>
            <a:r>
              <a:rPr lang="en-US" b="1" dirty="0">
                <a:solidFill>
                  <a:srgbClr val="0432FF"/>
                </a:solidFill>
                <a:latin typeface="Courier New" panose="02070309020205020404" pitchFamily="49" charset="0"/>
                <a:cs typeface="Courier New" panose="02070309020205020404" pitchFamily="49" charset="0"/>
              </a:rPr>
              <a:t>d2027</a:t>
            </a:r>
            <a:r>
              <a:rPr lang="en-US" dirty="0"/>
              <a:t> to a vector, the C++ runtime system must “grow” the vector by allocating a </a:t>
            </a:r>
            <a:r>
              <a:rPr lang="en-US" u="sng" dirty="0"/>
              <a:t>new longer</a:t>
            </a:r>
            <a:r>
              <a:rPr lang="en-US" dirty="0"/>
              <a:t> internal dynamic array.</a:t>
            </a:r>
          </a:p>
          <a:p>
            <a:pPr lvl="4"/>
            <a:endParaRPr lang="en-US" dirty="0"/>
          </a:p>
          <a:p>
            <a:pPr lvl="1"/>
            <a:r>
              <a:rPr lang="en-US" dirty="0"/>
              <a:t>It must </a:t>
            </a:r>
            <a:r>
              <a:rPr lang="en-US" u="sng" dirty="0"/>
              <a:t>copy objects</a:t>
            </a:r>
            <a:r>
              <a:rPr lang="en-US" dirty="0"/>
              <a:t> from the old array to the new:</a:t>
            </a:r>
          </a:p>
          <a:p>
            <a:pPr lvl="1"/>
            <a:endParaRPr lang="en-US" dirty="0"/>
          </a:p>
          <a:p>
            <a:pPr lvl="1"/>
            <a:endParaRPr lang="en-US" dirty="0"/>
          </a:p>
          <a:p>
            <a:pPr lvl="1"/>
            <a:r>
              <a:rPr lang="en-US" dirty="0"/>
              <a:t>Then it must </a:t>
            </a:r>
            <a:r>
              <a:rPr lang="en-US" u="sng" dirty="0"/>
              <a:t>deallocate objects</a:t>
            </a:r>
            <a:r>
              <a:rPr lang="en-US" dirty="0"/>
              <a:t> in the old array.</a:t>
            </a:r>
          </a:p>
        </p:txBody>
      </p:sp>
      <p:sp>
        <p:nvSpPr>
          <p:cNvPr id="4" name="Slide Number Placeholder 3">
            <a:extLst>
              <a:ext uri="{FF2B5EF4-FFF2-40B4-BE49-F238E27FC236}">
                <a16:creationId xmlns:a16="http://schemas.microsoft.com/office/drawing/2014/main" id="{C5920A8F-8025-752D-5244-9479D11AB9DF}"/>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7" name="Picture 6" descr="Diagram&#10;&#10;Description automatically generated">
            <a:extLst>
              <a:ext uri="{FF2B5EF4-FFF2-40B4-BE49-F238E27FC236}">
                <a16:creationId xmlns:a16="http://schemas.microsoft.com/office/drawing/2014/main" id="{B4773505-B31D-F63F-9010-B03F6F48A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32" y="3337561"/>
            <a:ext cx="1906130" cy="822951"/>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00FDD2AE-639A-49E4-7A9B-D700C655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058" y="4713545"/>
            <a:ext cx="1906130" cy="849055"/>
          </a:xfrm>
          <a:prstGeom prst="rect">
            <a:avLst/>
          </a:prstGeom>
        </p:spPr>
      </p:pic>
      <p:sp>
        <p:nvSpPr>
          <p:cNvPr id="5" name="TextBox 4">
            <a:extLst>
              <a:ext uri="{FF2B5EF4-FFF2-40B4-BE49-F238E27FC236}">
                <a16:creationId xmlns:a16="http://schemas.microsoft.com/office/drawing/2014/main" id="{694F0B47-BCFD-D791-9EDE-C1672145EF0B}"/>
              </a:ext>
            </a:extLst>
          </p:cNvPr>
          <p:cNvSpPr txBox="1"/>
          <p:nvPr/>
        </p:nvSpPr>
        <p:spPr>
          <a:xfrm>
            <a:off x="5577829" y="3794756"/>
            <a:ext cx="2089033"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calls to the copy constructor</a:t>
            </a:r>
          </a:p>
        </p:txBody>
      </p:sp>
      <p:sp>
        <p:nvSpPr>
          <p:cNvPr id="6" name="TextBox 5">
            <a:extLst>
              <a:ext uri="{FF2B5EF4-FFF2-40B4-BE49-F238E27FC236}">
                <a16:creationId xmlns:a16="http://schemas.microsoft.com/office/drawing/2014/main" id="{AEB9E91D-4D98-0CD7-CAA5-42A812EA2E56}"/>
              </a:ext>
            </a:extLst>
          </p:cNvPr>
          <p:cNvSpPr txBox="1"/>
          <p:nvPr/>
        </p:nvSpPr>
        <p:spPr>
          <a:xfrm>
            <a:off x="5577829" y="4777908"/>
            <a:ext cx="1611339"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 to the destructor</a:t>
            </a:r>
          </a:p>
        </p:txBody>
      </p:sp>
    </p:spTree>
    <p:extLst>
      <p:ext uri="{BB962C8B-B14F-4D97-AF65-F5344CB8AC3E}">
        <p14:creationId xmlns:p14="http://schemas.microsoft.com/office/powerpoint/2010/main" val="9806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63FD-1E30-59F7-C60E-39FB89CB9F18}"/>
              </a:ext>
            </a:extLst>
          </p:cNvPr>
          <p:cNvSpPr>
            <a:spLocks noGrp="1"/>
          </p:cNvSpPr>
          <p:nvPr>
            <p:ph type="title"/>
          </p:nvPr>
        </p:nvSpPr>
        <p:spPr/>
        <p:txBody>
          <a:bodyPr/>
          <a:lstStyle/>
          <a:p>
            <a:r>
              <a:rPr lang="en-US" dirty="0"/>
              <a:t>C++ Vectors</a:t>
            </a:r>
            <a:r>
              <a:rPr lang="en-US" i="1" dirty="0"/>
              <a:t>, cont’d</a:t>
            </a:r>
            <a:endParaRPr lang="en-US" dirty="0"/>
          </a:p>
        </p:txBody>
      </p:sp>
      <p:sp>
        <p:nvSpPr>
          <p:cNvPr id="3" name="Content Placeholder 2">
            <a:extLst>
              <a:ext uri="{FF2B5EF4-FFF2-40B4-BE49-F238E27FC236}">
                <a16:creationId xmlns:a16="http://schemas.microsoft.com/office/drawing/2014/main" id="{31C4D8BC-6206-A233-2408-6D21A0D7070E}"/>
              </a:ext>
            </a:extLst>
          </p:cNvPr>
          <p:cNvSpPr>
            <a:spLocks noGrp="1"/>
          </p:cNvSpPr>
          <p:nvPr>
            <p:ph idx="1"/>
          </p:nvPr>
        </p:nvSpPr>
        <p:spPr>
          <a:xfrm>
            <a:off x="457200" y="1295400"/>
            <a:ext cx="8229600" cy="3779502"/>
          </a:xfrm>
        </p:spPr>
        <p:txBody>
          <a:bodyPr/>
          <a:lstStyle/>
          <a:p>
            <a:r>
              <a:rPr lang="en-US" dirty="0"/>
              <a:t>Similarly, to </a:t>
            </a:r>
            <a:r>
              <a:rPr lang="en-US" u="sng" dirty="0"/>
              <a:t>insert</a:t>
            </a:r>
            <a:r>
              <a:rPr lang="en-US" dirty="0"/>
              <a:t> element </a:t>
            </a:r>
            <a:r>
              <a:rPr lang="en-US" b="1" dirty="0">
                <a:solidFill>
                  <a:srgbClr val="0432FF"/>
                </a:solidFill>
                <a:latin typeface="Courier New" panose="02070309020205020404" pitchFamily="49" charset="0"/>
                <a:cs typeface="Courier New" panose="02070309020205020404" pitchFamily="49" charset="0"/>
              </a:rPr>
              <a:t>d1969</a:t>
            </a:r>
            <a:r>
              <a:rPr lang="en-US" dirty="0"/>
              <a:t> into a vector, the C++ runtime system must “grow” the vector by allocating a </a:t>
            </a:r>
            <a:r>
              <a:rPr lang="en-US" u="sng" dirty="0"/>
              <a:t>new longer</a:t>
            </a:r>
            <a:r>
              <a:rPr lang="en-US" dirty="0"/>
              <a:t> internal dynamic array.</a:t>
            </a:r>
          </a:p>
          <a:p>
            <a:pPr lvl="4"/>
            <a:endParaRPr lang="en-US" dirty="0"/>
          </a:p>
          <a:p>
            <a:pPr lvl="1"/>
            <a:r>
              <a:rPr lang="en-US" dirty="0"/>
              <a:t>It must </a:t>
            </a:r>
            <a:r>
              <a:rPr lang="en-US" u="sng" dirty="0"/>
              <a:t>copy objects</a:t>
            </a:r>
            <a:r>
              <a:rPr lang="en-US" dirty="0"/>
              <a:t> from the old array to the new:</a:t>
            </a:r>
          </a:p>
          <a:p>
            <a:pPr lvl="1"/>
            <a:endParaRPr lang="en-US" dirty="0"/>
          </a:p>
          <a:p>
            <a:pPr lvl="1"/>
            <a:endParaRPr lang="en-US" dirty="0"/>
          </a:p>
          <a:p>
            <a:pPr lvl="1"/>
            <a:r>
              <a:rPr lang="en-US" dirty="0"/>
              <a:t>Then it must </a:t>
            </a:r>
            <a:r>
              <a:rPr lang="en-US" u="sng" dirty="0"/>
              <a:t>deallocate objects</a:t>
            </a:r>
            <a:r>
              <a:rPr lang="en-US" dirty="0"/>
              <a:t> in the old array.</a:t>
            </a:r>
          </a:p>
        </p:txBody>
      </p:sp>
      <p:sp>
        <p:nvSpPr>
          <p:cNvPr id="4" name="Slide Number Placeholder 3">
            <a:extLst>
              <a:ext uri="{FF2B5EF4-FFF2-40B4-BE49-F238E27FC236}">
                <a16:creationId xmlns:a16="http://schemas.microsoft.com/office/drawing/2014/main" id="{C5920A8F-8025-752D-5244-9479D11AB9DF}"/>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5" name="Picture 4" descr="Diagram&#10;&#10;Description automatically generated">
            <a:extLst>
              <a:ext uri="{FF2B5EF4-FFF2-40B4-BE49-F238E27FC236}">
                <a16:creationId xmlns:a16="http://schemas.microsoft.com/office/drawing/2014/main" id="{33F7AF2B-42BF-27CE-C5B8-9E276BB10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572" y="3794756"/>
            <a:ext cx="2468853" cy="827539"/>
          </a:xfrm>
          <a:prstGeom prst="rect">
            <a:avLst/>
          </a:prstGeom>
        </p:spPr>
      </p:pic>
      <p:pic>
        <p:nvPicPr>
          <p:cNvPr id="6" name="Picture 5" descr="Diagram, table&#10;&#10;Description automatically generated">
            <a:extLst>
              <a:ext uri="{FF2B5EF4-FFF2-40B4-BE49-F238E27FC236}">
                <a16:creationId xmlns:a16="http://schemas.microsoft.com/office/drawing/2014/main" id="{C28E5B6A-C720-BE20-3B5B-F1E089C01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943" y="5192256"/>
            <a:ext cx="2400113" cy="827539"/>
          </a:xfrm>
          <a:prstGeom prst="rect">
            <a:avLst/>
          </a:prstGeom>
        </p:spPr>
      </p:pic>
      <p:sp>
        <p:nvSpPr>
          <p:cNvPr id="7" name="TextBox 6">
            <a:extLst>
              <a:ext uri="{FF2B5EF4-FFF2-40B4-BE49-F238E27FC236}">
                <a16:creationId xmlns:a16="http://schemas.microsoft.com/office/drawing/2014/main" id="{8EE273A1-44AB-FE5B-8AE9-0F41B67F1439}"/>
              </a:ext>
            </a:extLst>
          </p:cNvPr>
          <p:cNvSpPr txBox="1"/>
          <p:nvPr/>
        </p:nvSpPr>
        <p:spPr>
          <a:xfrm>
            <a:off x="5943585" y="4302101"/>
            <a:ext cx="2089033"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calls to the copy constructor</a:t>
            </a:r>
          </a:p>
        </p:txBody>
      </p:sp>
      <p:sp>
        <p:nvSpPr>
          <p:cNvPr id="8" name="TextBox 7">
            <a:extLst>
              <a:ext uri="{FF2B5EF4-FFF2-40B4-BE49-F238E27FC236}">
                <a16:creationId xmlns:a16="http://schemas.microsoft.com/office/drawing/2014/main" id="{F5F92FD6-7456-36B5-496E-E0FAF1763880}"/>
              </a:ext>
            </a:extLst>
          </p:cNvPr>
          <p:cNvSpPr txBox="1"/>
          <p:nvPr/>
        </p:nvSpPr>
        <p:spPr>
          <a:xfrm>
            <a:off x="5943585" y="5285253"/>
            <a:ext cx="1645002"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calls to the destructor</a:t>
            </a:r>
          </a:p>
        </p:txBody>
      </p:sp>
    </p:spTree>
    <p:extLst>
      <p:ext uri="{BB962C8B-B14F-4D97-AF65-F5344CB8AC3E}">
        <p14:creationId xmlns:p14="http://schemas.microsoft.com/office/powerpoint/2010/main" val="32770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C404-79AB-B009-058C-C7411B491F59}"/>
              </a:ext>
            </a:extLst>
          </p:cNvPr>
          <p:cNvSpPr>
            <a:spLocks noGrp="1"/>
          </p:cNvSpPr>
          <p:nvPr>
            <p:ph type="title"/>
          </p:nvPr>
        </p:nvSpPr>
        <p:spPr/>
        <p:txBody>
          <a:bodyPr/>
          <a:lstStyle/>
          <a:p>
            <a:r>
              <a:rPr lang="en-US" dirty="0"/>
              <a:t>C++ Vectors</a:t>
            </a:r>
            <a:r>
              <a:rPr lang="en-US" i="1" dirty="0"/>
              <a:t>, cont’d</a:t>
            </a:r>
            <a:endParaRPr lang="en-US" dirty="0"/>
          </a:p>
        </p:txBody>
      </p:sp>
      <p:sp>
        <p:nvSpPr>
          <p:cNvPr id="3" name="Content Placeholder 2">
            <a:extLst>
              <a:ext uri="{FF2B5EF4-FFF2-40B4-BE49-F238E27FC236}">
                <a16:creationId xmlns:a16="http://schemas.microsoft.com/office/drawing/2014/main" id="{172B6BCD-EC6C-BD9B-0C29-18AB4FF32360}"/>
              </a:ext>
            </a:extLst>
          </p:cNvPr>
          <p:cNvSpPr>
            <a:spLocks noGrp="1"/>
          </p:cNvSpPr>
          <p:nvPr>
            <p:ph idx="1"/>
          </p:nvPr>
        </p:nvSpPr>
        <p:spPr>
          <a:xfrm>
            <a:off x="457200" y="1295401"/>
            <a:ext cx="8229600" cy="4785330"/>
          </a:xfrm>
        </p:spPr>
        <p:txBody>
          <a:bodyPr/>
          <a:lstStyle/>
          <a:p>
            <a:r>
              <a:rPr lang="en-US" dirty="0"/>
              <a:t>To </a:t>
            </a:r>
            <a:r>
              <a:rPr lang="en-US" u="sng" dirty="0"/>
              <a:t>remove</a:t>
            </a:r>
            <a:r>
              <a:rPr lang="en-US" dirty="0"/>
              <a:t> an element from a vector:</a:t>
            </a:r>
          </a:p>
          <a:p>
            <a:pPr lvl="4"/>
            <a:endParaRPr lang="en-US" dirty="0"/>
          </a:p>
          <a:p>
            <a:pPr lvl="1"/>
            <a:r>
              <a:rPr lang="en-US" dirty="0"/>
              <a:t>First </a:t>
            </a:r>
            <a:r>
              <a:rPr lang="en-US" u="sng" dirty="0"/>
              <a:t>deallocate</a:t>
            </a:r>
            <a:r>
              <a:rPr lang="en-US" dirty="0"/>
              <a:t> the object being removed:</a:t>
            </a:r>
          </a:p>
          <a:p>
            <a:pPr lvl="1"/>
            <a:endParaRPr lang="en-US" dirty="0"/>
          </a:p>
          <a:p>
            <a:pPr lvl="1"/>
            <a:r>
              <a:rPr lang="en-US" dirty="0"/>
              <a:t>Replace the removed object with a </a:t>
            </a:r>
            <a:r>
              <a:rPr lang="en-US" u="sng" dirty="0"/>
              <a:t>copy</a:t>
            </a:r>
            <a:r>
              <a:rPr lang="en-US" dirty="0"/>
              <a:t> of the following object:</a:t>
            </a:r>
          </a:p>
          <a:p>
            <a:pPr lvl="1"/>
            <a:endParaRPr lang="en-US" dirty="0"/>
          </a:p>
          <a:p>
            <a:pPr lvl="1"/>
            <a:r>
              <a:rPr lang="en-US" u="sng" dirty="0"/>
              <a:t>Deallocate</a:t>
            </a:r>
            <a:r>
              <a:rPr lang="en-US" dirty="0"/>
              <a:t> the original following object:</a:t>
            </a:r>
          </a:p>
          <a:p>
            <a:pPr lvl="1"/>
            <a:endParaRPr lang="en-US" dirty="0"/>
          </a:p>
          <a:p>
            <a:pPr lvl="1"/>
            <a:r>
              <a:rPr lang="en-US" u="sng" dirty="0"/>
              <a:t>Repeat</a:t>
            </a:r>
            <a:r>
              <a:rPr lang="en-US" dirty="0"/>
              <a:t> the last two steps down through the rest of the vector.</a:t>
            </a:r>
          </a:p>
        </p:txBody>
      </p:sp>
      <p:sp>
        <p:nvSpPr>
          <p:cNvPr id="4" name="Slide Number Placeholder 3">
            <a:extLst>
              <a:ext uri="{FF2B5EF4-FFF2-40B4-BE49-F238E27FC236}">
                <a16:creationId xmlns:a16="http://schemas.microsoft.com/office/drawing/2014/main" id="{08C98A27-3B2A-F222-C973-D13C509EC901}"/>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pic>
        <p:nvPicPr>
          <p:cNvPr id="5" name="Picture 4" descr="Diagram, text&#10;&#10;Description automatically generated">
            <a:extLst>
              <a:ext uri="{FF2B5EF4-FFF2-40B4-BE49-F238E27FC236}">
                <a16:creationId xmlns:a16="http://schemas.microsoft.com/office/drawing/2014/main" id="{56BC1137-280F-944F-51EE-689266735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927" y="2423171"/>
            <a:ext cx="1790695" cy="50480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8FC2D9F-6F2E-4D46-B75A-B5BD7C5DB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7" y="3404296"/>
            <a:ext cx="1672152" cy="679622"/>
          </a:xfrm>
          <a:prstGeom prst="rect">
            <a:avLst/>
          </a:prstGeom>
        </p:spPr>
      </p:pic>
      <p:pic>
        <p:nvPicPr>
          <p:cNvPr id="10" name="Picture 9" descr="Shape&#10;&#10;Description automatically generated">
            <a:extLst>
              <a:ext uri="{FF2B5EF4-FFF2-40B4-BE49-F238E27FC236}">
                <a16:creationId xmlns:a16="http://schemas.microsoft.com/office/drawing/2014/main" id="{D901CC6F-2BCC-BDA1-B157-743DF5C0C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725" y="4560238"/>
            <a:ext cx="1574555" cy="452824"/>
          </a:xfrm>
          <a:prstGeom prst="rect">
            <a:avLst/>
          </a:prstGeom>
        </p:spPr>
      </p:pic>
      <p:sp>
        <p:nvSpPr>
          <p:cNvPr id="6" name="TextBox 5">
            <a:extLst>
              <a:ext uri="{FF2B5EF4-FFF2-40B4-BE49-F238E27FC236}">
                <a16:creationId xmlns:a16="http://schemas.microsoft.com/office/drawing/2014/main" id="{CFDA7DDA-0662-57F9-C806-6C427A786F94}"/>
              </a:ext>
            </a:extLst>
          </p:cNvPr>
          <p:cNvSpPr txBox="1"/>
          <p:nvPr/>
        </p:nvSpPr>
        <p:spPr>
          <a:xfrm>
            <a:off x="5943585" y="2537073"/>
            <a:ext cx="1568058"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 to the destructor</a:t>
            </a:r>
          </a:p>
        </p:txBody>
      </p:sp>
      <p:sp>
        <p:nvSpPr>
          <p:cNvPr id="8" name="TextBox 7">
            <a:extLst>
              <a:ext uri="{FF2B5EF4-FFF2-40B4-BE49-F238E27FC236}">
                <a16:creationId xmlns:a16="http://schemas.microsoft.com/office/drawing/2014/main" id="{8A363224-ADD1-7631-1599-554D125D364F}"/>
              </a:ext>
            </a:extLst>
          </p:cNvPr>
          <p:cNvSpPr txBox="1"/>
          <p:nvPr/>
        </p:nvSpPr>
        <p:spPr>
          <a:xfrm>
            <a:off x="5943585" y="3444598"/>
            <a:ext cx="2326278"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 to the assignment operator</a:t>
            </a:r>
          </a:p>
        </p:txBody>
      </p:sp>
      <p:sp>
        <p:nvSpPr>
          <p:cNvPr id="9" name="TextBox 8">
            <a:extLst>
              <a:ext uri="{FF2B5EF4-FFF2-40B4-BE49-F238E27FC236}">
                <a16:creationId xmlns:a16="http://schemas.microsoft.com/office/drawing/2014/main" id="{79DDC284-0AAE-0E98-999A-8E2BEC925222}"/>
              </a:ext>
            </a:extLst>
          </p:cNvPr>
          <p:cNvSpPr txBox="1"/>
          <p:nvPr/>
        </p:nvSpPr>
        <p:spPr>
          <a:xfrm>
            <a:off x="5943585" y="4627130"/>
            <a:ext cx="1568058"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call to the destructor</a:t>
            </a:r>
          </a:p>
        </p:txBody>
      </p:sp>
    </p:spTree>
    <p:extLst>
      <p:ext uri="{BB962C8B-B14F-4D97-AF65-F5344CB8AC3E}">
        <p14:creationId xmlns:p14="http://schemas.microsoft.com/office/powerpoint/2010/main" val="32688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C43A-2275-3D9C-398C-B49FDCCD7C3E}"/>
              </a:ext>
            </a:extLst>
          </p:cNvPr>
          <p:cNvSpPr>
            <a:spLocks noGrp="1"/>
          </p:cNvSpPr>
          <p:nvPr>
            <p:ph type="title"/>
          </p:nvPr>
        </p:nvSpPr>
        <p:spPr/>
        <p:txBody>
          <a:bodyPr/>
          <a:lstStyle/>
          <a:p>
            <a:r>
              <a:rPr lang="en-US" dirty="0"/>
              <a:t>C++ Vectors</a:t>
            </a:r>
            <a:r>
              <a:rPr lang="en-US" i="1" dirty="0"/>
              <a:t>, cont’d</a:t>
            </a:r>
            <a:endParaRPr lang="en-US" dirty="0"/>
          </a:p>
        </p:txBody>
      </p:sp>
      <p:sp>
        <p:nvSpPr>
          <p:cNvPr id="3" name="Content Placeholder 2">
            <a:extLst>
              <a:ext uri="{FF2B5EF4-FFF2-40B4-BE49-F238E27FC236}">
                <a16:creationId xmlns:a16="http://schemas.microsoft.com/office/drawing/2014/main" id="{1AD9BD9F-6735-CF1F-A9FA-04B83026319D}"/>
              </a:ext>
            </a:extLst>
          </p:cNvPr>
          <p:cNvSpPr>
            <a:spLocks noGrp="1"/>
          </p:cNvSpPr>
          <p:nvPr>
            <p:ph idx="1"/>
          </p:nvPr>
        </p:nvSpPr>
        <p:spPr>
          <a:xfrm>
            <a:off x="457199" y="1234464"/>
            <a:ext cx="8229600" cy="457201"/>
          </a:xfrm>
        </p:spPr>
        <p:txBody>
          <a:bodyPr/>
          <a:lstStyle/>
          <a:p>
            <a:r>
              <a:rPr lang="en-US" dirty="0"/>
              <a:t>Refactor! Use pointers instead: </a:t>
            </a:r>
          </a:p>
        </p:txBody>
      </p:sp>
      <p:sp>
        <p:nvSpPr>
          <p:cNvPr id="4" name="Slide Number Placeholder 3">
            <a:extLst>
              <a:ext uri="{FF2B5EF4-FFF2-40B4-BE49-F238E27FC236}">
                <a16:creationId xmlns:a16="http://schemas.microsoft.com/office/drawing/2014/main" id="{B389ECE6-FDF3-4041-D6FD-A44E7F72DD71}"/>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5" name="TextBox 4">
            <a:extLst>
              <a:ext uri="{FF2B5EF4-FFF2-40B4-BE49-F238E27FC236}">
                <a16:creationId xmlns:a16="http://schemas.microsoft.com/office/drawing/2014/main" id="{A4E9613F-7F4F-5579-80FF-21423C1B3A1B}"/>
              </a:ext>
            </a:extLst>
          </p:cNvPr>
          <p:cNvSpPr txBox="1"/>
          <p:nvPr/>
        </p:nvSpPr>
        <p:spPr>
          <a:xfrm>
            <a:off x="2202567" y="1768726"/>
            <a:ext cx="4647426" cy="1015663"/>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effectLst/>
                <a:latin typeface="Courier New" panose="02070309020205020404" pitchFamily="49" charset="0"/>
                <a:cs typeface="Courier New" panose="02070309020205020404" pitchFamily="49" charset="0"/>
              </a:rPr>
              <a:t>vector&lt;</a:t>
            </a:r>
            <a:r>
              <a:rPr lang="en-US" sz="1200" b="1" dirty="0">
                <a:solidFill>
                  <a:srgbClr val="C00000"/>
                </a:solidFill>
                <a:effectLst/>
                <a:latin typeface="Courier New" panose="02070309020205020404" pitchFamily="49" charset="0"/>
                <a:cs typeface="Courier New" panose="02070309020205020404" pitchFamily="49" charset="0"/>
              </a:rPr>
              <a:t>Date *</a:t>
            </a:r>
            <a:r>
              <a:rPr lang="en-US" sz="1200" b="1" dirty="0">
                <a:effectLst/>
                <a:latin typeface="Courier New" panose="02070309020205020404" pitchFamily="49" charset="0"/>
                <a:cs typeface="Courier New" panose="02070309020205020404" pitchFamily="49" charset="0"/>
              </a:rPr>
              <a:t>&gt; dates;</a:t>
            </a:r>
          </a:p>
          <a:p>
            <a:r>
              <a:rPr lang="en-US" sz="1200" b="1" dirty="0">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vector&lt;</a:t>
            </a:r>
            <a:r>
              <a:rPr lang="en-US" sz="1200" b="1" dirty="0">
                <a:solidFill>
                  <a:srgbClr val="C00000"/>
                </a:solidFill>
                <a:effectLst/>
                <a:latin typeface="Courier New" panose="02070309020205020404" pitchFamily="49" charset="0"/>
                <a:cs typeface="Courier New" panose="02070309020205020404" pitchFamily="49" charset="0"/>
              </a:rPr>
              <a:t>Date *</a:t>
            </a:r>
            <a:r>
              <a:rPr lang="en-US" sz="1200" b="1" dirty="0">
                <a:effectLst/>
                <a:latin typeface="Courier New" panose="02070309020205020404" pitchFamily="49" charset="0"/>
                <a:cs typeface="Courier New" panose="02070309020205020404" pitchFamily="49" charset="0"/>
              </a:rPr>
              <a:t>&gt; </a:t>
            </a:r>
            <a:r>
              <a:rPr lang="en-US" sz="1200" b="1" dirty="0" err="1">
                <a:effectLst/>
                <a:latin typeface="Courier New" panose="02070309020205020404" pitchFamily="49" charset="0"/>
                <a:cs typeface="Courier New" panose="02070309020205020404" pitchFamily="49" charset="0"/>
              </a:rPr>
              <a:t>get_dates</a:t>
            </a:r>
            <a:r>
              <a:rPr lang="en-US" sz="1200" b="1" dirty="0">
                <a:effectLst/>
                <a:latin typeface="Courier New" panose="02070309020205020404" pitchFamily="49" charset="0"/>
                <a:cs typeface="Courier New" panose="02070309020205020404" pitchFamily="49" charset="0"/>
              </a:rPr>
              <a:t>() const;</a:t>
            </a:r>
          </a:p>
          <a:p>
            <a:r>
              <a:rPr lang="en-US" sz="1200" b="1" dirty="0">
                <a:effectLst/>
                <a:latin typeface="Courier New" panose="02070309020205020404" pitchFamily="49" charset="0"/>
                <a:cs typeface="Courier New" panose="02070309020205020404" pitchFamily="49" charset="0"/>
              </a:rPr>
              <a:t>void append(</a:t>
            </a:r>
            <a:r>
              <a:rPr lang="en-US" sz="1200" b="1" dirty="0">
                <a:solidFill>
                  <a:srgbClr val="C00000"/>
                </a:solidFill>
                <a:effectLst/>
                <a:latin typeface="Courier New" panose="02070309020205020404" pitchFamily="49" charset="0"/>
                <a:cs typeface="Courier New" panose="02070309020205020404" pitchFamily="49" charset="0"/>
              </a:rPr>
              <a:t>Date *</a:t>
            </a:r>
            <a:r>
              <a:rPr lang="en-US" sz="1200" b="1" dirty="0">
                <a:effectLst/>
                <a:latin typeface="Courier New" panose="02070309020205020404" pitchFamily="49" charset="0"/>
                <a:cs typeface="Courier New" panose="02070309020205020404" pitchFamily="49" charset="0"/>
              </a:rPr>
              <a:t> const date)</a:t>
            </a:r>
            <a:r>
              <a:rPr lang="en-US" sz="1200" b="1" dirty="0">
                <a:latin typeface="Courier New" panose="02070309020205020404" pitchFamily="49" charset="0"/>
                <a:cs typeface="Courier New" panose="02070309020205020404" pitchFamily="49" charset="0"/>
              </a:rPr>
              <a:t>;</a:t>
            </a:r>
          </a:p>
          <a:p>
            <a:r>
              <a:rPr lang="en-US" sz="1200" b="1" dirty="0">
                <a:effectLst/>
                <a:latin typeface="Courier New" panose="02070309020205020404" pitchFamily="49" charset="0"/>
                <a:cs typeface="Courier New" panose="02070309020205020404" pitchFamily="49" charset="0"/>
              </a:rPr>
              <a:t>void insert(const int index, </a:t>
            </a:r>
            <a:r>
              <a:rPr lang="en-US" sz="1200" b="1" dirty="0">
                <a:solidFill>
                  <a:srgbClr val="C00000"/>
                </a:solidFill>
                <a:effectLst/>
                <a:latin typeface="Courier New" panose="02070309020205020404" pitchFamily="49" charset="0"/>
                <a:cs typeface="Courier New" panose="02070309020205020404" pitchFamily="49" charset="0"/>
              </a:rPr>
              <a:t>Date *</a:t>
            </a:r>
            <a:r>
              <a:rPr lang="en-US" sz="1200" b="1" dirty="0">
                <a:effectLst/>
                <a:latin typeface="Courier New" panose="02070309020205020404" pitchFamily="49" charset="0"/>
                <a:cs typeface="Courier New" panose="02070309020205020404" pitchFamily="49" charset="0"/>
              </a:rPr>
              <a:t> const date);</a:t>
            </a:r>
          </a:p>
        </p:txBody>
      </p:sp>
      <p:sp>
        <p:nvSpPr>
          <p:cNvPr id="6" name="TextBox 5">
            <a:extLst>
              <a:ext uri="{FF2B5EF4-FFF2-40B4-BE49-F238E27FC236}">
                <a16:creationId xmlns:a16="http://schemas.microsoft.com/office/drawing/2014/main" id="{FC44EF23-CADB-30DB-C1B6-F4A34A8E5352}"/>
              </a:ext>
            </a:extLst>
          </p:cNvPr>
          <p:cNvSpPr txBox="1"/>
          <p:nvPr/>
        </p:nvSpPr>
        <p:spPr>
          <a:xfrm>
            <a:off x="1219438" y="2880366"/>
            <a:ext cx="1132041" cy="338554"/>
          </a:xfrm>
          <a:prstGeom prst="rect">
            <a:avLst/>
          </a:prstGeom>
          <a:solidFill>
            <a:srgbClr val="0432FF"/>
          </a:solidFill>
        </p:spPr>
        <p:txBody>
          <a:bodyPr wrap="none" rtlCol="0">
            <a:spAutoFit/>
          </a:bodyPr>
          <a:lstStyle/>
          <a:p>
            <a:r>
              <a:rPr lang="en-US" dirty="0">
                <a:solidFill>
                  <a:srgbClr val="FFFF00"/>
                </a:solidFill>
              </a:rPr>
              <a:t>6.9/</a:t>
            </a:r>
            <a:r>
              <a:rPr lang="en-US" dirty="0" err="1">
                <a:solidFill>
                  <a:srgbClr val="FFFF00"/>
                </a:solidFill>
              </a:rPr>
              <a:t>Date.h</a:t>
            </a:r>
            <a:endParaRPr lang="en-US" dirty="0">
              <a:solidFill>
                <a:srgbClr val="FFFF00"/>
              </a:solidFill>
            </a:endParaRPr>
          </a:p>
        </p:txBody>
      </p:sp>
      <p:sp>
        <p:nvSpPr>
          <p:cNvPr id="7" name="TextBox 6">
            <a:extLst>
              <a:ext uri="{FF2B5EF4-FFF2-40B4-BE49-F238E27FC236}">
                <a16:creationId xmlns:a16="http://schemas.microsoft.com/office/drawing/2014/main" id="{1D44C727-E01A-3632-1AAD-2FAB68718364}"/>
              </a:ext>
            </a:extLst>
          </p:cNvPr>
          <p:cNvSpPr txBox="1"/>
          <p:nvPr/>
        </p:nvSpPr>
        <p:spPr>
          <a:xfrm>
            <a:off x="2467480" y="2880366"/>
            <a:ext cx="1348446" cy="338554"/>
          </a:xfrm>
          <a:prstGeom prst="rect">
            <a:avLst/>
          </a:prstGeom>
          <a:solidFill>
            <a:srgbClr val="0432FF"/>
          </a:solidFill>
        </p:spPr>
        <p:txBody>
          <a:bodyPr wrap="none" rtlCol="0">
            <a:spAutoFit/>
          </a:bodyPr>
          <a:lstStyle/>
          <a:p>
            <a:r>
              <a:rPr lang="en-US" dirty="0">
                <a:solidFill>
                  <a:srgbClr val="FFFF00"/>
                </a:solidFill>
              </a:rPr>
              <a:t>6.9/</a:t>
            </a:r>
            <a:r>
              <a:rPr lang="en-US" dirty="0" err="1">
                <a:solidFill>
                  <a:srgbClr val="FFFF00"/>
                </a:solidFill>
              </a:rPr>
              <a:t>Date.cpp</a:t>
            </a:r>
            <a:endParaRPr lang="en-US" dirty="0">
              <a:solidFill>
                <a:srgbClr val="FFFF00"/>
              </a:solidFill>
            </a:endParaRPr>
          </a:p>
        </p:txBody>
      </p:sp>
      <p:sp>
        <p:nvSpPr>
          <p:cNvPr id="8" name="TextBox 7">
            <a:extLst>
              <a:ext uri="{FF2B5EF4-FFF2-40B4-BE49-F238E27FC236}">
                <a16:creationId xmlns:a16="http://schemas.microsoft.com/office/drawing/2014/main" id="{16EAC620-A2B0-695E-8600-49DC9E54C01E}"/>
              </a:ext>
            </a:extLst>
          </p:cNvPr>
          <p:cNvSpPr txBox="1"/>
          <p:nvPr/>
        </p:nvSpPr>
        <p:spPr>
          <a:xfrm>
            <a:off x="3931927" y="2880366"/>
            <a:ext cx="1952779" cy="338554"/>
          </a:xfrm>
          <a:prstGeom prst="rect">
            <a:avLst/>
          </a:prstGeom>
          <a:solidFill>
            <a:srgbClr val="0432FF"/>
          </a:solidFill>
        </p:spPr>
        <p:txBody>
          <a:bodyPr wrap="none" rtlCol="0">
            <a:spAutoFit/>
          </a:bodyPr>
          <a:lstStyle/>
          <a:p>
            <a:r>
              <a:rPr lang="en-US" dirty="0">
                <a:solidFill>
                  <a:srgbClr val="FFFF00"/>
                </a:solidFill>
              </a:rPr>
              <a:t>6.9/</a:t>
            </a:r>
            <a:r>
              <a:rPr lang="en-US" dirty="0" err="1">
                <a:solidFill>
                  <a:srgbClr val="FFFF00"/>
                </a:solidFill>
              </a:rPr>
              <a:t>Appointments.h</a:t>
            </a:r>
            <a:endParaRPr lang="en-US" dirty="0">
              <a:solidFill>
                <a:srgbClr val="FFFF00"/>
              </a:solidFill>
            </a:endParaRPr>
          </a:p>
        </p:txBody>
      </p:sp>
      <p:sp>
        <p:nvSpPr>
          <p:cNvPr id="9" name="TextBox 8">
            <a:extLst>
              <a:ext uri="{FF2B5EF4-FFF2-40B4-BE49-F238E27FC236}">
                <a16:creationId xmlns:a16="http://schemas.microsoft.com/office/drawing/2014/main" id="{CA408D81-AD50-5455-DF69-0D6B295B0BC2}"/>
              </a:ext>
            </a:extLst>
          </p:cNvPr>
          <p:cNvSpPr txBox="1"/>
          <p:nvPr/>
        </p:nvSpPr>
        <p:spPr>
          <a:xfrm>
            <a:off x="6001684" y="2886545"/>
            <a:ext cx="1418850" cy="338554"/>
          </a:xfrm>
          <a:prstGeom prst="rect">
            <a:avLst/>
          </a:prstGeom>
          <a:solidFill>
            <a:srgbClr val="0432FF"/>
          </a:solidFill>
        </p:spPr>
        <p:txBody>
          <a:bodyPr wrap="none" rtlCol="0">
            <a:spAutoFit/>
          </a:bodyPr>
          <a:lstStyle/>
          <a:p>
            <a:r>
              <a:rPr lang="en-US" dirty="0">
                <a:solidFill>
                  <a:srgbClr val="FFFF00"/>
                </a:solidFill>
              </a:rPr>
              <a:t>6.9/</a:t>
            </a:r>
            <a:r>
              <a:rPr lang="en-US" dirty="0" err="1">
                <a:solidFill>
                  <a:srgbClr val="FFFF00"/>
                </a:solidFill>
              </a:rPr>
              <a:t>tester.cpp</a:t>
            </a:r>
            <a:endParaRPr lang="en-US" dirty="0">
              <a:solidFill>
                <a:srgbClr val="FFFF00"/>
              </a:solidFill>
            </a:endParaRPr>
          </a:p>
        </p:txBody>
      </p:sp>
      <p:sp>
        <p:nvSpPr>
          <p:cNvPr id="10" name="TextBox 9">
            <a:extLst>
              <a:ext uri="{FF2B5EF4-FFF2-40B4-BE49-F238E27FC236}">
                <a16:creationId xmlns:a16="http://schemas.microsoft.com/office/drawing/2014/main" id="{7E9C6929-61DA-F06F-ED43-86861655CFE4}"/>
              </a:ext>
            </a:extLst>
          </p:cNvPr>
          <p:cNvSpPr txBox="1"/>
          <p:nvPr/>
        </p:nvSpPr>
        <p:spPr>
          <a:xfrm>
            <a:off x="228646" y="3429000"/>
            <a:ext cx="8686705" cy="273921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C++ Standard Vector Class</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A standard C++ </a:t>
            </a:r>
            <a:r>
              <a:rPr lang="en-US" sz="1800" b="1" u="none" strike="noStrike" dirty="0">
                <a:effectLst/>
                <a:latin typeface="Courier New" panose="02070309020205020404" pitchFamily="49" charset="0"/>
                <a:ea typeface="Calibri" panose="020F0502020204030204" pitchFamily="34" charset="0"/>
                <a:cs typeface="Calibri" panose="020F0502020204030204" pitchFamily="34" charset="0"/>
              </a:rPr>
              <a:t>std::vector</a:t>
            </a:r>
            <a:r>
              <a:rPr lang="en-US" sz="1800" dirty="0">
                <a:effectLst/>
                <a:latin typeface="Calibri" panose="020F0502020204030204" pitchFamily="34" charset="0"/>
                <a:ea typeface="Calibri" panose="020F0502020204030204" pitchFamily="34" charset="0"/>
              </a:rPr>
              <a:t> class manages an internal dynamic array whose storage automatically grows at run time as needed, which makes vectors convenient for programmers to use. </a:t>
            </a:r>
            <a:r>
              <a:rPr lang="en-US" sz="1800" dirty="0">
                <a:latin typeface="Calibri" panose="020F0502020204030204" pitchFamily="34" charset="0"/>
              </a:rPr>
              <a:t>The vector class </a:t>
            </a:r>
            <a:r>
              <a:rPr lang="en-US" sz="1800" dirty="0">
                <a:effectLst/>
                <a:latin typeface="Calibri" panose="020F0502020204030204" pitchFamily="34" charset="0"/>
                <a:ea typeface="Calibri" panose="020F0502020204030204" pitchFamily="34" charset="0"/>
              </a:rPr>
              <a:t>uses strategies to reduce the need to create a new dynamic array every time new elements are added. We can call its </a:t>
            </a:r>
            <a:r>
              <a:rPr lang="en-US" sz="1800" b="1" u="none" strike="noStrike" dirty="0">
                <a:effectLst/>
                <a:latin typeface="Courier New" panose="02070309020205020404" pitchFamily="49" charset="0"/>
                <a:ea typeface="Calibri" panose="020F0502020204030204" pitchFamily="34" charset="0"/>
                <a:cs typeface="Calibri" panose="020F0502020204030204" pitchFamily="34" charset="0"/>
              </a:rPr>
              <a:t>reserve()</a:t>
            </a:r>
            <a:r>
              <a:rPr lang="en-US" sz="1800" dirty="0">
                <a:effectLst/>
                <a:latin typeface="Calibri" panose="020F0502020204030204" pitchFamily="34" charset="0"/>
                <a:ea typeface="Calibri" panose="020F0502020204030204" pitchFamily="34" charset="0"/>
              </a:rPr>
              <a:t> member function to pre-allocate a vector of a given size. When the vector must create a new internal dynamic array to accommodate the addition of new elements, it chooses an optimal amount to make the new array’s size longer than the old array’s size. Then subsequent additions of elements might not require creating new arrays.</a:t>
            </a:r>
            <a:r>
              <a:rPr lang="en-US" sz="2000" dirty="0">
                <a:effectLst/>
              </a:rPr>
              <a:t> </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74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0239-F107-3C03-ED07-37032D5C2E71}"/>
              </a:ext>
            </a:extLst>
          </p:cNvPr>
          <p:cNvSpPr>
            <a:spLocks noGrp="1"/>
          </p:cNvSpPr>
          <p:nvPr>
            <p:ph type="title"/>
          </p:nvPr>
        </p:nvSpPr>
        <p:spPr/>
        <p:txBody>
          <a:bodyPr/>
          <a:lstStyle/>
          <a:p>
            <a:r>
              <a:rPr lang="en-US" dirty="0"/>
              <a:t>“The Big Three”</a:t>
            </a:r>
          </a:p>
        </p:txBody>
      </p:sp>
      <p:sp>
        <p:nvSpPr>
          <p:cNvPr id="4" name="Slide Number Placeholder 3">
            <a:extLst>
              <a:ext uri="{FF2B5EF4-FFF2-40B4-BE49-F238E27FC236}">
                <a16:creationId xmlns:a16="http://schemas.microsoft.com/office/drawing/2014/main" id="{5B2E7207-A75D-B891-6796-EBE101732887}"/>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5" name="TextBox 4">
            <a:extLst>
              <a:ext uri="{FF2B5EF4-FFF2-40B4-BE49-F238E27FC236}">
                <a16:creationId xmlns:a16="http://schemas.microsoft.com/office/drawing/2014/main" id="{D16AD04C-0BF7-F765-292A-5F7F36E13609}"/>
              </a:ext>
            </a:extLst>
          </p:cNvPr>
          <p:cNvSpPr txBox="1"/>
          <p:nvPr/>
        </p:nvSpPr>
        <p:spPr>
          <a:xfrm>
            <a:off x="1417354" y="1600220"/>
            <a:ext cx="6309291" cy="3016210"/>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Big Three”</a:t>
            </a:r>
          </a:p>
          <a:p>
            <a:endParaRPr lang="en-US" sz="800" dirty="0">
              <a:latin typeface="+mj-lt"/>
            </a:endParaRPr>
          </a:p>
          <a:p>
            <a:pPr marL="6350" marR="228600">
              <a:spcBef>
                <a:spcPts val="0"/>
              </a:spcBef>
              <a:spcAft>
                <a:spcPts val="120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 C++ class’s destructor, copy constructor, and copy assignment operator are known as “The Big Three”. The rule of thumb says that if you need to explicitly implement any one of them rather than use the default, you should implement all three</a:t>
            </a:r>
            <a:r>
              <a:rPr lang="en-US" sz="1800" dirty="0">
                <a:latin typeface="Calibri" panose="020F0502020204030204" pitchFamily="34" charset="0"/>
                <a:ea typeface="Calibri" panose="020F0502020204030204" pitchFamily="34" charset="0"/>
                <a:cs typeface="Calibri" panose="020F0502020204030204" pitchFamily="34" charset="0"/>
              </a:rPr>
              <a:t>.</a:t>
            </a:r>
          </a:p>
          <a:p>
            <a:pPr marL="6350" marR="228600">
              <a:spcBef>
                <a:spcPts val="0"/>
              </a:spcBef>
              <a:spcAft>
                <a:spcPts val="1200"/>
              </a:spcAft>
              <a:tabLst>
                <a:tab pos="2286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the addition of the move constructor and the move assignment operator, we have “The Big Five”.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 </a:t>
            </a:r>
            <a:r>
              <a:rPr lang="en-US"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https://www.feabhas.com/sites/default/files/2016-06/Rule%20of%20the%20Big%20Five.pdf</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3581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BD5-3432-7987-A647-A999F333A59C}"/>
              </a:ext>
            </a:extLst>
          </p:cNvPr>
          <p:cNvSpPr>
            <a:spLocks noGrp="1"/>
          </p:cNvSpPr>
          <p:nvPr>
            <p:ph type="title"/>
          </p:nvPr>
        </p:nvSpPr>
        <p:spPr/>
        <p:txBody>
          <a:bodyPr/>
          <a:lstStyle/>
          <a:p>
            <a:r>
              <a:rPr lang="en-US" dirty="0"/>
              <a:t>Programming by Contract</a:t>
            </a:r>
          </a:p>
        </p:txBody>
      </p:sp>
      <p:sp>
        <p:nvSpPr>
          <p:cNvPr id="3" name="Content Placeholder 2">
            <a:extLst>
              <a:ext uri="{FF2B5EF4-FFF2-40B4-BE49-F238E27FC236}">
                <a16:creationId xmlns:a16="http://schemas.microsoft.com/office/drawing/2014/main" id="{66A9146F-FFB1-0653-6E10-78B33B831C65}"/>
              </a:ext>
            </a:extLst>
          </p:cNvPr>
          <p:cNvSpPr>
            <a:spLocks noGrp="1"/>
          </p:cNvSpPr>
          <p:nvPr>
            <p:ph idx="1"/>
          </p:nvPr>
        </p:nvSpPr>
        <p:spPr/>
        <p:txBody>
          <a:bodyPr/>
          <a:lstStyle/>
          <a:p>
            <a:r>
              <a:rPr lang="en-US" dirty="0"/>
              <a:t>One way to eliminate surprises in a class that we write is to include, in effect, a </a:t>
            </a:r>
            <a:r>
              <a:rPr lang="en-US" u="sng" dirty="0"/>
              <a:t>contract for programmers</a:t>
            </a:r>
            <a:r>
              <a:rPr lang="en-US" dirty="0"/>
              <a:t> who use the class.</a:t>
            </a:r>
          </a:p>
          <a:p>
            <a:pPr lvl="4"/>
            <a:endParaRPr lang="en-US" dirty="0"/>
          </a:p>
          <a:p>
            <a:r>
              <a:rPr lang="en-US" dirty="0"/>
              <a:t>For a member function, state explicitly what </a:t>
            </a:r>
            <a:r>
              <a:rPr lang="en-US" dirty="0">
                <a:solidFill>
                  <a:srgbClr val="C00000"/>
                </a:solidFill>
              </a:rPr>
              <a:t>preconditions</a:t>
            </a:r>
            <a:r>
              <a:rPr lang="en-US" dirty="0"/>
              <a:t> must be true when a caller calls the function.</a:t>
            </a:r>
          </a:p>
          <a:p>
            <a:pPr lvl="4"/>
            <a:endParaRPr lang="en-US" dirty="0"/>
          </a:p>
          <a:p>
            <a:r>
              <a:rPr lang="en-US" dirty="0"/>
              <a:t>State explicitly what </a:t>
            </a:r>
            <a:r>
              <a:rPr lang="en-US" dirty="0">
                <a:solidFill>
                  <a:srgbClr val="C00000"/>
                </a:solidFill>
              </a:rPr>
              <a:t>postconditions</a:t>
            </a:r>
            <a:r>
              <a:rPr lang="en-US" dirty="0"/>
              <a:t> the caller can expect to be true when the function returns.</a:t>
            </a:r>
          </a:p>
          <a:p>
            <a:pPr lvl="4"/>
            <a:endParaRPr lang="en-US" dirty="0"/>
          </a:p>
          <a:p>
            <a:r>
              <a:rPr lang="en-US" dirty="0"/>
              <a:t>State explicitly what is the </a:t>
            </a:r>
            <a:r>
              <a:rPr lang="en-US" dirty="0">
                <a:solidFill>
                  <a:srgbClr val="C00000"/>
                </a:solidFill>
              </a:rPr>
              <a:t>class invariant</a:t>
            </a:r>
            <a:r>
              <a:rPr lang="en-US" dirty="0"/>
              <a:t>.</a:t>
            </a:r>
          </a:p>
        </p:txBody>
      </p:sp>
      <p:sp>
        <p:nvSpPr>
          <p:cNvPr id="4" name="Slide Number Placeholder 3">
            <a:extLst>
              <a:ext uri="{FF2B5EF4-FFF2-40B4-BE49-F238E27FC236}">
                <a16:creationId xmlns:a16="http://schemas.microsoft.com/office/drawing/2014/main" id="{F1CCB84E-6A0E-E633-16A0-FD6D4B117C15}"/>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F10D1DF3-D3B5-9441-A5A5-1F20532AB014}"/>
              </a:ext>
            </a:extLst>
          </p:cNvPr>
          <p:cNvSpPr txBox="1"/>
          <p:nvPr/>
        </p:nvSpPr>
        <p:spPr>
          <a:xfrm>
            <a:off x="3108976" y="3794756"/>
            <a:ext cx="5775944" cy="523220"/>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The Programming by Contract terms “precondition” and “postcondition” are similar to the terms in use case descriptions. </a:t>
            </a:r>
          </a:p>
        </p:txBody>
      </p:sp>
    </p:spTree>
    <p:extLst>
      <p:ext uri="{BB962C8B-B14F-4D97-AF65-F5344CB8AC3E}">
        <p14:creationId xmlns:p14="http://schemas.microsoft.com/office/powerpoint/2010/main" val="40153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74FD-D352-DF44-F397-E36B7E10427A}"/>
              </a:ext>
            </a:extLst>
          </p:cNvPr>
          <p:cNvSpPr>
            <a:spLocks noGrp="1"/>
          </p:cNvSpPr>
          <p:nvPr>
            <p:ph type="title"/>
          </p:nvPr>
        </p:nvSpPr>
        <p:spPr/>
        <p:txBody>
          <a:bodyPr/>
          <a:lstStyle/>
          <a:p>
            <a:r>
              <a:rPr lang="en-US" dirty="0"/>
              <a:t>Programming by Contract</a:t>
            </a:r>
            <a:r>
              <a:rPr lang="en-US" i="1" dirty="0"/>
              <a:t>, cont’d</a:t>
            </a:r>
          </a:p>
        </p:txBody>
      </p:sp>
      <p:sp>
        <p:nvSpPr>
          <p:cNvPr id="3" name="Content Placeholder 2">
            <a:extLst>
              <a:ext uri="{FF2B5EF4-FFF2-40B4-BE49-F238E27FC236}">
                <a16:creationId xmlns:a16="http://schemas.microsoft.com/office/drawing/2014/main" id="{E5B38979-916D-0FFD-AE55-8FBE5CD22C64}"/>
              </a:ext>
            </a:extLst>
          </p:cNvPr>
          <p:cNvSpPr>
            <a:spLocks noGrp="1"/>
          </p:cNvSpPr>
          <p:nvPr>
            <p:ph idx="1"/>
          </p:nvPr>
        </p:nvSpPr>
        <p:spPr/>
        <p:txBody>
          <a:bodyPr/>
          <a:lstStyle/>
          <a:p>
            <a:r>
              <a:rPr lang="en-US" dirty="0"/>
              <a:t>A class invariant </a:t>
            </a:r>
            <a:r>
              <a:rPr lang="en-US" u="sng" dirty="0"/>
              <a:t>must remain true</a:t>
            </a:r>
            <a:r>
              <a:rPr lang="en-US" dirty="0"/>
              <a:t> for the class’s objects at run time before and after every call to a member function. </a:t>
            </a:r>
          </a:p>
          <a:p>
            <a:pPr lvl="1"/>
            <a:r>
              <a:rPr lang="en-US" dirty="0"/>
              <a:t>It may be violated temporarily by an object undergoing mutation.</a:t>
            </a:r>
          </a:p>
          <a:p>
            <a:pPr lvl="4"/>
            <a:endParaRPr lang="en-US" dirty="0"/>
          </a:p>
          <a:p>
            <a:r>
              <a:rPr lang="en-US" dirty="0"/>
              <a:t>The class invariant ensures that there are </a:t>
            </a:r>
            <a:br>
              <a:rPr lang="en-US" dirty="0"/>
            </a:br>
            <a:r>
              <a:rPr lang="en-US" u="sng" dirty="0"/>
              <a:t>never any objects left in an invalid state</a:t>
            </a:r>
            <a:r>
              <a:rPr lang="en-US" dirty="0"/>
              <a:t>. </a:t>
            </a:r>
          </a:p>
        </p:txBody>
      </p:sp>
      <p:sp>
        <p:nvSpPr>
          <p:cNvPr id="4" name="Slide Number Placeholder 3">
            <a:extLst>
              <a:ext uri="{FF2B5EF4-FFF2-40B4-BE49-F238E27FC236}">
                <a16:creationId xmlns:a16="http://schemas.microsoft.com/office/drawing/2014/main" id="{FF153080-CC71-5A6F-DA80-506FB7DFCB02}"/>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302210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The Open-Closed Principle</a:t>
            </a:r>
          </a:p>
          <a:p>
            <a:r>
              <a:rPr lang="en-US" sz="2600" dirty="0"/>
              <a:t>Don’t surprise users</a:t>
            </a:r>
          </a:p>
          <a:p>
            <a:r>
              <a:rPr lang="en-US" sz="2600" dirty="0"/>
              <a:t>The vexatious C++ vectors</a:t>
            </a:r>
          </a:p>
          <a:p>
            <a:r>
              <a:rPr lang="en-US" sz="2600" dirty="0"/>
              <a:t>Programming by contract</a:t>
            </a:r>
          </a:p>
          <a:p>
            <a:pPr lvl="4"/>
            <a:endParaRPr lang="en-US" sz="850" dirty="0"/>
          </a:p>
          <a:p>
            <a:r>
              <a:rPr lang="en-US" sz="2600" i="1" dirty="0"/>
              <a:t>Break</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336B-A58B-CD46-C9AE-F4247A19D8E9}"/>
              </a:ext>
            </a:extLst>
          </p:cNvPr>
          <p:cNvSpPr>
            <a:spLocks noGrp="1"/>
          </p:cNvSpPr>
          <p:nvPr>
            <p:ph type="title"/>
          </p:nvPr>
        </p:nvSpPr>
        <p:spPr/>
        <p:txBody>
          <a:bodyPr/>
          <a:lstStyle/>
          <a:p>
            <a:r>
              <a:rPr lang="en-US" dirty="0"/>
              <a:t>Programming by Contract</a:t>
            </a:r>
            <a:r>
              <a:rPr lang="en-US" i="1" dirty="0"/>
              <a:t>, cont’d</a:t>
            </a:r>
            <a:endParaRPr lang="en-US" dirty="0"/>
          </a:p>
        </p:txBody>
      </p:sp>
      <p:sp>
        <p:nvSpPr>
          <p:cNvPr id="4" name="Slide Number Placeholder 3">
            <a:extLst>
              <a:ext uri="{FF2B5EF4-FFF2-40B4-BE49-F238E27FC236}">
                <a16:creationId xmlns:a16="http://schemas.microsoft.com/office/drawing/2014/main" id="{C1975487-843C-998B-B7DA-7665A118F9A2}"/>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B67822B4-326C-7C77-87BA-31F01DD983E9}"/>
              </a:ext>
            </a:extLst>
          </p:cNvPr>
          <p:cNvSpPr txBox="1"/>
          <p:nvPr/>
        </p:nvSpPr>
        <p:spPr>
          <a:xfrm>
            <a:off x="1463074" y="1604179"/>
            <a:ext cx="6217852" cy="273921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Programming by Contract</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The concept of </a:t>
            </a:r>
            <a:r>
              <a:rPr lang="en-US" sz="1800" i="1" dirty="0">
                <a:effectLst/>
                <a:latin typeface="Calibri" panose="020F0502020204030204" pitchFamily="34" charset="0"/>
                <a:ea typeface="Calibri" panose="020F0502020204030204" pitchFamily="34" charset="0"/>
              </a:rPr>
              <a:t>programming by contract</a:t>
            </a:r>
            <a:r>
              <a:rPr lang="en-US" sz="1800" dirty="0">
                <a:effectLst/>
                <a:latin typeface="Calibri" panose="020F0502020204030204" pitchFamily="34" charset="0"/>
                <a:ea typeface="Calibri" panose="020F0502020204030204" pitchFamily="34" charset="0"/>
              </a:rPr>
              <a:t> was first proposed by the object-oriented programming pioneer Bertrand Meyer. His Eiffel programming language had constructs that allowed</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 programmer to define preconditions, postconditions, and invariants, and the language checked at run time that they were true. This was especially helpful while debugging a program. The checks could be turned off when the application is deployed so that they don’t hurt performance.</a:t>
            </a:r>
            <a:r>
              <a:rPr lang="en-US" sz="2000" dirty="0">
                <a:effectLst/>
              </a:rPr>
              <a:t> </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16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2AD6A-4A29-F92F-9DB5-ED5954FB0DB4}"/>
              </a:ext>
            </a:extLst>
          </p:cNvPr>
          <p:cNvSpPr>
            <a:spLocks noGrp="1"/>
          </p:cNvSpPr>
          <p:nvPr>
            <p:ph type="title"/>
          </p:nvPr>
        </p:nvSpPr>
        <p:spPr/>
        <p:txBody>
          <a:bodyPr/>
          <a:lstStyle/>
          <a:p>
            <a:r>
              <a:rPr lang="en-US" dirty="0"/>
              <a:t>Programming by Contract</a:t>
            </a:r>
            <a:r>
              <a:rPr lang="en-US" i="1" dirty="0"/>
              <a:t>, cont’d</a:t>
            </a:r>
            <a:endParaRPr lang="en-US" dirty="0"/>
          </a:p>
        </p:txBody>
      </p:sp>
      <p:sp>
        <p:nvSpPr>
          <p:cNvPr id="3" name="Content Placeholder 2">
            <a:extLst>
              <a:ext uri="{FF2B5EF4-FFF2-40B4-BE49-F238E27FC236}">
                <a16:creationId xmlns:a16="http://schemas.microsoft.com/office/drawing/2014/main" id="{FE54FD37-52A4-DC33-D7D4-8FE0189E89AC}"/>
              </a:ext>
            </a:extLst>
          </p:cNvPr>
          <p:cNvSpPr>
            <a:spLocks noGrp="1"/>
          </p:cNvSpPr>
          <p:nvPr>
            <p:ph idx="1"/>
          </p:nvPr>
        </p:nvSpPr>
        <p:spPr/>
        <p:txBody>
          <a:bodyPr/>
          <a:lstStyle/>
          <a:p>
            <a:r>
              <a:rPr lang="en-US" dirty="0"/>
              <a:t>C++ language does </a:t>
            </a:r>
            <a:r>
              <a:rPr lang="en-US" u="sng" dirty="0"/>
              <a:t>not</a:t>
            </a:r>
            <a:r>
              <a:rPr lang="en-US" dirty="0"/>
              <a:t> have native support for programming by contract.</a:t>
            </a:r>
          </a:p>
          <a:p>
            <a:pPr lvl="4"/>
            <a:r>
              <a:rPr lang="en-US" dirty="0"/>
              <a:t> </a:t>
            </a:r>
          </a:p>
          <a:p>
            <a:r>
              <a:rPr lang="en-US" dirty="0"/>
              <a:t>However, we can still implement its concepts using existing features of the language.</a:t>
            </a:r>
          </a:p>
          <a:p>
            <a:pPr lvl="4"/>
            <a:endParaRPr lang="en-US" dirty="0"/>
          </a:p>
          <a:p>
            <a:r>
              <a:rPr lang="en-US" dirty="0"/>
              <a:t>While it’s probably overkill to use contracts on every class of an application, it may be wise to use them on the most critical classes. </a:t>
            </a:r>
          </a:p>
        </p:txBody>
      </p:sp>
      <p:sp>
        <p:nvSpPr>
          <p:cNvPr id="4" name="Slide Number Placeholder 3">
            <a:extLst>
              <a:ext uri="{FF2B5EF4-FFF2-40B4-BE49-F238E27FC236}">
                <a16:creationId xmlns:a16="http://schemas.microsoft.com/office/drawing/2014/main" id="{782912A5-D8B5-07CD-B47F-078473C432A9}"/>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Tree>
    <p:extLst>
      <p:ext uri="{BB962C8B-B14F-4D97-AF65-F5344CB8AC3E}">
        <p14:creationId xmlns:p14="http://schemas.microsoft.com/office/powerpoint/2010/main" val="258003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2010-7188-F4CD-D6E8-62CCD6C2AAA6}"/>
              </a:ext>
            </a:extLst>
          </p:cNvPr>
          <p:cNvSpPr>
            <a:spLocks noGrp="1"/>
          </p:cNvSpPr>
          <p:nvPr>
            <p:ph type="title"/>
          </p:nvPr>
        </p:nvSpPr>
        <p:spPr/>
        <p:txBody>
          <a:bodyPr/>
          <a:lstStyle/>
          <a:p>
            <a:r>
              <a:rPr lang="en-US" dirty="0"/>
              <a:t>Example: Programming by Contract</a:t>
            </a:r>
          </a:p>
        </p:txBody>
      </p:sp>
      <p:sp>
        <p:nvSpPr>
          <p:cNvPr id="3" name="Content Placeholder 2">
            <a:extLst>
              <a:ext uri="{FF2B5EF4-FFF2-40B4-BE49-F238E27FC236}">
                <a16:creationId xmlns:a16="http://schemas.microsoft.com/office/drawing/2014/main" id="{4E1B832D-50FD-20EC-DDBB-10406A5BFAB1}"/>
              </a:ext>
            </a:extLst>
          </p:cNvPr>
          <p:cNvSpPr>
            <a:spLocks noGrp="1"/>
          </p:cNvSpPr>
          <p:nvPr>
            <p:ph idx="1"/>
          </p:nvPr>
        </p:nvSpPr>
        <p:spPr>
          <a:xfrm>
            <a:off x="457200" y="1295400"/>
            <a:ext cx="8229599" cy="4876770"/>
          </a:xfrm>
        </p:spPr>
        <p:txBody>
          <a:bodyPr/>
          <a:lstStyle/>
          <a:p>
            <a:r>
              <a:rPr lang="en-US" sz="2400" dirty="0"/>
              <a:t>Class </a:t>
            </a:r>
            <a:r>
              <a:rPr lang="en-US" sz="2400" b="1" dirty="0">
                <a:solidFill>
                  <a:srgbClr val="0432FF"/>
                </a:solidFill>
                <a:latin typeface="Courier New" panose="02070309020205020404" pitchFamily="49" charset="0"/>
                <a:cs typeface="Courier New" panose="02070309020205020404" pitchFamily="49" charset="0"/>
              </a:rPr>
              <a:t>CircularBuffer</a:t>
            </a:r>
            <a:r>
              <a:rPr lang="en-US" sz="2400" dirty="0"/>
              <a:t> has a private dynamic array </a:t>
            </a:r>
            <a:br>
              <a:rPr lang="en-US" sz="2400" dirty="0"/>
            </a:br>
            <a:r>
              <a:rPr lang="en-US" sz="2400" dirty="0"/>
              <a:t>of a given capacity that holds integer elements.</a:t>
            </a:r>
          </a:p>
          <a:p>
            <a:pPr lvl="4"/>
            <a:endParaRPr lang="en-US" sz="650" dirty="0"/>
          </a:p>
          <a:p>
            <a:pPr lvl="1"/>
            <a:r>
              <a:rPr lang="en-US" dirty="0"/>
              <a:t>Private member variable </a:t>
            </a:r>
            <a:r>
              <a:rPr lang="en-US" b="1" dirty="0">
                <a:solidFill>
                  <a:srgbClr val="0432FF"/>
                </a:solidFill>
                <a:latin typeface="Courier New" panose="02070309020205020404" pitchFamily="49" charset="0"/>
                <a:cs typeface="Courier New" panose="02070309020205020404" pitchFamily="49" charset="0"/>
              </a:rPr>
              <a:t>buffer</a:t>
            </a:r>
            <a:r>
              <a:rPr lang="en-US" dirty="0"/>
              <a:t> points to the array.</a:t>
            </a:r>
          </a:p>
          <a:p>
            <a:pPr lvl="1"/>
            <a:r>
              <a:rPr lang="en-US" dirty="0"/>
              <a:t>Private member variable </a:t>
            </a:r>
            <a:r>
              <a:rPr lang="en-US" b="1" dirty="0">
                <a:solidFill>
                  <a:srgbClr val="0432FF"/>
                </a:solidFill>
                <a:latin typeface="Courier New" panose="02070309020205020404" pitchFamily="49" charset="0"/>
                <a:cs typeface="Courier New" panose="02070309020205020404" pitchFamily="49" charset="0"/>
              </a:rPr>
              <a:t>capacity</a:t>
            </a:r>
            <a:r>
              <a:rPr lang="en-US" dirty="0"/>
              <a:t> is the maximum number of elements the </a:t>
            </a:r>
            <a:r>
              <a:rPr lang="en-US" b="1" dirty="0">
                <a:solidFill>
                  <a:srgbClr val="0432FF"/>
                </a:solidFill>
                <a:latin typeface="Courier New" panose="02070309020205020404" pitchFamily="49" charset="0"/>
                <a:cs typeface="Courier New" panose="02070309020205020404" pitchFamily="49" charset="0"/>
              </a:rPr>
              <a:t>buffer</a:t>
            </a:r>
            <a:r>
              <a:rPr lang="en-US" dirty="0"/>
              <a:t> can hold.</a:t>
            </a:r>
          </a:p>
          <a:p>
            <a:pPr lvl="1"/>
            <a:r>
              <a:rPr lang="en-US" dirty="0"/>
              <a:t>Private member variable </a:t>
            </a:r>
            <a:r>
              <a:rPr lang="en-US" b="1" dirty="0">
                <a:solidFill>
                  <a:srgbClr val="0432FF"/>
                </a:solidFill>
                <a:latin typeface="Courier New" panose="02070309020205020404" pitchFamily="49" charset="0"/>
                <a:cs typeface="Courier New" panose="02070309020205020404" pitchFamily="49" charset="0"/>
              </a:rPr>
              <a:t>count</a:t>
            </a:r>
            <a:r>
              <a:rPr lang="en-US" dirty="0"/>
              <a:t> keeps track of how many elements are currently in the buffer.</a:t>
            </a:r>
          </a:p>
          <a:p>
            <a:pPr lvl="1"/>
            <a:r>
              <a:rPr lang="en-US" dirty="0"/>
              <a:t>Private member function </a:t>
            </a:r>
            <a:r>
              <a:rPr lang="en-US" b="1" dirty="0">
                <a:solidFill>
                  <a:srgbClr val="0432FF"/>
                </a:solidFill>
                <a:latin typeface="Courier New" panose="02070309020205020404" pitchFamily="49" charset="0"/>
                <a:cs typeface="Courier New" panose="02070309020205020404" pitchFamily="49" charset="0"/>
              </a:rPr>
              <a:t>class_invariant() </a:t>
            </a:r>
            <a:r>
              <a:rPr lang="en-US" dirty="0"/>
              <a:t>computes the class invariant and returns true if the invariant holds or false otherwise.</a:t>
            </a:r>
          </a:p>
        </p:txBody>
      </p:sp>
      <p:sp>
        <p:nvSpPr>
          <p:cNvPr id="4" name="Slide Number Placeholder 3">
            <a:extLst>
              <a:ext uri="{FF2B5EF4-FFF2-40B4-BE49-F238E27FC236}">
                <a16:creationId xmlns:a16="http://schemas.microsoft.com/office/drawing/2014/main" id="{C25F2A49-7E13-5B07-BF0D-7DDD2DCF2166}"/>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368003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B701-5AE2-E289-E67E-57FEF61801AE}"/>
              </a:ext>
            </a:extLst>
          </p:cNvPr>
          <p:cNvSpPr>
            <a:spLocks noGrp="1"/>
          </p:cNvSpPr>
          <p:nvPr>
            <p:ph type="title"/>
          </p:nvPr>
        </p:nvSpPr>
        <p:spPr/>
        <p:txBody>
          <a:bodyPr/>
          <a:lstStyle/>
          <a:p>
            <a:r>
              <a:rPr lang="en-US" dirty="0"/>
              <a:t>Example: Programming by Contract</a:t>
            </a:r>
            <a:r>
              <a:rPr lang="en-US" i="1" dirty="0"/>
              <a:t>, cont’d</a:t>
            </a:r>
          </a:p>
        </p:txBody>
      </p:sp>
      <p:sp>
        <p:nvSpPr>
          <p:cNvPr id="4" name="Slide Number Placeholder 3">
            <a:extLst>
              <a:ext uri="{FF2B5EF4-FFF2-40B4-BE49-F238E27FC236}">
                <a16:creationId xmlns:a16="http://schemas.microsoft.com/office/drawing/2014/main" id="{FFAE4A2F-CB8F-D7E1-81F2-56CE6F699750}"/>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5" name="TextBox 4">
            <a:extLst>
              <a:ext uri="{FF2B5EF4-FFF2-40B4-BE49-F238E27FC236}">
                <a16:creationId xmlns:a16="http://schemas.microsoft.com/office/drawing/2014/main" id="{0EA9FA88-B9B2-F177-C4F8-7B5D9243B9C4}"/>
              </a:ext>
            </a:extLst>
          </p:cNvPr>
          <p:cNvSpPr txBox="1"/>
          <p:nvPr/>
        </p:nvSpPr>
        <p:spPr>
          <a:xfrm>
            <a:off x="1739333" y="1207716"/>
            <a:ext cx="5665333" cy="5016758"/>
          </a:xfrm>
          <a:prstGeom prst="rect">
            <a:avLst/>
          </a:prstGeom>
          <a:solidFill>
            <a:schemeClr val="bg1">
              <a:lumMod val="95000"/>
            </a:schemeClr>
          </a:solidFill>
          <a:ln>
            <a:solidFill>
              <a:schemeClr val="bg1">
                <a:lumMod val="75000"/>
              </a:schemeClr>
            </a:solidFill>
          </a:ln>
        </p:spPr>
        <p:txBody>
          <a:bodyPr wrap="none" rtlCol="0">
            <a:spAutoFit/>
          </a:bodyPr>
          <a:lstStyle/>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CircularBuffer(const int cap);</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 { delete[] buffer;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get_count() const { return count;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int value);</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remove</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capacity;</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head, tail;</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count;</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*buffer;</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bool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class_invariant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a:t>
            </a:r>
          </a:p>
          <a:p>
            <a:pPr marL="6191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69035CD-40D7-4781-F36C-F5B1B8EE44FF}"/>
              </a:ext>
            </a:extLst>
          </p:cNvPr>
          <p:cNvSpPr txBox="1"/>
          <p:nvPr/>
        </p:nvSpPr>
        <p:spPr>
          <a:xfrm>
            <a:off x="5486390" y="1051586"/>
            <a:ext cx="1812997" cy="307777"/>
          </a:xfrm>
          <a:prstGeom prst="rect">
            <a:avLst/>
          </a:prstGeom>
          <a:solidFill>
            <a:srgbClr val="0432FF"/>
          </a:solidFill>
        </p:spPr>
        <p:txBody>
          <a:bodyPr wrap="none" rtlCol="0">
            <a:spAutoFit/>
          </a:bodyPr>
          <a:lstStyle/>
          <a:p>
            <a:r>
              <a:rPr lang="en-US" sz="1400" dirty="0">
                <a:solidFill>
                  <a:srgbClr val="FFFF00"/>
                </a:solidFill>
              </a:rPr>
              <a:t>6.10/</a:t>
            </a:r>
            <a:r>
              <a:rPr lang="en-US" sz="1400" dirty="0" err="1">
                <a:solidFill>
                  <a:srgbClr val="FFFF00"/>
                </a:solidFill>
              </a:rPr>
              <a:t>CircularBuffer.h</a:t>
            </a:r>
            <a:endParaRPr lang="en-US" sz="1400" dirty="0">
              <a:solidFill>
                <a:srgbClr val="FFFF00"/>
              </a:solidFill>
            </a:endParaRPr>
          </a:p>
        </p:txBody>
      </p:sp>
    </p:spTree>
    <p:extLst>
      <p:ext uri="{BB962C8B-B14F-4D97-AF65-F5344CB8AC3E}">
        <p14:creationId xmlns:p14="http://schemas.microsoft.com/office/powerpoint/2010/main" val="39290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856D-9B2C-3C7C-E4EF-EC5E4D9C615F}"/>
              </a:ext>
            </a:extLst>
          </p:cNvPr>
          <p:cNvSpPr>
            <a:spLocks noGrp="1"/>
          </p:cNvSpPr>
          <p:nvPr>
            <p:ph type="title"/>
          </p:nvPr>
        </p:nvSpPr>
        <p:spPr/>
        <p:txBody>
          <a:bodyPr/>
          <a:lstStyle/>
          <a:p>
            <a:r>
              <a:rPr lang="en-US" dirty="0"/>
              <a:t>Example: Programming by Contract</a:t>
            </a:r>
            <a:r>
              <a:rPr lang="en-US" i="1" dirty="0"/>
              <a:t>, cont’d</a:t>
            </a:r>
            <a:endParaRPr lang="en-US" dirty="0"/>
          </a:p>
        </p:txBody>
      </p:sp>
      <p:sp>
        <p:nvSpPr>
          <p:cNvPr id="3" name="Content Placeholder 2">
            <a:extLst>
              <a:ext uri="{FF2B5EF4-FFF2-40B4-BE49-F238E27FC236}">
                <a16:creationId xmlns:a16="http://schemas.microsoft.com/office/drawing/2014/main" id="{2CCE178F-7D3D-C81D-FC35-598A5EBF0D51}"/>
              </a:ext>
            </a:extLst>
          </p:cNvPr>
          <p:cNvSpPr>
            <a:spLocks noGrp="1"/>
          </p:cNvSpPr>
          <p:nvPr>
            <p:ph idx="1"/>
          </p:nvPr>
        </p:nvSpPr>
        <p:spPr>
          <a:xfrm>
            <a:off x="457200" y="1295401"/>
            <a:ext cx="8503872" cy="4328136"/>
          </a:xfrm>
        </p:spPr>
        <p:txBody>
          <a:bodyPr/>
          <a:lstStyle/>
          <a:p>
            <a:r>
              <a:rPr lang="en-US" dirty="0"/>
              <a:t>Two critical private member variables:</a:t>
            </a:r>
          </a:p>
          <a:p>
            <a:pPr lvl="1"/>
            <a:r>
              <a:rPr lang="en-US" dirty="0"/>
              <a:t>Private member variable </a:t>
            </a:r>
            <a:r>
              <a:rPr lang="en-US" b="1" dirty="0">
                <a:solidFill>
                  <a:srgbClr val="0432FF"/>
                </a:solidFill>
                <a:latin typeface="Courier New" panose="02070309020205020404" pitchFamily="49" charset="0"/>
                <a:cs typeface="Courier New" panose="02070309020205020404" pitchFamily="49" charset="0"/>
              </a:rPr>
              <a:t>head</a:t>
            </a:r>
            <a:r>
              <a:rPr lang="en-US" dirty="0"/>
              <a:t> is the index of the head element (the next one to remove).</a:t>
            </a:r>
          </a:p>
          <a:p>
            <a:pPr lvl="2"/>
            <a:r>
              <a:rPr lang="en-US" dirty="0"/>
              <a:t>Member function </a:t>
            </a:r>
            <a:r>
              <a:rPr lang="en-US" b="1" dirty="0">
                <a:solidFill>
                  <a:srgbClr val="0432FF"/>
                </a:solidFill>
                <a:latin typeface="Courier New" panose="02070309020205020404" pitchFamily="49" charset="0"/>
                <a:cs typeface="Courier New" panose="02070309020205020404" pitchFamily="49" charset="0"/>
              </a:rPr>
              <a:t>remove()</a:t>
            </a:r>
            <a:r>
              <a:rPr lang="en-US" dirty="0">
                <a:solidFill>
                  <a:srgbClr val="0432FF"/>
                </a:solidFill>
              </a:rPr>
              <a:t>  </a:t>
            </a:r>
            <a:r>
              <a:rPr lang="en-US" dirty="0"/>
              <a:t>increments </a:t>
            </a:r>
            <a:r>
              <a:rPr lang="en-US" b="1" dirty="0">
                <a:solidFill>
                  <a:srgbClr val="0432FF"/>
                </a:solidFill>
                <a:latin typeface="Courier New" panose="02070309020205020404" pitchFamily="49" charset="0"/>
                <a:cs typeface="Courier New" panose="02070309020205020404" pitchFamily="49" charset="0"/>
              </a:rPr>
              <a:t>head</a:t>
            </a:r>
            <a:r>
              <a:rPr lang="en-US" dirty="0"/>
              <a:t>.</a:t>
            </a:r>
          </a:p>
          <a:p>
            <a:pPr lvl="1"/>
            <a:r>
              <a:rPr lang="en-US" dirty="0"/>
              <a:t>Private member variable </a:t>
            </a:r>
            <a:r>
              <a:rPr lang="en-US" b="1" dirty="0">
                <a:solidFill>
                  <a:srgbClr val="0432FF"/>
                </a:solidFill>
                <a:latin typeface="Courier New" panose="02070309020205020404" pitchFamily="49" charset="0"/>
                <a:cs typeface="Courier New" panose="02070309020205020404" pitchFamily="49" charset="0"/>
              </a:rPr>
              <a:t>tail</a:t>
            </a:r>
            <a:r>
              <a:rPr lang="en-US" dirty="0"/>
              <a:t> is the index of the tail position (where to add a new element).</a:t>
            </a:r>
          </a:p>
          <a:p>
            <a:pPr lvl="2"/>
            <a:r>
              <a:rPr lang="en-US" dirty="0"/>
              <a:t>Member function </a:t>
            </a:r>
            <a:r>
              <a:rPr lang="en-US" b="1" dirty="0">
                <a:solidFill>
                  <a:srgbClr val="0432FF"/>
                </a:solidFill>
                <a:latin typeface="Courier New" panose="02070309020205020404" pitchFamily="49" charset="0"/>
                <a:cs typeface="Courier New" panose="02070309020205020404" pitchFamily="49" charset="0"/>
              </a:rPr>
              <a:t>add(</a:t>
            </a:r>
            <a:r>
              <a:rPr lang="en-US" b="1" dirty="0">
                <a:latin typeface="Courier New" panose="02070309020205020404" pitchFamily="49" charset="0"/>
                <a:cs typeface="Courier New" panose="02070309020205020404" pitchFamily="49" charset="0"/>
              </a:rPr>
              <a:t>)</a:t>
            </a:r>
            <a:r>
              <a:rPr lang="en-US" dirty="0"/>
              <a:t> increments </a:t>
            </a:r>
            <a:r>
              <a:rPr lang="en-US" b="1" dirty="0">
                <a:solidFill>
                  <a:srgbClr val="0432FF"/>
                </a:solidFill>
                <a:latin typeface="Courier New" panose="02070309020205020404" pitchFamily="49" charset="0"/>
                <a:cs typeface="Courier New" panose="02070309020205020404" pitchFamily="49" charset="0"/>
              </a:rPr>
              <a:t>tail</a:t>
            </a:r>
            <a:r>
              <a:rPr lang="en-US" dirty="0"/>
              <a:t>.</a:t>
            </a:r>
          </a:p>
          <a:p>
            <a:pPr lvl="1"/>
            <a:r>
              <a:rPr lang="en-US" dirty="0"/>
              <a:t>Member variables </a:t>
            </a:r>
            <a:r>
              <a:rPr lang="en-US" b="1" dirty="0">
                <a:solidFill>
                  <a:srgbClr val="0432FF"/>
                </a:solidFill>
                <a:latin typeface="Courier New" panose="02070309020205020404" pitchFamily="49" charset="0"/>
                <a:cs typeface="Courier New" panose="02070309020205020404" pitchFamily="49" charset="0"/>
              </a:rPr>
              <a:t>head</a:t>
            </a:r>
            <a:r>
              <a:rPr lang="en-US" dirty="0"/>
              <a:t> and </a:t>
            </a:r>
            <a:r>
              <a:rPr lang="en-US" b="1" dirty="0">
                <a:solidFill>
                  <a:srgbClr val="0432FF"/>
                </a:solidFill>
                <a:latin typeface="Courier New" panose="02070309020205020404" pitchFamily="49" charset="0"/>
                <a:cs typeface="Courier New" panose="02070309020205020404" pitchFamily="49" charset="0"/>
              </a:rPr>
              <a:t>tail</a:t>
            </a:r>
            <a:r>
              <a:rPr lang="en-US" dirty="0"/>
              <a:t> each “wraps” to the other end of the buffer when it exceeds the </a:t>
            </a:r>
            <a:r>
              <a:rPr lang="en-US" b="1" dirty="0">
                <a:solidFill>
                  <a:srgbClr val="0432FF"/>
                </a:solidFill>
                <a:latin typeface="Courier New" panose="02070309020205020404" pitchFamily="49" charset="0"/>
                <a:cs typeface="Courier New" panose="02070309020205020404" pitchFamily="49" charset="0"/>
              </a:rPr>
              <a:t>capacity</a:t>
            </a:r>
            <a:r>
              <a:rPr lang="en-US" dirty="0"/>
              <a:t>.</a:t>
            </a:r>
          </a:p>
          <a:p>
            <a:pPr lvl="4"/>
            <a:endParaRPr lang="en-US" dirty="0"/>
          </a:p>
          <a:p>
            <a:r>
              <a:rPr lang="en-US" dirty="0"/>
              <a:t>The class invariant is</a:t>
            </a:r>
          </a:p>
        </p:txBody>
      </p:sp>
      <p:sp>
        <p:nvSpPr>
          <p:cNvPr id="4" name="Slide Number Placeholder 3">
            <a:extLst>
              <a:ext uri="{FF2B5EF4-FFF2-40B4-BE49-F238E27FC236}">
                <a16:creationId xmlns:a16="http://schemas.microsoft.com/office/drawing/2014/main" id="{653E2974-1F7C-7918-208C-69E643E0E7A5}"/>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6A0945-A501-DC66-075E-AB35AAD2A27A}"/>
                  </a:ext>
                </a:extLst>
              </p:cNvPr>
              <p:cNvSpPr txBox="1"/>
              <p:nvPr/>
            </p:nvSpPr>
            <p:spPr>
              <a:xfrm>
                <a:off x="1707434" y="5714975"/>
                <a:ext cx="5729132" cy="400110"/>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0 </m:t>
                      </m:r>
                      <m:r>
                        <a:rPr lang="en-US" sz="2000" b="0" i="1" smtClean="0">
                          <a:solidFill>
                            <a:srgbClr val="0033CC"/>
                          </a:solidFill>
                          <a:latin typeface="Cambria Math" panose="02040503050406030204" pitchFamily="18" charset="0"/>
                          <a:ea typeface="Cambria Math" panose="02040503050406030204" pitchFamily="18" charset="0"/>
                        </a:rPr>
                        <m:t>≤</m:t>
                      </m:r>
                      <m:r>
                        <a:rPr lang="en-US" sz="2000" b="0" i="1" smtClean="0">
                          <a:solidFill>
                            <a:srgbClr val="0033CC"/>
                          </a:solidFill>
                          <a:latin typeface="Cambria Math" panose="02040503050406030204" pitchFamily="18" charset="0"/>
                          <a:ea typeface="Cambria Math" panose="02040503050406030204" pitchFamily="18" charset="0"/>
                        </a:rPr>
                        <m:t>h𝑒𝑎𝑑</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r>
                        <a:rPr lang="en-US" sz="2000" b="0" i="1" smtClean="0">
                          <a:solidFill>
                            <a:srgbClr val="0033CC"/>
                          </a:solidFill>
                          <a:latin typeface="Cambria Math" panose="02040503050406030204" pitchFamily="18" charset="0"/>
                          <a:ea typeface="Cambria Math" panose="02040503050406030204" pitchFamily="18" charset="0"/>
                        </a:rPr>
                        <m:t> </m:t>
                      </m:r>
                      <m:r>
                        <a:rPr lang="en-US" sz="2000" b="1" i="0" smtClean="0">
                          <a:solidFill>
                            <a:srgbClr val="0033CC"/>
                          </a:solidFill>
                          <a:latin typeface="Cambria Math" panose="02040503050406030204" pitchFamily="18" charset="0"/>
                          <a:ea typeface="Cambria Math" panose="02040503050406030204" pitchFamily="18" charset="0"/>
                        </a:rPr>
                        <m:t>𝐀𝐍𝐃</m:t>
                      </m:r>
                      <m:r>
                        <a:rPr lang="en-US" sz="2000" b="0" i="1" smtClean="0">
                          <a:solidFill>
                            <a:srgbClr val="0033CC"/>
                          </a:solidFill>
                          <a:latin typeface="Cambria Math" panose="02040503050406030204" pitchFamily="18" charset="0"/>
                          <a:ea typeface="Cambria Math" panose="02040503050406030204" pitchFamily="18" charset="0"/>
                        </a:rPr>
                        <m:t> 0 ≤</m:t>
                      </m:r>
                      <m:r>
                        <a:rPr lang="en-US" sz="2000" b="0" i="1" smtClean="0">
                          <a:solidFill>
                            <a:srgbClr val="0033CC"/>
                          </a:solidFill>
                          <a:latin typeface="Cambria Math" panose="02040503050406030204" pitchFamily="18" charset="0"/>
                          <a:ea typeface="Cambria Math" panose="02040503050406030204" pitchFamily="18" charset="0"/>
                        </a:rPr>
                        <m:t>𝑡𝑎𝑖𝑙</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oMath>
                  </m:oMathPara>
                </a14:m>
                <a:endParaRPr lang="en-US" sz="2000" dirty="0">
                  <a:solidFill>
                    <a:srgbClr val="0033CC"/>
                  </a:solidFill>
                </a:endParaRPr>
              </a:p>
            </p:txBody>
          </p:sp>
        </mc:Choice>
        <mc:Fallback xmlns="">
          <p:sp>
            <p:nvSpPr>
              <p:cNvPr id="5" name="TextBox 4">
                <a:extLst>
                  <a:ext uri="{FF2B5EF4-FFF2-40B4-BE49-F238E27FC236}">
                    <a16:creationId xmlns:a16="http://schemas.microsoft.com/office/drawing/2014/main" id="{1C6A0945-A501-DC66-075E-AB35AAD2A27A}"/>
                  </a:ext>
                </a:extLst>
              </p:cNvPr>
              <p:cNvSpPr txBox="1">
                <a:spLocks noRot="1" noChangeAspect="1" noMove="1" noResize="1" noEditPoints="1" noAdjustHandles="1" noChangeArrowheads="1" noChangeShapeType="1" noTextEdit="1"/>
              </p:cNvSpPr>
              <p:nvPr/>
            </p:nvSpPr>
            <p:spPr>
              <a:xfrm>
                <a:off x="1707434" y="5714975"/>
                <a:ext cx="5729132" cy="400110"/>
              </a:xfrm>
              <a:prstGeom prst="rect">
                <a:avLst/>
              </a:prstGeom>
              <a:blipFill>
                <a:blip r:embed="rId2"/>
                <a:stretch>
                  <a:fillRect b="-18182"/>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660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FC2B-A433-F022-074A-58D638E359B4}"/>
              </a:ext>
            </a:extLst>
          </p:cNvPr>
          <p:cNvSpPr>
            <a:spLocks noGrp="1"/>
          </p:cNvSpPr>
          <p:nvPr>
            <p:ph type="title"/>
          </p:nvPr>
        </p:nvSpPr>
        <p:spPr/>
        <p:txBody>
          <a:bodyPr/>
          <a:lstStyle/>
          <a:p>
            <a:r>
              <a:rPr lang="en-US" dirty="0"/>
              <a:t>Example: Programming by Contract</a:t>
            </a:r>
            <a:r>
              <a:rPr lang="en-US" i="1" dirty="0"/>
              <a:t>, cont’d</a:t>
            </a:r>
            <a:endParaRPr lang="en-US" dirty="0"/>
          </a:p>
        </p:txBody>
      </p:sp>
      <p:sp>
        <p:nvSpPr>
          <p:cNvPr id="4" name="Slide Number Placeholder 3">
            <a:extLst>
              <a:ext uri="{FF2B5EF4-FFF2-40B4-BE49-F238E27FC236}">
                <a16:creationId xmlns:a16="http://schemas.microsoft.com/office/drawing/2014/main" id="{A2F64893-F58E-9D05-0E86-84DAFCFDAE49}"/>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67A106-CD8C-F56A-2123-6C9073A4B994}"/>
                  </a:ext>
                </a:extLst>
              </p:cNvPr>
              <p:cNvSpPr txBox="1"/>
              <p:nvPr/>
            </p:nvSpPr>
            <p:spPr>
              <a:xfrm>
                <a:off x="1707434" y="1291549"/>
                <a:ext cx="5729132" cy="400110"/>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0 </m:t>
                      </m:r>
                      <m:r>
                        <a:rPr lang="en-US" sz="2000" b="0" i="1" smtClean="0">
                          <a:solidFill>
                            <a:srgbClr val="0033CC"/>
                          </a:solidFill>
                          <a:latin typeface="Cambria Math" panose="02040503050406030204" pitchFamily="18" charset="0"/>
                          <a:ea typeface="Cambria Math" panose="02040503050406030204" pitchFamily="18" charset="0"/>
                        </a:rPr>
                        <m:t>≤</m:t>
                      </m:r>
                      <m:r>
                        <a:rPr lang="en-US" sz="2000" b="0" i="1" smtClean="0">
                          <a:solidFill>
                            <a:srgbClr val="0033CC"/>
                          </a:solidFill>
                          <a:latin typeface="Cambria Math" panose="02040503050406030204" pitchFamily="18" charset="0"/>
                          <a:ea typeface="Cambria Math" panose="02040503050406030204" pitchFamily="18" charset="0"/>
                        </a:rPr>
                        <m:t>h𝑒𝑎𝑑</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r>
                        <a:rPr lang="en-US" sz="2000" b="0" i="1" smtClean="0">
                          <a:solidFill>
                            <a:srgbClr val="0033CC"/>
                          </a:solidFill>
                          <a:latin typeface="Cambria Math" panose="02040503050406030204" pitchFamily="18" charset="0"/>
                          <a:ea typeface="Cambria Math" panose="02040503050406030204" pitchFamily="18" charset="0"/>
                        </a:rPr>
                        <m:t> </m:t>
                      </m:r>
                      <m:r>
                        <a:rPr lang="en-US" sz="2000" b="1" i="0" smtClean="0">
                          <a:solidFill>
                            <a:srgbClr val="0033CC"/>
                          </a:solidFill>
                          <a:latin typeface="Cambria Math" panose="02040503050406030204" pitchFamily="18" charset="0"/>
                          <a:ea typeface="Cambria Math" panose="02040503050406030204" pitchFamily="18" charset="0"/>
                        </a:rPr>
                        <m:t>𝐀𝐍𝐃</m:t>
                      </m:r>
                      <m:r>
                        <a:rPr lang="en-US" sz="2000" b="0" i="1" smtClean="0">
                          <a:solidFill>
                            <a:srgbClr val="0033CC"/>
                          </a:solidFill>
                          <a:latin typeface="Cambria Math" panose="02040503050406030204" pitchFamily="18" charset="0"/>
                          <a:ea typeface="Cambria Math" panose="02040503050406030204" pitchFamily="18" charset="0"/>
                        </a:rPr>
                        <m:t> 0 ≤</m:t>
                      </m:r>
                      <m:r>
                        <a:rPr lang="en-US" sz="2000" b="0" i="1" smtClean="0">
                          <a:solidFill>
                            <a:srgbClr val="0033CC"/>
                          </a:solidFill>
                          <a:latin typeface="Cambria Math" panose="02040503050406030204" pitchFamily="18" charset="0"/>
                          <a:ea typeface="Cambria Math" panose="02040503050406030204" pitchFamily="18" charset="0"/>
                        </a:rPr>
                        <m:t>𝑡𝑎𝑖𝑙</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oMath>
                  </m:oMathPara>
                </a14:m>
                <a:endParaRPr lang="en-US" sz="2000" dirty="0">
                  <a:solidFill>
                    <a:srgbClr val="0033CC"/>
                  </a:solidFill>
                </a:endParaRPr>
              </a:p>
            </p:txBody>
          </p:sp>
        </mc:Choice>
        <mc:Fallback xmlns="">
          <p:sp>
            <p:nvSpPr>
              <p:cNvPr id="5" name="TextBox 4">
                <a:extLst>
                  <a:ext uri="{FF2B5EF4-FFF2-40B4-BE49-F238E27FC236}">
                    <a16:creationId xmlns:a16="http://schemas.microsoft.com/office/drawing/2014/main" id="{0667A106-CD8C-F56A-2123-6C9073A4B994}"/>
                  </a:ext>
                </a:extLst>
              </p:cNvPr>
              <p:cNvSpPr txBox="1">
                <a:spLocks noRot="1" noChangeAspect="1" noMove="1" noResize="1" noEditPoints="1" noAdjustHandles="1" noChangeArrowheads="1" noChangeShapeType="1" noTextEdit="1"/>
              </p:cNvSpPr>
              <p:nvPr/>
            </p:nvSpPr>
            <p:spPr>
              <a:xfrm>
                <a:off x="1707434" y="1291549"/>
                <a:ext cx="5729132" cy="400110"/>
              </a:xfrm>
              <a:prstGeom prst="rect">
                <a:avLst/>
              </a:prstGeom>
              <a:blipFill>
                <a:blip r:embed="rId3"/>
                <a:stretch>
                  <a:fillRect b="-18182"/>
                </a:stretch>
              </a:blipFill>
              <a:ln>
                <a:solidFill>
                  <a:srgbClr val="0432FF"/>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71772681-851E-E704-AB19-0CF51FE4287F}"/>
              </a:ext>
            </a:extLst>
          </p:cNvPr>
          <p:cNvSpPr txBox="1"/>
          <p:nvPr/>
        </p:nvSpPr>
        <p:spPr>
          <a:xfrm>
            <a:off x="1097318" y="1874537"/>
            <a:ext cx="7124066" cy="4401205"/>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@invariant </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 &lt;= head &lt; capacity) and (0 &lt;= tail &lt; capacity)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bool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CircularBuffer::class_invariant</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(0 &lt;= head) &amp;&amp; (head &lt; capacity)    </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&amp;&amp; (0 &lt;= tail) &amp;&amp; (tail &lt; capacity);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Constructor</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parm</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cap the capacity of the buffer.</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@postcondition the buffer is empty.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CircularBuffer::CircularBuffer</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int cap)</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capacity(cap), head(0), tail(0), count(0),</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buffer(new int[capacity])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assert(class_invariant());  // CHECK INVARIANT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0F0CC5F-6931-5D48-9EB0-56EB06EFC693}"/>
              </a:ext>
            </a:extLst>
          </p:cNvPr>
          <p:cNvSpPr txBox="1"/>
          <p:nvPr/>
        </p:nvSpPr>
        <p:spPr>
          <a:xfrm>
            <a:off x="6044531" y="1749638"/>
            <a:ext cx="2002151" cy="307777"/>
          </a:xfrm>
          <a:prstGeom prst="rect">
            <a:avLst/>
          </a:prstGeom>
          <a:solidFill>
            <a:srgbClr val="0432FF"/>
          </a:solidFill>
        </p:spPr>
        <p:txBody>
          <a:bodyPr wrap="none" rtlCol="0">
            <a:spAutoFit/>
          </a:bodyPr>
          <a:lstStyle/>
          <a:p>
            <a:r>
              <a:rPr lang="en-US" sz="1400" dirty="0">
                <a:solidFill>
                  <a:srgbClr val="FFFF00"/>
                </a:solidFill>
              </a:rPr>
              <a:t>6.10/</a:t>
            </a:r>
            <a:r>
              <a:rPr lang="en-US" sz="1400" dirty="0" err="1">
                <a:solidFill>
                  <a:srgbClr val="FFFF00"/>
                </a:solidFill>
              </a:rPr>
              <a:t>CircularBuffer.cpp</a:t>
            </a:r>
            <a:endParaRPr lang="en-US" sz="1400" dirty="0">
              <a:solidFill>
                <a:srgbClr val="FFFF00"/>
              </a:solidFill>
            </a:endParaRPr>
          </a:p>
        </p:txBody>
      </p:sp>
    </p:spTree>
    <p:extLst>
      <p:ext uri="{BB962C8B-B14F-4D97-AF65-F5344CB8AC3E}">
        <p14:creationId xmlns:p14="http://schemas.microsoft.com/office/powerpoint/2010/main" val="268012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E120-16B5-EA0E-DF85-E9DF0F0065A8}"/>
              </a:ext>
            </a:extLst>
          </p:cNvPr>
          <p:cNvSpPr>
            <a:spLocks noGrp="1"/>
          </p:cNvSpPr>
          <p:nvPr>
            <p:ph type="title"/>
          </p:nvPr>
        </p:nvSpPr>
        <p:spPr/>
        <p:txBody>
          <a:bodyPr/>
          <a:lstStyle/>
          <a:p>
            <a:r>
              <a:rPr lang="en-US" dirty="0"/>
              <a:t>Example: Programming by Contract</a:t>
            </a:r>
            <a:r>
              <a:rPr lang="en-US" i="1" dirty="0"/>
              <a:t>, cont’d</a:t>
            </a:r>
            <a:endParaRPr lang="en-US" dirty="0"/>
          </a:p>
        </p:txBody>
      </p:sp>
      <p:sp>
        <p:nvSpPr>
          <p:cNvPr id="4" name="Slide Number Placeholder 3">
            <a:extLst>
              <a:ext uri="{FF2B5EF4-FFF2-40B4-BE49-F238E27FC236}">
                <a16:creationId xmlns:a16="http://schemas.microsoft.com/office/drawing/2014/main" id="{C0FCA129-A84D-CEE6-4986-34A99DDFE957}"/>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CA4442B5-FA4D-C2AE-BD06-DD1D3397BB8C}"/>
              </a:ext>
            </a:extLst>
          </p:cNvPr>
          <p:cNvSpPr txBox="1"/>
          <p:nvPr/>
        </p:nvSpPr>
        <p:spPr>
          <a:xfrm>
            <a:off x="1224769" y="1417342"/>
            <a:ext cx="6694461" cy="375487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Add a new value to the tail of the buffer.</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parm</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value the value to add.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@precondition </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the buffer is not full.</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@postcondition </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the buffer is not empty.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CircularBuffer::</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int value)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assert(count &lt; capacity);  // PRECONDITION: not full   </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buffer[tail] = value;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tail = (tail + 1)%capacity;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count++;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assert(count &gt; 0);          // POSTCONDITION: not empty</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assert(class_invariant());  // CHECK CLASS INVARIANT</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92A9894-8ED4-D114-9FDF-59E2C973605E}"/>
              </a:ext>
            </a:extLst>
          </p:cNvPr>
          <p:cNvSpPr txBox="1"/>
          <p:nvPr/>
        </p:nvSpPr>
        <p:spPr>
          <a:xfrm>
            <a:off x="5760707" y="1263453"/>
            <a:ext cx="2002151" cy="307777"/>
          </a:xfrm>
          <a:prstGeom prst="rect">
            <a:avLst/>
          </a:prstGeom>
          <a:solidFill>
            <a:srgbClr val="0432FF"/>
          </a:solidFill>
        </p:spPr>
        <p:txBody>
          <a:bodyPr wrap="none" rtlCol="0">
            <a:spAutoFit/>
          </a:bodyPr>
          <a:lstStyle/>
          <a:p>
            <a:r>
              <a:rPr lang="en-US" sz="1400" dirty="0">
                <a:solidFill>
                  <a:srgbClr val="FFFF00"/>
                </a:solidFill>
              </a:rPr>
              <a:t>6.10/</a:t>
            </a:r>
            <a:r>
              <a:rPr lang="en-US" sz="1400" dirty="0" err="1">
                <a:solidFill>
                  <a:srgbClr val="FFFF00"/>
                </a:solidFill>
              </a:rPr>
              <a:t>CircularBuffer.cpp</a:t>
            </a:r>
            <a:endParaRPr lang="en-US" sz="1400" dirty="0">
              <a:solidFill>
                <a:srgbClr val="FFFF00"/>
              </a:solidFill>
            </a:endParaRPr>
          </a:p>
        </p:txBody>
      </p:sp>
    </p:spTree>
    <p:extLst>
      <p:ext uri="{BB962C8B-B14F-4D97-AF65-F5344CB8AC3E}">
        <p14:creationId xmlns:p14="http://schemas.microsoft.com/office/powerpoint/2010/main" val="876979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4C4E-6827-A274-BF2D-41DD6C6A9635}"/>
              </a:ext>
            </a:extLst>
          </p:cNvPr>
          <p:cNvSpPr>
            <a:spLocks noGrp="1"/>
          </p:cNvSpPr>
          <p:nvPr>
            <p:ph type="title"/>
          </p:nvPr>
        </p:nvSpPr>
        <p:spPr/>
        <p:txBody>
          <a:bodyPr/>
          <a:lstStyle/>
          <a:p>
            <a:r>
              <a:rPr lang="en-US" dirty="0"/>
              <a:t>Example: Programming by Contract</a:t>
            </a:r>
            <a:r>
              <a:rPr lang="en-US" i="1" dirty="0"/>
              <a:t>, cont’d</a:t>
            </a:r>
            <a:endParaRPr lang="en-US" dirty="0"/>
          </a:p>
        </p:txBody>
      </p:sp>
      <p:sp>
        <p:nvSpPr>
          <p:cNvPr id="4" name="Slide Number Placeholder 3">
            <a:extLst>
              <a:ext uri="{FF2B5EF4-FFF2-40B4-BE49-F238E27FC236}">
                <a16:creationId xmlns:a16="http://schemas.microsoft.com/office/drawing/2014/main" id="{8307CF9C-14EF-B526-EE90-C592790BB393}"/>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6" name="TextBox 5">
            <a:extLst>
              <a:ext uri="{FF2B5EF4-FFF2-40B4-BE49-F238E27FC236}">
                <a16:creationId xmlns:a16="http://schemas.microsoft.com/office/drawing/2014/main" id="{5044467D-A2BE-12C3-6888-4086D8EC1401}"/>
              </a:ext>
            </a:extLst>
          </p:cNvPr>
          <p:cNvSpPr txBox="1"/>
          <p:nvPr/>
        </p:nvSpPr>
        <p:spPr>
          <a:xfrm>
            <a:off x="1097295" y="1417342"/>
            <a:ext cx="6949409" cy="4185761"/>
          </a:xfrm>
          <a:prstGeom prst="rect">
            <a:avLst/>
          </a:prstGeom>
          <a:solidFill>
            <a:schemeClr val="bg1">
              <a:lumMod val="95000"/>
            </a:schemeClr>
          </a:solidFill>
          <a:ln>
            <a:solidFill>
              <a:schemeClr val="bg1">
                <a:lumMod val="75000"/>
              </a:schemeClr>
            </a:solidFill>
          </a:ln>
        </p:spPr>
        <p:txBody>
          <a:bodyPr wrap="square">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Remove a value from the head of the buffer.</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@return the removed value.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@precondition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the buffer is not empty.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@postcondition </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the buffer is not full.</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CircularBuffer::</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remove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assert(count &gt; 0);  // PRECONDITION: not empty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value = buffer[head];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head = (head + 1)%capacity;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count--;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assert(count &lt; capacity);   // POSTCONDITION not full    </a:t>
            </a:r>
            <a:r>
              <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assert(class_invariant());  // CHECK CLASS INVARIANT</a:t>
            </a:r>
          </a:p>
          <a:p>
            <a:pPr marL="171450"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value;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400" b="1" dirty="0"/>
          </a:p>
        </p:txBody>
      </p:sp>
      <p:sp>
        <p:nvSpPr>
          <p:cNvPr id="7" name="TextBox 6">
            <a:extLst>
              <a:ext uri="{FF2B5EF4-FFF2-40B4-BE49-F238E27FC236}">
                <a16:creationId xmlns:a16="http://schemas.microsoft.com/office/drawing/2014/main" id="{C8097838-7A45-3270-2247-AA855C364E7D}"/>
              </a:ext>
            </a:extLst>
          </p:cNvPr>
          <p:cNvSpPr txBox="1"/>
          <p:nvPr/>
        </p:nvSpPr>
        <p:spPr>
          <a:xfrm>
            <a:off x="5760707" y="1263453"/>
            <a:ext cx="2002151" cy="307777"/>
          </a:xfrm>
          <a:prstGeom prst="rect">
            <a:avLst/>
          </a:prstGeom>
          <a:solidFill>
            <a:srgbClr val="0432FF"/>
          </a:solidFill>
        </p:spPr>
        <p:txBody>
          <a:bodyPr wrap="none" rtlCol="0">
            <a:spAutoFit/>
          </a:bodyPr>
          <a:lstStyle/>
          <a:p>
            <a:r>
              <a:rPr lang="en-US" sz="1400" dirty="0">
                <a:solidFill>
                  <a:srgbClr val="FFFF00"/>
                </a:solidFill>
              </a:rPr>
              <a:t>6.10/</a:t>
            </a:r>
            <a:r>
              <a:rPr lang="en-US" sz="1400" dirty="0" err="1">
                <a:solidFill>
                  <a:srgbClr val="FFFF00"/>
                </a:solidFill>
              </a:rPr>
              <a:t>CircularBuffer.cpp</a:t>
            </a:r>
            <a:endParaRPr lang="en-US" sz="1400" dirty="0">
              <a:solidFill>
                <a:srgbClr val="FFFF00"/>
              </a:solidFill>
            </a:endParaRPr>
          </a:p>
        </p:txBody>
      </p:sp>
    </p:spTree>
    <p:extLst>
      <p:ext uri="{BB962C8B-B14F-4D97-AF65-F5344CB8AC3E}">
        <p14:creationId xmlns:p14="http://schemas.microsoft.com/office/powerpoint/2010/main" val="210611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8F4A-3022-9D49-AEAD-119B20E89176}"/>
              </a:ext>
            </a:extLst>
          </p:cNvPr>
          <p:cNvSpPr>
            <a:spLocks noGrp="1"/>
          </p:cNvSpPr>
          <p:nvPr>
            <p:ph type="title"/>
          </p:nvPr>
        </p:nvSpPr>
        <p:spPr/>
        <p:txBody>
          <a:bodyPr/>
          <a:lstStyle/>
          <a:p>
            <a:r>
              <a:rPr lang="en-US" dirty="0"/>
              <a:t>The Precondition Principle</a:t>
            </a:r>
          </a:p>
        </p:txBody>
      </p:sp>
      <p:sp>
        <p:nvSpPr>
          <p:cNvPr id="4" name="Slide Number Placeholder 3">
            <a:extLst>
              <a:ext uri="{FF2B5EF4-FFF2-40B4-BE49-F238E27FC236}">
                <a16:creationId xmlns:a16="http://schemas.microsoft.com/office/drawing/2014/main" id="{6284A50D-1A65-4255-54C9-2ADB01297236}"/>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
        <p:nvSpPr>
          <p:cNvPr id="5" name="TextBox 4">
            <a:extLst>
              <a:ext uri="{FF2B5EF4-FFF2-40B4-BE49-F238E27FC236}">
                <a16:creationId xmlns:a16="http://schemas.microsoft.com/office/drawing/2014/main" id="{610D493D-7309-C599-9E9E-C7E873BBF62F}"/>
              </a:ext>
            </a:extLst>
          </p:cNvPr>
          <p:cNvSpPr txBox="1"/>
          <p:nvPr/>
        </p:nvSpPr>
        <p:spPr>
          <a:xfrm>
            <a:off x="685820" y="1397674"/>
            <a:ext cx="7772360" cy="3754874"/>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Precondition Principle</a:t>
            </a:r>
          </a:p>
          <a:p>
            <a:endParaRPr lang="en-US" sz="800" dirty="0">
              <a:latin typeface="+mj-lt"/>
            </a:endParaRPr>
          </a:p>
          <a:p>
            <a:pPr marL="6350" marR="228600">
              <a:spcBef>
                <a:spcPts val="0"/>
              </a:spcBef>
              <a:spcAft>
                <a:spcPts val="1200"/>
              </a:spcAft>
              <a:tabLst>
                <a:tab pos="228600" algn="l"/>
              </a:tabLst>
            </a:pPr>
            <a:r>
              <a:rPr lang="en-US" sz="1800" dirty="0">
                <a:effectLst/>
                <a:latin typeface="Calibri" panose="020F0502020204030204" pitchFamily="34" charset="0"/>
                <a:ea typeface="Calibri" panose="020F0502020204030204" pitchFamily="34" charset="0"/>
              </a:rPr>
              <a:t>The </a:t>
            </a:r>
            <a:r>
              <a:rPr lang="en-US" sz="1800" i="1" dirty="0">
                <a:effectLst/>
                <a:latin typeface="Calibri" panose="020F0502020204030204" pitchFamily="34" charset="0"/>
                <a:ea typeface="Calibri" panose="020F0502020204030204" pitchFamily="34" charset="0"/>
              </a:rPr>
              <a:t>precondition</a:t>
            </a:r>
            <a:r>
              <a:rPr lang="en-US" sz="1800" dirty="0">
                <a:effectLst/>
                <a:latin typeface="Calibri" panose="020F0502020204030204" pitchFamily="34" charset="0"/>
                <a:ea typeface="Calibri" panose="020F0502020204030204" pitchFamily="34" charset="0"/>
              </a:rPr>
              <a:t> of a function is a condition (a Boolean expression) that must be true when we call the function. According to programming by contract, if the precondition of a function is true and we call the function, the function must guarantee that it will behave properly. </a:t>
            </a:r>
            <a:r>
              <a:rPr lang="en-US" sz="1800" i="1" dirty="0">
                <a:effectLst/>
                <a:latin typeface="Calibri" panose="020F0502020204030204" pitchFamily="34" charset="0"/>
                <a:ea typeface="Calibri" panose="020F0502020204030204" pitchFamily="34" charset="0"/>
              </a:rPr>
              <a:t>It is the responsibility of the caller to check the precondition before making the call. If the precondition is false but we call the function anyway, the function is not required to behave in a manner suitable or convenient for the caller</a:t>
            </a:r>
            <a:r>
              <a:rPr lang="en-US" sz="1800" dirty="0">
                <a:effectLst/>
                <a:latin typeface="Calibri" panose="020F0502020204030204" pitchFamily="34" charset="0"/>
                <a:ea typeface="Calibri" panose="020F0502020204030204" pitchFamily="34" charset="0"/>
              </a:rPr>
              <a:t>.</a:t>
            </a:r>
            <a:r>
              <a:rPr lang="en-US" sz="2000" dirty="0">
                <a:effectLst/>
              </a:rPr>
              <a:t> </a:t>
            </a:r>
            <a:endParaRPr lang="en-US" sz="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If the precondition is for a member function of a class, then the class must provide some public means for the caller to check the validity of the precondition. Because it’s the caller’s responsibility to do so, the function has no obligation to check whether the precondition is met</a:t>
            </a:r>
            <a:r>
              <a:rPr lang="en-US" sz="2000" dirty="0">
                <a:latin typeface="Calibri" panose="020F0502020204030204" pitchFamily="34" charset="0"/>
                <a:ea typeface="Calibri" panose="020F0502020204030204" pitchFamily="34" charset="0"/>
              </a:rPr>
              <a:t>.</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30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366D-E650-129F-16F4-829381E12945}"/>
              </a:ext>
            </a:extLst>
          </p:cNvPr>
          <p:cNvSpPr>
            <a:spLocks noGrp="1"/>
          </p:cNvSpPr>
          <p:nvPr>
            <p:ph type="title"/>
          </p:nvPr>
        </p:nvSpPr>
        <p:spPr/>
        <p:txBody>
          <a:bodyPr/>
          <a:lstStyle/>
          <a:p>
            <a:r>
              <a:rPr lang="en-US" dirty="0"/>
              <a:t>The Precondition Principle</a:t>
            </a:r>
            <a:r>
              <a:rPr lang="en-US" i="1" dirty="0"/>
              <a:t>, cont’d</a:t>
            </a:r>
          </a:p>
        </p:txBody>
      </p:sp>
      <p:sp>
        <p:nvSpPr>
          <p:cNvPr id="3" name="Content Placeholder 2">
            <a:extLst>
              <a:ext uri="{FF2B5EF4-FFF2-40B4-BE49-F238E27FC236}">
                <a16:creationId xmlns:a16="http://schemas.microsoft.com/office/drawing/2014/main" id="{51F0DE88-04DB-6C6E-2550-ACC96E3EC4DF}"/>
              </a:ext>
            </a:extLst>
          </p:cNvPr>
          <p:cNvSpPr>
            <a:spLocks noGrp="1"/>
          </p:cNvSpPr>
          <p:nvPr>
            <p:ph idx="1"/>
          </p:nvPr>
        </p:nvSpPr>
        <p:spPr/>
        <p:txBody>
          <a:bodyPr/>
          <a:lstStyle/>
          <a:p>
            <a:r>
              <a:rPr lang="en-US" dirty="0"/>
              <a:t>In class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the </a:t>
            </a:r>
            <a:r>
              <a:rPr lang="en-US" u="sng" dirty="0"/>
              <a:t>precondition</a:t>
            </a:r>
            <a:r>
              <a:rPr lang="en-US" dirty="0"/>
              <a:t> to calling member function </a:t>
            </a:r>
            <a:r>
              <a:rPr lang="en-US" b="1" dirty="0">
                <a:solidFill>
                  <a:srgbClr val="0432FF"/>
                </a:solidFill>
                <a:latin typeface="Courier New" panose="02070309020205020404" pitchFamily="49" charset="0"/>
                <a:cs typeface="Courier New" panose="02070309020205020404" pitchFamily="49" charset="0"/>
              </a:rPr>
              <a:t>add()</a:t>
            </a:r>
            <a:r>
              <a:rPr lang="en-US" dirty="0"/>
              <a:t> is that the </a:t>
            </a:r>
            <a:r>
              <a:rPr lang="en-US" u="sng" dirty="0"/>
              <a:t>buffer is not full</a:t>
            </a:r>
            <a:r>
              <a:rPr lang="en-US" dirty="0"/>
              <a:t>.</a:t>
            </a:r>
          </a:p>
          <a:p>
            <a:pPr lvl="4"/>
            <a:endParaRPr lang="en-US" dirty="0"/>
          </a:p>
          <a:p>
            <a:r>
              <a:rPr lang="en-US" dirty="0"/>
              <a:t>The test program first calls member function </a:t>
            </a:r>
            <a:r>
              <a:rPr lang="en-US" b="1" dirty="0">
                <a:solidFill>
                  <a:srgbClr val="0432FF"/>
                </a:solidFill>
                <a:latin typeface="Courier New" panose="02070309020205020404" pitchFamily="49" charset="0"/>
                <a:cs typeface="Courier New" panose="02070309020205020404" pitchFamily="49" charset="0"/>
              </a:rPr>
              <a:t>get_count()</a:t>
            </a:r>
            <a:r>
              <a:rPr lang="en-US" dirty="0"/>
              <a:t> to check that the count is less than </a:t>
            </a:r>
            <a:r>
              <a:rPr lang="en-US" b="1" dirty="0">
                <a:solidFill>
                  <a:srgbClr val="0432FF"/>
                </a:solidFill>
                <a:latin typeface="Courier New" panose="02070309020205020404" pitchFamily="49" charset="0"/>
                <a:cs typeface="Courier New" panose="02070309020205020404" pitchFamily="49" charset="0"/>
              </a:rPr>
              <a:t>CAPACITY</a:t>
            </a:r>
            <a:r>
              <a:rPr lang="en-US" dirty="0"/>
              <a:t>.</a:t>
            </a:r>
          </a:p>
          <a:p>
            <a:pPr lvl="1"/>
            <a:r>
              <a:rPr lang="en-US" dirty="0"/>
              <a:t>The program doesn’t try to add if the buffer is full. </a:t>
            </a:r>
          </a:p>
          <a:p>
            <a:pPr lvl="1"/>
            <a:r>
              <a:rPr lang="en-US" dirty="0"/>
              <a:t>If the precondition is true, </a:t>
            </a:r>
            <a:r>
              <a:rPr lang="en-US" b="1" dirty="0">
                <a:solidFill>
                  <a:srgbClr val="0432FF"/>
                </a:solidFill>
                <a:latin typeface="Courier New" panose="02070309020205020404" pitchFamily="49" charset="0"/>
                <a:cs typeface="Courier New" panose="02070309020205020404" pitchFamily="49" charset="0"/>
              </a:rPr>
              <a:t>add()</a:t>
            </a:r>
            <a:r>
              <a:rPr lang="en-US" dirty="0">
                <a:solidFill>
                  <a:srgbClr val="0432FF"/>
                </a:solidFill>
              </a:rPr>
              <a:t> </a:t>
            </a:r>
            <a:r>
              <a:rPr lang="en-US" dirty="0"/>
              <a:t>must properly add the value to the tail of the buffer and advance member variable </a:t>
            </a:r>
            <a:r>
              <a:rPr lang="en-US" b="1" dirty="0">
                <a:solidFill>
                  <a:srgbClr val="0432FF"/>
                </a:solidFill>
                <a:latin typeface="Courier New" panose="02070309020205020404" pitchFamily="49" charset="0"/>
                <a:cs typeface="Courier New" panose="02070309020205020404" pitchFamily="49" charset="0"/>
              </a:rPr>
              <a:t>tail</a:t>
            </a:r>
            <a:r>
              <a:rPr lang="en-US" dirty="0"/>
              <a:t>. </a:t>
            </a:r>
          </a:p>
        </p:txBody>
      </p:sp>
      <p:sp>
        <p:nvSpPr>
          <p:cNvPr id="4" name="Slide Number Placeholder 3">
            <a:extLst>
              <a:ext uri="{FF2B5EF4-FFF2-40B4-BE49-F238E27FC236}">
                <a16:creationId xmlns:a16="http://schemas.microsoft.com/office/drawing/2014/main" id="{CC55542A-1D34-2821-A373-C2C00FCC9285}"/>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34764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 </a:t>
            </a:r>
            <a:r>
              <a:rPr lang="en-US" i="1" dirty="0"/>
              <a:t>cont’d</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Overriding vs. overloading</a:t>
            </a:r>
          </a:p>
          <a:p>
            <a:r>
              <a:rPr lang="en-US" sz="2600" dirty="0"/>
              <a:t>The Liskov Substitution Principle</a:t>
            </a:r>
          </a:p>
          <a:p>
            <a:r>
              <a:rPr lang="en-US" sz="2600" dirty="0"/>
              <a:t>Choosing “is-a” vs. “has-a”</a:t>
            </a:r>
          </a:p>
          <a:p>
            <a:r>
              <a:rPr lang="en-US" sz="2600" dirty="0"/>
              <a:t>Code to the Interface with a factory function</a:t>
            </a:r>
          </a:p>
          <a:p>
            <a:pPr lvl="4"/>
            <a:endParaRPr lang="en-US" sz="850" dirty="0"/>
          </a:p>
          <a:p>
            <a:r>
              <a:rPr lang="en-US" sz="2600" dirty="0">
                <a:solidFill>
                  <a:srgbClr val="0432FF"/>
                </a:solidFill>
              </a:rPr>
              <a:t>Computer History Museum Visit:</a:t>
            </a:r>
            <a:r>
              <a:rPr lang="en-US" sz="2600" dirty="0"/>
              <a:t> </a:t>
            </a:r>
            <a:r>
              <a:rPr lang="en-US" sz="2600" dirty="0">
                <a:solidFill>
                  <a:srgbClr val="C00000"/>
                </a:solidFill>
              </a:rPr>
              <a:t>Sat. March 14</a:t>
            </a:r>
            <a:endParaRPr lang="en-US" sz="2600" i="1" dirty="0">
              <a:solidFill>
                <a:srgbClr val="C00000"/>
              </a:solidFill>
            </a:endParaRP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271122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B98F-C810-578D-B351-19ECE0DC1516}"/>
              </a:ext>
            </a:extLst>
          </p:cNvPr>
          <p:cNvSpPr>
            <a:spLocks noGrp="1"/>
          </p:cNvSpPr>
          <p:nvPr>
            <p:ph type="title"/>
          </p:nvPr>
        </p:nvSpPr>
        <p:spPr/>
        <p:txBody>
          <a:bodyPr/>
          <a:lstStyle/>
          <a:p>
            <a:r>
              <a:rPr lang="en-US" dirty="0"/>
              <a:t>The Precondition Principle</a:t>
            </a:r>
            <a:r>
              <a:rPr lang="en-US" i="1" dirty="0"/>
              <a:t>, cont’d</a:t>
            </a:r>
            <a:endParaRPr lang="en-US" dirty="0"/>
          </a:p>
        </p:txBody>
      </p:sp>
      <p:sp>
        <p:nvSpPr>
          <p:cNvPr id="3" name="Content Placeholder 2">
            <a:extLst>
              <a:ext uri="{FF2B5EF4-FFF2-40B4-BE49-F238E27FC236}">
                <a16:creationId xmlns:a16="http://schemas.microsoft.com/office/drawing/2014/main" id="{B88D2BB8-1583-56DF-26CE-FD50C98136E1}"/>
              </a:ext>
            </a:extLst>
          </p:cNvPr>
          <p:cNvSpPr>
            <a:spLocks noGrp="1"/>
          </p:cNvSpPr>
          <p:nvPr>
            <p:ph idx="1"/>
          </p:nvPr>
        </p:nvSpPr>
        <p:spPr/>
        <p:txBody>
          <a:bodyPr/>
          <a:lstStyle/>
          <a:p>
            <a:r>
              <a:rPr lang="en-US" dirty="0"/>
              <a:t>Since it’s the caller’s responsibility to check the precondition of a function, function </a:t>
            </a:r>
            <a:r>
              <a:rPr lang="en-US" b="1" dirty="0">
                <a:solidFill>
                  <a:srgbClr val="0432FF"/>
                </a:solidFill>
                <a:latin typeface="Courier New" panose="02070309020205020404" pitchFamily="49" charset="0"/>
                <a:cs typeface="Courier New" panose="02070309020205020404" pitchFamily="49" charset="0"/>
              </a:rPr>
              <a:t>add()</a:t>
            </a:r>
            <a:r>
              <a:rPr lang="en-US" dirty="0">
                <a:solidFill>
                  <a:srgbClr val="0432FF"/>
                </a:solidFill>
              </a:rPr>
              <a:t> </a:t>
            </a:r>
            <a:r>
              <a:rPr lang="en-US" dirty="0"/>
              <a:t>is not obligated to check it.</a:t>
            </a:r>
          </a:p>
          <a:p>
            <a:pPr lvl="4"/>
            <a:endParaRPr lang="en-US" dirty="0"/>
          </a:p>
          <a:p>
            <a:r>
              <a:rPr lang="en-US" dirty="0"/>
              <a:t>The function is </a:t>
            </a:r>
            <a:r>
              <a:rPr lang="en-US" u="sng" dirty="0"/>
              <a:t>not required</a:t>
            </a:r>
            <a:r>
              <a:rPr lang="en-US" dirty="0"/>
              <a:t> behave in a manner suitable to the caller if it is called when the precondition of a function is not met.</a:t>
            </a:r>
          </a:p>
          <a:p>
            <a:pPr lvl="1"/>
            <a:r>
              <a:rPr lang="en-US" sz="2200" dirty="0"/>
              <a:t>It can proceed to add the new value to the buffer, </a:t>
            </a:r>
            <a:br>
              <a:rPr lang="en-US" sz="2200" dirty="0"/>
            </a:br>
            <a:r>
              <a:rPr lang="en-US" sz="2200" dirty="0"/>
              <a:t>thereby overwriting an existing value.</a:t>
            </a:r>
          </a:p>
          <a:p>
            <a:pPr lvl="1"/>
            <a:r>
              <a:rPr lang="en-US" sz="2200" dirty="0"/>
              <a:t>It can not add the new value, but instead do nothing</a:t>
            </a:r>
            <a:br>
              <a:rPr lang="en-US" sz="2200" dirty="0"/>
            </a:br>
            <a:r>
              <a:rPr lang="en-US" sz="2200" dirty="0"/>
              <a:t>or print an error message. </a:t>
            </a:r>
          </a:p>
          <a:p>
            <a:pPr lvl="1"/>
            <a:r>
              <a:rPr lang="en-US" sz="2200" dirty="0"/>
              <a:t>It can abort the program.</a:t>
            </a:r>
          </a:p>
        </p:txBody>
      </p:sp>
      <p:sp>
        <p:nvSpPr>
          <p:cNvPr id="4" name="Slide Number Placeholder 3">
            <a:extLst>
              <a:ext uri="{FF2B5EF4-FFF2-40B4-BE49-F238E27FC236}">
                <a16:creationId xmlns:a16="http://schemas.microsoft.com/office/drawing/2014/main" id="{092DE23E-6D39-A91A-81FD-A3265134B242}"/>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335545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22AA-5AED-D547-9ED6-5573DA8FCBFA}"/>
              </a:ext>
            </a:extLst>
          </p:cNvPr>
          <p:cNvSpPr>
            <a:spLocks noGrp="1"/>
          </p:cNvSpPr>
          <p:nvPr>
            <p:ph type="title"/>
          </p:nvPr>
        </p:nvSpPr>
        <p:spPr/>
        <p:txBody>
          <a:bodyPr/>
          <a:lstStyle/>
          <a:p>
            <a:r>
              <a:rPr lang="en-US" dirty="0"/>
              <a:t>The Precondition Principle</a:t>
            </a:r>
            <a:r>
              <a:rPr lang="en-US" i="1" dirty="0"/>
              <a:t>, cont’d</a:t>
            </a:r>
            <a:endParaRPr lang="en-US" dirty="0"/>
          </a:p>
        </p:txBody>
      </p:sp>
      <p:sp>
        <p:nvSpPr>
          <p:cNvPr id="3" name="Content Placeholder 2">
            <a:extLst>
              <a:ext uri="{FF2B5EF4-FFF2-40B4-BE49-F238E27FC236}">
                <a16:creationId xmlns:a16="http://schemas.microsoft.com/office/drawing/2014/main" id="{A311BF78-DA22-5CC5-7529-21EF97E07099}"/>
              </a:ext>
            </a:extLst>
          </p:cNvPr>
          <p:cNvSpPr>
            <a:spLocks noGrp="1"/>
          </p:cNvSpPr>
          <p:nvPr>
            <p:ph idx="1"/>
          </p:nvPr>
        </p:nvSpPr>
        <p:spPr/>
        <p:txBody>
          <a:bodyPr/>
          <a:lstStyle/>
          <a:p>
            <a:r>
              <a:rPr lang="en-US" dirty="0"/>
              <a:t>In class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the </a:t>
            </a:r>
            <a:r>
              <a:rPr lang="en-US" u="sng" dirty="0"/>
              <a:t>precondition</a:t>
            </a:r>
            <a:r>
              <a:rPr lang="en-US" dirty="0"/>
              <a:t> to calling member function </a:t>
            </a:r>
            <a:r>
              <a:rPr lang="en-US" b="1" dirty="0">
                <a:solidFill>
                  <a:srgbClr val="0432FF"/>
                </a:solidFill>
                <a:latin typeface="Courier New" panose="02070309020205020404" pitchFamily="49" charset="0"/>
                <a:cs typeface="Courier New" panose="02070309020205020404" pitchFamily="49" charset="0"/>
              </a:rPr>
              <a:t>remove()</a:t>
            </a:r>
            <a:r>
              <a:rPr lang="en-US" dirty="0"/>
              <a:t> is that the </a:t>
            </a:r>
            <a:r>
              <a:rPr lang="en-US" u="sng" dirty="0"/>
              <a:t>buffer is not empty</a:t>
            </a:r>
            <a:r>
              <a:rPr lang="en-US" dirty="0"/>
              <a:t>.</a:t>
            </a:r>
          </a:p>
          <a:p>
            <a:pPr lvl="4"/>
            <a:endParaRPr lang="en-US" dirty="0"/>
          </a:p>
          <a:p>
            <a:r>
              <a:rPr lang="en-US" dirty="0"/>
              <a:t>The test program again first calls function </a:t>
            </a:r>
            <a:r>
              <a:rPr lang="en-US" b="1" dirty="0">
                <a:solidFill>
                  <a:srgbClr val="0432FF"/>
                </a:solidFill>
                <a:latin typeface="Courier New" panose="02070309020205020404" pitchFamily="49" charset="0"/>
                <a:cs typeface="Courier New" panose="02070309020205020404" pitchFamily="49" charset="0"/>
              </a:rPr>
              <a:t>get_count()</a:t>
            </a:r>
            <a:r>
              <a:rPr lang="en-US" dirty="0"/>
              <a:t> to check that the count is not 0.</a:t>
            </a:r>
          </a:p>
          <a:p>
            <a:pPr lvl="1"/>
            <a:r>
              <a:rPr lang="en-US" dirty="0"/>
              <a:t>The program doesn’t try to remove if the buffer is empty.</a:t>
            </a:r>
          </a:p>
          <a:p>
            <a:pPr lvl="1"/>
            <a:r>
              <a:rPr lang="en-US" dirty="0"/>
              <a:t>If the precondition is true, the </a:t>
            </a:r>
            <a:r>
              <a:rPr lang="en-US" b="1" dirty="0">
                <a:solidFill>
                  <a:srgbClr val="0432FF"/>
                </a:solidFill>
                <a:latin typeface="Courier New" panose="02070309020205020404" pitchFamily="49" charset="0"/>
                <a:cs typeface="Courier New" panose="02070309020205020404" pitchFamily="49" charset="0"/>
              </a:rPr>
              <a:t>remove()</a:t>
            </a:r>
            <a:r>
              <a:rPr lang="en-US" dirty="0">
                <a:solidFill>
                  <a:srgbClr val="0432FF"/>
                </a:solidFill>
              </a:rPr>
              <a:t> </a:t>
            </a:r>
            <a:r>
              <a:rPr lang="en-US" dirty="0"/>
              <a:t>must properly remove a value from the head of the buffer, advance member variable </a:t>
            </a:r>
            <a:r>
              <a:rPr lang="en-US" b="1" dirty="0">
                <a:solidFill>
                  <a:srgbClr val="0432FF"/>
                </a:solidFill>
                <a:latin typeface="Courier New" panose="02070309020205020404" pitchFamily="49" charset="0"/>
                <a:cs typeface="Courier New" panose="02070309020205020404" pitchFamily="49" charset="0"/>
              </a:rPr>
              <a:t>head</a:t>
            </a:r>
            <a:r>
              <a:rPr lang="en-US" dirty="0"/>
              <a:t>, and return the removed value.</a:t>
            </a:r>
          </a:p>
          <a:p>
            <a:endParaRPr lang="en-US" dirty="0"/>
          </a:p>
          <a:p>
            <a:endParaRPr lang="en-US" dirty="0"/>
          </a:p>
        </p:txBody>
      </p:sp>
      <p:sp>
        <p:nvSpPr>
          <p:cNvPr id="4" name="Slide Number Placeholder 3">
            <a:extLst>
              <a:ext uri="{FF2B5EF4-FFF2-40B4-BE49-F238E27FC236}">
                <a16:creationId xmlns:a16="http://schemas.microsoft.com/office/drawing/2014/main" id="{640FE63C-BACB-A150-9501-557B3AC84400}"/>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Tree>
    <p:extLst>
      <p:ext uri="{BB962C8B-B14F-4D97-AF65-F5344CB8AC3E}">
        <p14:creationId xmlns:p14="http://schemas.microsoft.com/office/powerpoint/2010/main" val="560652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B7EC0-88DD-DA7A-0A6C-B755899CFAE5}"/>
              </a:ext>
            </a:extLst>
          </p:cNvPr>
          <p:cNvSpPr>
            <a:spLocks noGrp="1"/>
          </p:cNvSpPr>
          <p:nvPr>
            <p:ph type="title"/>
          </p:nvPr>
        </p:nvSpPr>
        <p:spPr/>
        <p:txBody>
          <a:bodyPr/>
          <a:lstStyle/>
          <a:p>
            <a:r>
              <a:rPr lang="en-US" dirty="0"/>
              <a:t>The Precondition Principle</a:t>
            </a:r>
            <a:r>
              <a:rPr lang="en-US" i="1" dirty="0"/>
              <a:t>, cont’d</a:t>
            </a:r>
            <a:endParaRPr lang="en-US" dirty="0"/>
          </a:p>
        </p:txBody>
      </p:sp>
      <p:sp>
        <p:nvSpPr>
          <p:cNvPr id="3" name="Content Placeholder 2">
            <a:extLst>
              <a:ext uri="{FF2B5EF4-FFF2-40B4-BE49-F238E27FC236}">
                <a16:creationId xmlns:a16="http://schemas.microsoft.com/office/drawing/2014/main" id="{C2A4FA3A-2346-5AE8-53DC-9CBE6364B2F5}"/>
              </a:ext>
            </a:extLst>
          </p:cNvPr>
          <p:cNvSpPr>
            <a:spLocks noGrp="1"/>
          </p:cNvSpPr>
          <p:nvPr>
            <p:ph idx="1"/>
          </p:nvPr>
        </p:nvSpPr>
        <p:spPr/>
        <p:txBody>
          <a:bodyPr/>
          <a:lstStyle/>
          <a:p>
            <a:r>
              <a:rPr lang="en-US" dirty="0"/>
              <a:t>Since it’s the caller’s responsibility to check the precondition of a function, function </a:t>
            </a:r>
            <a:r>
              <a:rPr lang="en-US" b="1" dirty="0">
                <a:solidFill>
                  <a:srgbClr val="0432FF"/>
                </a:solidFill>
                <a:latin typeface="Courier New" panose="02070309020205020404" pitchFamily="49" charset="0"/>
                <a:cs typeface="Courier New" panose="02070309020205020404" pitchFamily="49" charset="0"/>
              </a:rPr>
              <a:t>remove()</a:t>
            </a:r>
            <a:r>
              <a:rPr lang="en-US" dirty="0">
                <a:solidFill>
                  <a:srgbClr val="0432FF"/>
                </a:solidFill>
              </a:rPr>
              <a:t> </a:t>
            </a:r>
            <a:r>
              <a:rPr lang="en-US" dirty="0"/>
              <a:t>is not obligated to check it.</a:t>
            </a:r>
          </a:p>
          <a:p>
            <a:pPr lvl="4"/>
            <a:endParaRPr lang="en-US" dirty="0"/>
          </a:p>
          <a:p>
            <a:r>
              <a:rPr lang="en-US" dirty="0"/>
              <a:t>The function is </a:t>
            </a:r>
            <a:r>
              <a:rPr lang="en-US" u="sng" dirty="0"/>
              <a:t>not required</a:t>
            </a:r>
            <a:r>
              <a:rPr lang="en-US" dirty="0"/>
              <a:t> behave in a manner suitable to the caller if it is called when the precondition of a function is not met.</a:t>
            </a:r>
          </a:p>
          <a:p>
            <a:pPr lvl="1"/>
            <a:r>
              <a:rPr lang="en-US" sz="2000" dirty="0"/>
              <a:t>It can proceed to remove a value from the buffer, </a:t>
            </a:r>
            <a:br>
              <a:rPr lang="en-US" sz="2000" dirty="0"/>
            </a:br>
            <a:r>
              <a:rPr lang="en-US" sz="2000" dirty="0"/>
              <a:t>thereby potentially returning a value that had previously been returned.</a:t>
            </a:r>
          </a:p>
          <a:p>
            <a:pPr lvl="1"/>
            <a:r>
              <a:rPr lang="en-US" sz="2000" dirty="0"/>
              <a:t>It can not remove a value, but instead do nothing, </a:t>
            </a:r>
            <a:br>
              <a:rPr lang="en-US" sz="2000" dirty="0"/>
            </a:br>
            <a:r>
              <a:rPr lang="en-US" sz="2000" dirty="0"/>
              <a:t>print an error message, or return a dummy value.</a:t>
            </a:r>
          </a:p>
          <a:p>
            <a:pPr lvl="1"/>
            <a:r>
              <a:rPr lang="en-US" sz="2000" dirty="0"/>
              <a:t>It can abort the program.</a:t>
            </a:r>
          </a:p>
          <a:p>
            <a:endParaRPr lang="en-US" dirty="0"/>
          </a:p>
        </p:txBody>
      </p:sp>
      <p:sp>
        <p:nvSpPr>
          <p:cNvPr id="4" name="Slide Number Placeholder 3">
            <a:extLst>
              <a:ext uri="{FF2B5EF4-FFF2-40B4-BE49-F238E27FC236}">
                <a16:creationId xmlns:a16="http://schemas.microsoft.com/office/drawing/2014/main" id="{FE9BEF2E-93E7-2BD6-912A-1F8337D7EFA4}"/>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398999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2071-7B1F-5B4F-D815-5B316991E170}"/>
              </a:ext>
            </a:extLst>
          </p:cNvPr>
          <p:cNvSpPr>
            <a:spLocks noGrp="1"/>
          </p:cNvSpPr>
          <p:nvPr>
            <p:ph type="title"/>
          </p:nvPr>
        </p:nvSpPr>
        <p:spPr/>
        <p:txBody>
          <a:bodyPr/>
          <a:lstStyle/>
          <a:p>
            <a:r>
              <a:rPr lang="en-US" dirty="0"/>
              <a:t>The Postcondition Principle</a:t>
            </a:r>
          </a:p>
        </p:txBody>
      </p:sp>
      <p:sp>
        <p:nvSpPr>
          <p:cNvPr id="4" name="Slide Number Placeholder 3">
            <a:extLst>
              <a:ext uri="{FF2B5EF4-FFF2-40B4-BE49-F238E27FC236}">
                <a16:creationId xmlns:a16="http://schemas.microsoft.com/office/drawing/2014/main" id="{8EA7B342-75BF-47C2-23B6-05135C574A7D}"/>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
        <p:nvSpPr>
          <p:cNvPr id="5" name="TextBox 4">
            <a:extLst>
              <a:ext uri="{FF2B5EF4-FFF2-40B4-BE49-F238E27FC236}">
                <a16:creationId xmlns:a16="http://schemas.microsoft.com/office/drawing/2014/main" id="{0A02DAFB-1B87-9B58-E0F0-85FE6981130F}"/>
              </a:ext>
            </a:extLst>
          </p:cNvPr>
          <p:cNvSpPr txBox="1"/>
          <p:nvPr/>
        </p:nvSpPr>
        <p:spPr>
          <a:xfrm>
            <a:off x="1577372" y="1508781"/>
            <a:ext cx="5989255" cy="313932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Postcondition Principle</a:t>
            </a:r>
          </a:p>
          <a:p>
            <a:endParaRPr lang="en-US" sz="800" dirty="0">
              <a:latin typeface="+mj-lt"/>
            </a:endParaRPr>
          </a:p>
          <a:p>
            <a:pPr marL="6350" marR="228600">
              <a:spcBef>
                <a:spcPts val="0"/>
              </a:spcBef>
              <a:spcAft>
                <a:spcPts val="1200"/>
              </a:spcAft>
              <a:tabLst>
                <a:tab pos="2286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postcondition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 function is a condition (a Boolean expression) that must be true when the function returns. According to programming by contract, if a function was called when its precondition was met,</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is the responsibility of the function to meet its postcondition before returning</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We can assume that if we called a function and it returned, it behaved properly, and that the postcondition is true. This relieves us from the obligation to do an error check after the call. (Of course, we still can check.)</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9637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1F21-CA69-A253-02CA-B449E5C7BC57}"/>
              </a:ext>
            </a:extLst>
          </p:cNvPr>
          <p:cNvSpPr>
            <a:spLocks noGrp="1"/>
          </p:cNvSpPr>
          <p:nvPr>
            <p:ph type="title"/>
          </p:nvPr>
        </p:nvSpPr>
        <p:spPr/>
        <p:txBody>
          <a:bodyPr/>
          <a:lstStyle/>
          <a:p>
            <a:r>
              <a:rPr lang="en-US" dirty="0"/>
              <a:t>The Postcondition Principle</a:t>
            </a:r>
            <a:r>
              <a:rPr lang="en-US" i="1" dirty="0"/>
              <a:t>, cont’d</a:t>
            </a:r>
          </a:p>
        </p:txBody>
      </p:sp>
      <p:sp>
        <p:nvSpPr>
          <p:cNvPr id="3" name="Content Placeholder 2">
            <a:extLst>
              <a:ext uri="{FF2B5EF4-FFF2-40B4-BE49-F238E27FC236}">
                <a16:creationId xmlns:a16="http://schemas.microsoft.com/office/drawing/2014/main" id="{6BE2B4EF-D3F0-1276-267C-905EA7085D0E}"/>
              </a:ext>
            </a:extLst>
          </p:cNvPr>
          <p:cNvSpPr>
            <a:spLocks noGrp="1"/>
          </p:cNvSpPr>
          <p:nvPr>
            <p:ph idx="1"/>
          </p:nvPr>
        </p:nvSpPr>
        <p:spPr/>
        <p:txBody>
          <a:bodyPr/>
          <a:lstStyle/>
          <a:p>
            <a:r>
              <a:rPr lang="en-US" dirty="0"/>
              <a:t>In class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if we call member function </a:t>
            </a:r>
            <a:r>
              <a:rPr lang="en-US" b="1" dirty="0">
                <a:solidFill>
                  <a:srgbClr val="0432FF"/>
                </a:solidFill>
                <a:latin typeface="Courier New" panose="02070309020205020404" pitchFamily="49" charset="0"/>
                <a:cs typeface="Courier New" panose="02070309020205020404" pitchFamily="49" charset="0"/>
              </a:rPr>
              <a:t>add(</a:t>
            </a:r>
            <a:r>
              <a:rPr lang="en-US" b="1" dirty="0">
                <a:latin typeface="Courier New" panose="02070309020205020404" pitchFamily="49" charset="0"/>
                <a:cs typeface="Courier New" panose="02070309020205020404" pitchFamily="49" charset="0"/>
              </a:rPr>
              <a:t>)</a:t>
            </a:r>
            <a:r>
              <a:rPr lang="en-US" dirty="0"/>
              <a:t> after confirming that its precondition is met, then the function must successfully add the new value to the buffer, and thereafter the buffer </a:t>
            </a:r>
            <a:r>
              <a:rPr lang="en-US" u="sng" dirty="0"/>
              <a:t>cannot be empty</a:t>
            </a:r>
            <a:r>
              <a:rPr lang="en-US" dirty="0"/>
              <a:t>.</a:t>
            </a:r>
          </a:p>
          <a:p>
            <a:pPr lvl="4"/>
            <a:endParaRPr lang="en-US" dirty="0"/>
          </a:p>
          <a:p>
            <a:r>
              <a:rPr lang="en-US" dirty="0"/>
              <a:t>Before the function returns it </a:t>
            </a:r>
            <a:r>
              <a:rPr lang="en-US" u="sng" dirty="0"/>
              <a:t>must ensure</a:t>
            </a:r>
            <a:r>
              <a:rPr lang="en-US" dirty="0"/>
              <a:t> that the postcondition is true. </a:t>
            </a:r>
          </a:p>
          <a:p>
            <a:pPr lvl="1"/>
            <a:r>
              <a:rPr lang="en-US" dirty="0"/>
              <a:t>It checks its postcondition that member variable </a:t>
            </a:r>
            <a:r>
              <a:rPr lang="en-US" b="1" dirty="0">
                <a:solidFill>
                  <a:srgbClr val="0432FF"/>
                </a:solidFill>
                <a:latin typeface="Courier New" panose="02070309020205020404" pitchFamily="49" charset="0"/>
                <a:cs typeface="Courier New" panose="02070309020205020404" pitchFamily="49" charset="0"/>
              </a:rPr>
              <a:t>count</a:t>
            </a:r>
            <a:r>
              <a:rPr lang="en-US" dirty="0"/>
              <a:t> must be greater than zero.</a:t>
            </a:r>
          </a:p>
          <a:p>
            <a:pPr lvl="1"/>
            <a:r>
              <a:rPr lang="en-US" dirty="0"/>
              <a:t>In this example, the function aborts the program if the postcondition isn’t met. </a:t>
            </a:r>
          </a:p>
        </p:txBody>
      </p:sp>
      <p:sp>
        <p:nvSpPr>
          <p:cNvPr id="4" name="Slide Number Placeholder 3">
            <a:extLst>
              <a:ext uri="{FF2B5EF4-FFF2-40B4-BE49-F238E27FC236}">
                <a16:creationId xmlns:a16="http://schemas.microsoft.com/office/drawing/2014/main" id="{4D042B1F-3634-BD5F-A005-7298911C4E8E}"/>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197700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DCA1-5803-FA0E-12F1-ECAC279BCFF8}"/>
              </a:ext>
            </a:extLst>
          </p:cNvPr>
          <p:cNvSpPr>
            <a:spLocks noGrp="1"/>
          </p:cNvSpPr>
          <p:nvPr>
            <p:ph type="title"/>
          </p:nvPr>
        </p:nvSpPr>
        <p:spPr/>
        <p:txBody>
          <a:bodyPr/>
          <a:lstStyle/>
          <a:p>
            <a:r>
              <a:rPr lang="en-US" dirty="0"/>
              <a:t>The Postcondition Principle</a:t>
            </a:r>
            <a:r>
              <a:rPr lang="en-US" i="1" dirty="0"/>
              <a:t>, cont’d</a:t>
            </a:r>
            <a:endParaRPr lang="en-US" dirty="0"/>
          </a:p>
        </p:txBody>
      </p:sp>
      <p:sp>
        <p:nvSpPr>
          <p:cNvPr id="3" name="Content Placeholder 2">
            <a:extLst>
              <a:ext uri="{FF2B5EF4-FFF2-40B4-BE49-F238E27FC236}">
                <a16:creationId xmlns:a16="http://schemas.microsoft.com/office/drawing/2014/main" id="{64F338FD-A522-6FC0-6468-6924C93E2F58}"/>
              </a:ext>
            </a:extLst>
          </p:cNvPr>
          <p:cNvSpPr>
            <a:spLocks noGrp="1"/>
          </p:cNvSpPr>
          <p:nvPr>
            <p:ph idx="1"/>
          </p:nvPr>
        </p:nvSpPr>
        <p:spPr/>
        <p:txBody>
          <a:bodyPr/>
          <a:lstStyle/>
          <a:p>
            <a:r>
              <a:rPr lang="en-US" dirty="0"/>
              <a:t>In class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if we call member function </a:t>
            </a:r>
            <a:r>
              <a:rPr lang="en-US" b="1" dirty="0">
                <a:solidFill>
                  <a:srgbClr val="0432FF"/>
                </a:solidFill>
                <a:latin typeface="Courier New" panose="02070309020205020404" pitchFamily="49" charset="0"/>
                <a:cs typeface="Courier New" panose="02070309020205020404" pitchFamily="49" charset="0"/>
              </a:rPr>
              <a:t>remove()</a:t>
            </a:r>
            <a:r>
              <a:rPr lang="en-US" dirty="0"/>
              <a:t> after confirming that its precondition is met, then the function must successfully add the new value to the buffer, and thereafter the buffer </a:t>
            </a:r>
            <a:r>
              <a:rPr lang="en-US" u="sng" dirty="0"/>
              <a:t>cannot be full</a:t>
            </a:r>
            <a:r>
              <a:rPr lang="en-US" dirty="0"/>
              <a:t>.</a:t>
            </a:r>
          </a:p>
          <a:p>
            <a:pPr lvl="4"/>
            <a:endParaRPr lang="en-US" dirty="0"/>
          </a:p>
          <a:p>
            <a:r>
              <a:rPr lang="en-US" dirty="0"/>
              <a:t>Before the function returns it </a:t>
            </a:r>
            <a:r>
              <a:rPr lang="en-US" u="sng" dirty="0"/>
              <a:t>must ensure</a:t>
            </a:r>
            <a:r>
              <a:rPr lang="en-US" dirty="0"/>
              <a:t> that the postcondition is true. </a:t>
            </a:r>
          </a:p>
          <a:p>
            <a:pPr lvl="1"/>
            <a:r>
              <a:rPr lang="en-US" dirty="0"/>
              <a:t>It checks its postcondition that member variable </a:t>
            </a:r>
            <a:r>
              <a:rPr lang="en-US" b="1" dirty="0">
                <a:solidFill>
                  <a:srgbClr val="0432FF"/>
                </a:solidFill>
                <a:latin typeface="Courier New" panose="02070309020205020404" pitchFamily="49" charset="0"/>
                <a:cs typeface="Courier New" panose="02070309020205020404" pitchFamily="49" charset="0"/>
              </a:rPr>
              <a:t>count</a:t>
            </a:r>
            <a:r>
              <a:rPr lang="en-US" dirty="0"/>
              <a:t> must be less than </a:t>
            </a:r>
            <a:r>
              <a:rPr lang="en-US" b="1" dirty="0">
                <a:solidFill>
                  <a:srgbClr val="0432FF"/>
                </a:solidFill>
                <a:latin typeface="Courier New" panose="02070309020205020404" pitchFamily="49" charset="0"/>
                <a:cs typeface="Courier New" panose="02070309020205020404" pitchFamily="49" charset="0"/>
              </a:rPr>
              <a:t>capacity</a:t>
            </a:r>
            <a:r>
              <a:rPr lang="en-US" dirty="0"/>
              <a:t>.</a:t>
            </a:r>
          </a:p>
          <a:p>
            <a:pPr lvl="1"/>
            <a:r>
              <a:rPr lang="en-US" dirty="0"/>
              <a:t>In this example, the function aborts the program if the postcondition isn’t met. </a:t>
            </a:r>
          </a:p>
          <a:p>
            <a:endParaRPr lang="en-US" dirty="0"/>
          </a:p>
        </p:txBody>
      </p:sp>
      <p:sp>
        <p:nvSpPr>
          <p:cNvPr id="4" name="Slide Number Placeholder 3">
            <a:extLst>
              <a:ext uri="{FF2B5EF4-FFF2-40B4-BE49-F238E27FC236}">
                <a16:creationId xmlns:a16="http://schemas.microsoft.com/office/drawing/2014/main" id="{FD987EBD-B181-5470-E58F-73BC54CCDD9A}"/>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660746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DF7D-72D5-E541-2C2B-AAF4BD649808}"/>
              </a:ext>
            </a:extLst>
          </p:cNvPr>
          <p:cNvSpPr>
            <a:spLocks noGrp="1"/>
          </p:cNvSpPr>
          <p:nvPr>
            <p:ph type="title"/>
          </p:nvPr>
        </p:nvSpPr>
        <p:spPr/>
        <p:txBody>
          <a:bodyPr/>
          <a:lstStyle/>
          <a:p>
            <a:r>
              <a:rPr lang="en-US" dirty="0"/>
              <a:t>The Postcondition Principle</a:t>
            </a:r>
            <a:r>
              <a:rPr lang="en-US" i="1" dirty="0"/>
              <a:t>, cont’d</a:t>
            </a:r>
            <a:endParaRPr lang="en-US" dirty="0"/>
          </a:p>
        </p:txBody>
      </p:sp>
      <p:sp>
        <p:nvSpPr>
          <p:cNvPr id="3" name="Content Placeholder 2">
            <a:extLst>
              <a:ext uri="{FF2B5EF4-FFF2-40B4-BE49-F238E27FC236}">
                <a16:creationId xmlns:a16="http://schemas.microsoft.com/office/drawing/2014/main" id="{59A3A11F-8FB2-23EB-2871-5B00CB548D57}"/>
              </a:ext>
            </a:extLst>
          </p:cNvPr>
          <p:cNvSpPr>
            <a:spLocks noGrp="1"/>
          </p:cNvSpPr>
          <p:nvPr>
            <p:ph idx="1"/>
          </p:nvPr>
        </p:nvSpPr>
        <p:spPr/>
        <p:txBody>
          <a:bodyPr/>
          <a:lstStyle/>
          <a:p>
            <a:r>
              <a:rPr lang="en-US" dirty="0"/>
              <a:t>In an actual application, a function would somehow try a different way to meet its postcondition rather than simply aborting the program.</a:t>
            </a:r>
          </a:p>
          <a:p>
            <a:pPr lvl="4"/>
            <a:endParaRPr lang="en-US" dirty="0"/>
          </a:p>
          <a:p>
            <a:r>
              <a:rPr lang="en-US" dirty="0"/>
              <a:t>A possible action is to </a:t>
            </a:r>
            <a:r>
              <a:rPr lang="en-US" u="sng" dirty="0"/>
              <a:t>throw an exception</a:t>
            </a:r>
            <a:r>
              <a:rPr lang="en-US" dirty="0"/>
              <a:t> </a:t>
            </a:r>
            <a:br>
              <a:rPr lang="en-US" dirty="0"/>
            </a:br>
            <a:r>
              <a:rPr lang="en-US" dirty="0"/>
              <a:t>if a problem occurred. </a:t>
            </a:r>
          </a:p>
          <a:p>
            <a:pPr lvl="1"/>
            <a:r>
              <a:rPr lang="en-US" dirty="0"/>
              <a:t>That would change the function’s contract.</a:t>
            </a:r>
          </a:p>
          <a:p>
            <a:pPr lvl="1"/>
            <a:r>
              <a:rPr lang="en-US" dirty="0"/>
              <a:t>The postcondition would then be that the function either succeeded or it threw an exception.</a:t>
            </a:r>
          </a:p>
        </p:txBody>
      </p:sp>
      <p:sp>
        <p:nvSpPr>
          <p:cNvPr id="4" name="Slide Number Placeholder 3">
            <a:extLst>
              <a:ext uri="{FF2B5EF4-FFF2-40B4-BE49-F238E27FC236}">
                <a16:creationId xmlns:a16="http://schemas.microsoft.com/office/drawing/2014/main" id="{0CEBF1A8-A289-FD0D-6297-6ECA173C727B}"/>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383520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7C56-85A0-8445-6C70-12E2E5EA4933}"/>
              </a:ext>
            </a:extLst>
          </p:cNvPr>
          <p:cNvSpPr>
            <a:spLocks noGrp="1"/>
          </p:cNvSpPr>
          <p:nvPr>
            <p:ph type="title"/>
          </p:nvPr>
        </p:nvSpPr>
        <p:spPr/>
        <p:txBody>
          <a:bodyPr/>
          <a:lstStyle/>
          <a:p>
            <a:r>
              <a:rPr lang="en-US" dirty="0"/>
              <a:t>The Class Invariant</a:t>
            </a:r>
          </a:p>
        </p:txBody>
      </p:sp>
      <p:sp>
        <p:nvSpPr>
          <p:cNvPr id="4" name="Slide Number Placeholder 3">
            <a:extLst>
              <a:ext uri="{FF2B5EF4-FFF2-40B4-BE49-F238E27FC236}">
                <a16:creationId xmlns:a16="http://schemas.microsoft.com/office/drawing/2014/main" id="{C163258F-AE01-1285-6932-DB0DD386952D}"/>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5" name="TextBox 4">
            <a:extLst>
              <a:ext uri="{FF2B5EF4-FFF2-40B4-BE49-F238E27FC236}">
                <a16:creationId xmlns:a16="http://schemas.microsoft.com/office/drawing/2014/main" id="{69C2E185-4539-674F-2732-32B5E1016494}"/>
              </a:ext>
            </a:extLst>
          </p:cNvPr>
          <p:cNvSpPr txBox="1"/>
          <p:nvPr/>
        </p:nvSpPr>
        <p:spPr>
          <a:xfrm>
            <a:off x="1154467" y="1600220"/>
            <a:ext cx="6835066" cy="304698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Class Invariant Principle</a:t>
            </a:r>
          </a:p>
          <a:p>
            <a:endParaRPr lang="en-US" sz="800" dirty="0">
              <a:latin typeface="+mj-lt"/>
            </a:endParaRPr>
          </a:p>
          <a:p>
            <a:pPr marL="6350" marR="228600">
              <a:spcBef>
                <a:spcPts val="0"/>
              </a:spcBef>
              <a:spcAft>
                <a:spcPts val="1200"/>
              </a:spcAft>
              <a:tabLst>
                <a:tab pos="228600" algn="l"/>
              </a:tabLst>
            </a:pPr>
            <a:r>
              <a:rPr lang="en-US" sz="1800" dirty="0">
                <a:effectLst/>
                <a:latin typeface="Calibri" panose="020F0502020204030204" pitchFamily="34" charset="0"/>
                <a:ea typeface="Calibri" panose="020F0502020204030204" pitchFamily="34" charset="0"/>
              </a:rPr>
              <a:t>The </a:t>
            </a:r>
            <a:r>
              <a:rPr lang="en-US" sz="1800" i="1" dirty="0">
                <a:effectLst/>
                <a:latin typeface="Calibri" panose="020F0502020204030204" pitchFamily="34" charset="0"/>
                <a:ea typeface="Calibri" panose="020F0502020204030204" pitchFamily="34" charset="0"/>
              </a:rPr>
              <a:t>class invariant</a:t>
            </a:r>
            <a:r>
              <a:rPr lang="en-US" sz="1800" dirty="0">
                <a:effectLst/>
                <a:latin typeface="Calibri" panose="020F0502020204030204" pitchFamily="34" charset="0"/>
                <a:ea typeface="Calibri" panose="020F0502020204030204" pitchFamily="34" charset="0"/>
              </a:rPr>
              <a:t> is a condition (a Boolean expression) involving the class’s state implementation that must be true after each object is created at run time (i.e., after each constructor call). It must remain true each time after an object is mutated by a setter function or any other function that changes the object’s state. </a:t>
            </a:r>
          </a:p>
          <a:p>
            <a:pPr marL="6350" marR="228600">
              <a:spcBef>
                <a:spcPts val="0"/>
              </a:spcBef>
              <a:spcAft>
                <a:spcPts val="1200"/>
              </a:spcAft>
              <a:tabLst>
                <a:tab pos="228600" algn="l"/>
              </a:tabLst>
            </a:pPr>
            <a:r>
              <a:rPr lang="en-US" sz="1800" dirty="0">
                <a:effectLst/>
                <a:latin typeface="Calibri" panose="020F0502020204030204" pitchFamily="34" charset="0"/>
                <a:ea typeface="Calibri" panose="020F0502020204030204" pitchFamily="34" charset="0"/>
              </a:rPr>
              <a:t>The class invariant ensures that no invalid objects are created and that no object ever enters an invalid state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Typically, the class invariant consists of the class’s member variables</a:t>
            </a:r>
            <a:r>
              <a:rPr lang="en-US" sz="2000" dirty="0">
                <a:latin typeface="Calibri" panose="020F0502020204030204" pitchFamily="34" charset="0"/>
                <a:ea typeface="Calibri" panose="020F0502020204030204" pitchFamily="34" charset="0"/>
              </a:rPr>
              <a:t>.</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95315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FE98-7AA9-F0AF-F72D-F5D05BB7240D}"/>
              </a:ext>
            </a:extLst>
          </p:cNvPr>
          <p:cNvSpPr>
            <a:spLocks noGrp="1"/>
          </p:cNvSpPr>
          <p:nvPr>
            <p:ph type="title"/>
          </p:nvPr>
        </p:nvSpPr>
        <p:spPr/>
        <p:txBody>
          <a:bodyPr/>
          <a:lstStyle/>
          <a:p>
            <a:r>
              <a:rPr lang="en-US" dirty="0"/>
              <a:t>The Class Invariant</a:t>
            </a:r>
            <a:r>
              <a:rPr lang="en-US" i="1" dirty="0"/>
              <a:t>, cont’d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282B32-E8A0-8414-1991-E9F5B1B31D15}"/>
                  </a:ext>
                </a:extLst>
              </p:cNvPr>
              <p:cNvSpPr>
                <a:spLocks noGrp="1"/>
              </p:cNvSpPr>
              <p:nvPr>
                <p:ph idx="1"/>
              </p:nvPr>
            </p:nvSpPr>
            <p:spPr>
              <a:xfrm>
                <a:off x="457200" y="1874537"/>
                <a:ext cx="8229600" cy="4256388"/>
              </a:xfrm>
            </p:spPr>
            <p:txBody>
              <a:bodyPr/>
              <a:lstStyle/>
              <a:p>
                <a:r>
                  <a:rPr lang="en-US" dirty="0"/>
                  <a:t>Is this a valid class invariant?</a:t>
                </a:r>
              </a:p>
              <a:p>
                <a:pPr lvl="4"/>
                <a:endParaRPr lang="en-US" dirty="0"/>
              </a:p>
              <a:p>
                <a:r>
                  <a:rPr lang="en-US" dirty="0"/>
                  <a:t>When an object is first created, member variables </a:t>
                </a:r>
                <a:r>
                  <a:rPr lang="en-US" b="1" dirty="0">
                    <a:solidFill>
                      <a:srgbClr val="0432FF"/>
                    </a:solidFill>
                    <a:latin typeface="Courier New" panose="02070309020205020404" pitchFamily="49" charset="0"/>
                    <a:cs typeface="Courier New" panose="02070309020205020404" pitchFamily="49" charset="0"/>
                  </a:rPr>
                  <a:t>head</a:t>
                </a:r>
                <a:r>
                  <a:rPr lang="en-US" dirty="0"/>
                  <a:t> and </a:t>
                </a:r>
                <a:r>
                  <a:rPr lang="en-US" b="1" dirty="0">
                    <a:solidFill>
                      <a:srgbClr val="0432FF"/>
                    </a:solidFill>
                    <a:latin typeface="Courier New" panose="02070309020205020404" pitchFamily="49" charset="0"/>
                    <a:cs typeface="Courier New" panose="02070309020205020404" pitchFamily="49" charset="0"/>
                  </a:rPr>
                  <a:t>tail</a:t>
                </a:r>
                <a:r>
                  <a:rPr lang="en-US" dirty="0">
                    <a:solidFill>
                      <a:srgbClr val="0432FF"/>
                    </a:solidFill>
                  </a:rPr>
                  <a:t> </a:t>
                </a:r>
                <a:r>
                  <a:rPr lang="en-US" dirty="0"/>
                  <a:t>are each set to 0 which satisfies the </a:t>
                </a:r>
                <a14:m>
                  <m:oMath xmlns:m="http://schemas.openxmlformats.org/officeDocument/2006/math">
                    <m:r>
                      <a:rPr lang="en-US" b="0" i="1" smtClean="0">
                        <a:latin typeface="Cambria Math" panose="02040503050406030204" pitchFamily="18" charset="0"/>
                      </a:rPr>
                      <m:t>0 </m:t>
                    </m:r>
                    <m:r>
                      <a:rPr lang="en-US" b="0" i="1" smtClean="0">
                        <a:latin typeface="Cambria Math" panose="02040503050406030204" pitchFamily="18" charset="0"/>
                        <a:ea typeface="Cambria Math" panose="02040503050406030204" pitchFamily="18" charset="0"/>
                      </a:rPr>
                      <m:t>≤</m:t>
                    </m:r>
                  </m:oMath>
                </a14:m>
                <a:r>
                  <a:rPr lang="en-US" dirty="0"/>
                  <a:t> parts of the invariant. </a:t>
                </a:r>
              </a:p>
            </p:txBody>
          </p:sp>
        </mc:Choice>
        <mc:Fallback>
          <p:sp>
            <p:nvSpPr>
              <p:cNvPr id="3" name="Content Placeholder 2">
                <a:extLst>
                  <a:ext uri="{FF2B5EF4-FFF2-40B4-BE49-F238E27FC236}">
                    <a16:creationId xmlns:a16="http://schemas.microsoft.com/office/drawing/2014/main" id="{B7282B32-E8A0-8414-1991-E9F5B1B31D15}"/>
                  </a:ext>
                </a:extLst>
              </p:cNvPr>
              <p:cNvSpPr>
                <a:spLocks noGrp="1" noRot="1" noChangeAspect="1" noMove="1" noResize="1" noEditPoints="1" noAdjustHandles="1" noChangeArrowheads="1" noChangeShapeType="1" noTextEdit="1"/>
              </p:cNvSpPr>
              <p:nvPr>
                <p:ph idx="1"/>
              </p:nvPr>
            </p:nvSpPr>
            <p:spPr>
              <a:xfrm>
                <a:off x="457200" y="1874537"/>
                <a:ext cx="8229600" cy="4256388"/>
              </a:xfrm>
              <a:blipFill>
                <a:blip r:embed="rId2"/>
                <a:stretch>
                  <a:fillRect l="-617" t="-14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55DDF18-B446-0596-AC92-B14DCF98B9DF}"/>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EF0500A-7497-8BA2-4BF1-7D4AE8AF7A6E}"/>
                  </a:ext>
                </a:extLst>
              </p:cNvPr>
              <p:cNvSpPr txBox="1"/>
              <p:nvPr/>
            </p:nvSpPr>
            <p:spPr>
              <a:xfrm>
                <a:off x="1707434" y="1291549"/>
                <a:ext cx="5729132" cy="400110"/>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0 </m:t>
                      </m:r>
                      <m:r>
                        <a:rPr lang="en-US" sz="2000" b="0" i="1" smtClean="0">
                          <a:solidFill>
                            <a:srgbClr val="0033CC"/>
                          </a:solidFill>
                          <a:latin typeface="Cambria Math" panose="02040503050406030204" pitchFamily="18" charset="0"/>
                          <a:ea typeface="Cambria Math" panose="02040503050406030204" pitchFamily="18" charset="0"/>
                        </a:rPr>
                        <m:t>≤</m:t>
                      </m:r>
                      <m:r>
                        <a:rPr lang="en-US" sz="2000" b="0" i="1" smtClean="0">
                          <a:solidFill>
                            <a:srgbClr val="0033CC"/>
                          </a:solidFill>
                          <a:latin typeface="Cambria Math" panose="02040503050406030204" pitchFamily="18" charset="0"/>
                          <a:ea typeface="Cambria Math" panose="02040503050406030204" pitchFamily="18" charset="0"/>
                        </a:rPr>
                        <m:t>h𝑒𝑎𝑑</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r>
                        <a:rPr lang="en-US" sz="2000" b="0" i="1" smtClean="0">
                          <a:solidFill>
                            <a:srgbClr val="0033CC"/>
                          </a:solidFill>
                          <a:latin typeface="Cambria Math" panose="02040503050406030204" pitchFamily="18" charset="0"/>
                          <a:ea typeface="Cambria Math" panose="02040503050406030204" pitchFamily="18" charset="0"/>
                        </a:rPr>
                        <m:t> </m:t>
                      </m:r>
                      <m:r>
                        <a:rPr lang="en-US" sz="2000" b="1" i="0" smtClean="0">
                          <a:solidFill>
                            <a:srgbClr val="0033CC"/>
                          </a:solidFill>
                          <a:latin typeface="Cambria Math" panose="02040503050406030204" pitchFamily="18" charset="0"/>
                          <a:ea typeface="Cambria Math" panose="02040503050406030204" pitchFamily="18" charset="0"/>
                        </a:rPr>
                        <m:t>𝐀𝐍𝐃</m:t>
                      </m:r>
                      <m:r>
                        <a:rPr lang="en-US" sz="2000" b="0" i="1" smtClean="0">
                          <a:solidFill>
                            <a:srgbClr val="0033CC"/>
                          </a:solidFill>
                          <a:latin typeface="Cambria Math" panose="02040503050406030204" pitchFamily="18" charset="0"/>
                          <a:ea typeface="Cambria Math" panose="02040503050406030204" pitchFamily="18" charset="0"/>
                        </a:rPr>
                        <m:t> 0 ≤</m:t>
                      </m:r>
                      <m:r>
                        <a:rPr lang="en-US" sz="2000" b="0" i="1" smtClean="0">
                          <a:solidFill>
                            <a:srgbClr val="0033CC"/>
                          </a:solidFill>
                          <a:latin typeface="Cambria Math" panose="02040503050406030204" pitchFamily="18" charset="0"/>
                          <a:ea typeface="Cambria Math" panose="02040503050406030204" pitchFamily="18" charset="0"/>
                        </a:rPr>
                        <m:t>𝑡𝑎𝑖𝑙</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oMath>
                  </m:oMathPara>
                </a14:m>
                <a:endParaRPr lang="en-US" sz="2000" dirty="0">
                  <a:solidFill>
                    <a:srgbClr val="0033CC"/>
                  </a:solidFill>
                </a:endParaRPr>
              </a:p>
            </p:txBody>
          </p:sp>
        </mc:Choice>
        <mc:Fallback>
          <p:sp>
            <p:nvSpPr>
              <p:cNvPr id="5" name="TextBox 4">
                <a:extLst>
                  <a:ext uri="{FF2B5EF4-FFF2-40B4-BE49-F238E27FC236}">
                    <a16:creationId xmlns:a16="http://schemas.microsoft.com/office/drawing/2014/main" id="{1EF0500A-7497-8BA2-4BF1-7D4AE8AF7A6E}"/>
                  </a:ext>
                </a:extLst>
              </p:cNvPr>
              <p:cNvSpPr txBox="1">
                <a:spLocks noRot="1" noChangeAspect="1" noMove="1" noResize="1" noEditPoints="1" noAdjustHandles="1" noChangeArrowheads="1" noChangeShapeType="1" noTextEdit="1"/>
              </p:cNvSpPr>
              <p:nvPr/>
            </p:nvSpPr>
            <p:spPr>
              <a:xfrm>
                <a:off x="1707434" y="1291549"/>
                <a:ext cx="5729132" cy="400110"/>
              </a:xfrm>
              <a:prstGeom prst="rect">
                <a:avLst/>
              </a:prstGeom>
              <a:blipFill>
                <a:blip r:embed="rId3"/>
                <a:stretch>
                  <a:fillRect b="-18182"/>
                </a:stretch>
              </a:blipFill>
              <a:ln>
                <a:solidFill>
                  <a:srgbClr val="0432FF"/>
                </a:solidFill>
              </a:ln>
            </p:spPr>
            <p:txBody>
              <a:bodyPr/>
              <a:lstStyle/>
              <a:p>
                <a:r>
                  <a:rPr lang="en-US">
                    <a:noFill/>
                  </a:rPr>
                  <a:t> </a:t>
                </a:r>
              </a:p>
            </p:txBody>
          </p:sp>
        </mc:Fallback>
      </mc:AlternateContent>
    </p:spTree>
    <p:extLst>
      <p:ext uri="{BB962C8B-B14F-4D97-AF65-F5344CB8AC3E}">
        <p14:creationId xmlns:p14="http://schemas.microsoft.com/office/powerpoint/2010/main" val="29575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667A-457B-2051-0A17-70853B370192}"/>
              </a:ext>
            </a:extLst>
          </p:cNvPr>
          <p:cNvSpPr>
            <a:spLocks noGrp="1"/>
          </p:cNvSpPr>
          <p:nvPr>
            <p:ph type="title"/>
          </p:nvPr>
        </p:nvSpPr>
        <p:spPr/>
        <p:txBody>
          <a:bodyPr/>
          <a:lstStyle/>
          <a:p>
            <a:r>
              <a:rPr lang="en-US" dirty="0"/>
              <a:t>The Class Invariant</a:t>
            </a:r>
            <a:r>
              <a:rPr lang="en-US" i="1" dirty="0"/>
              <a:t>, cont’d</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1059141-6E6F-5571-8DC1-4634B506F0AE}"/>
                  </a:ext>
                </a:extLst>
              </p:cNvPr>
              <p:cNvSpPr>
                <a:spLocks noGrp="1"/>
              </p:cNvSpPr>
              <p:nvPr>
                <p:ph idx="1"/>
              </p:nvPr>
            </p:nvSpPr>
            <p:spPr>
              <a:xfrm>
                <a:off x="457200" y="1874537"/>
                <a:ext cx="8229600" cy="4256388"/>
              </a:xfrm>
            </p:spPr>
            <p:txBody>
              <a:bodyPr/>
              <a:lstStyle/>
              <a:p>
                <a:r>
                  <a:rPr lang="en-US" dirty="0"/>
                  <a:t>Member functions </a:t>
                </a:r>
                <a:r>
                  <a:rPr lang="en-US" b="1" dirty="0">
                    <a:solidFill>
                      <a:srgbClr val="0432FF"/>
                    </a:solidFill>
                    <a:latin typeface="Courier New" panose="02070309020205020404" pitchFamily="49" charset="0"/>
                    <a:cs typeface="Courier New" panose="02070309020205020404" pitchFamily="49" charset="0"/>
                  </a:rPr>
                  <a:t>add()</a:t>
                </a:r>
                <a:r>
                  <a:rPr lang="en-US" dirty="0"/>
                  <a:t> and </a:t>
                </a:r>
                <a:r>
                  <a:rPr lang="en-US" b="1" dirty="0">
                    <a:solidFill>
                      <a:srgbClr val="0432FF"/>
                    </a:solidFill>
                    <a:latin typeface="Courier New" panose="02070309020205020404" pitchFamily="49" charset="0"/>
                    <a:cs typeface="Courier New" panose="02070309020205020404" pitchFamily="49" charset="0"/>
                  </a:rPr>
                  <a:t>remove()</a:t>
                </a:r>
                <a:r>
                  <a:rPr lang="en-US" dirty="0"/>
                  <a:t> each increments </a:t>
                </a:r>
                <a:r>
                  <a:rPr lang="en-US" b="1" dirty="0">
                    <a:solidFill>
                      <a:srgbClr val="0432FF"/>
                    </a:solidFill>
                    <a:latin typeface="Courier New" panose="02070309020205020404" pitchFamily="49" charset="0"/>
                    <a:cs typeface="Courier New" panose="02070309020205020404" pitchFamily="49" charset="0"/>
                  </a:rPr>
                  <a:t>tail</a:t>
                </a:r>
                <a:r>
                  <a:rPr lang="en-US" dirty="0"/>
                  <a:t> and </a:t>
                </a:r>
                <a:r>
                  <a:rPr lang="en-US" b="1" dirty="0">
                    <a:solidFill>
                      <a:srgbClr val="0432FF"/>
                    </a:solidFill>
                    <a:latin typeface="Courier New" panose="02070309020205020404" pitchFamily="49" charset="0"/>
                    <a:cs typeface="Courier New" panose="02070309020205020404" pitchFamily="49" charset="0"/>
                  </a:rPr>
                  <a:t>head</a:t>
                </a:r>
                <a:r>
                  <a:rPr lang="en-US" dirty="0"/>
                  <a:t> by 1 and then performs the modulo operation with member variable </a:t>
                </a:r>
                <a:r>
                  <a:rPr lang="en-US" b="1" dirty="0">
                    <a:solidFill>
                      <a:srgbClr val="0432FF"/>
                    </a:solidFill>
                    <a:latin typeface="Courier New" panose="02070309020205020404" pitchFamily="49" charset="0"/>
                    <a:cs typeface="Courier New" panose="02070309020205020404" pitchFamily="49" charset="0"/>
                  </a:rPr>
                  <a:t>capacity</a:t>
                </a:r>
                <a:r>
                  <a:rPr lang="en-US" dirty="0"/>
                  <a:t> on the sum: </a:t>
                </a:r>
                <a:br>
                  <a:rPr lang="en-US" dirty="0"/>
                </a:br>
                <a:br>
                  <a:rPr lang="en-US" dirty="0"/>
                </a:br>
                <a:r>
                  <a:rPr lang="en-US" dirty="0"/>
                  <a:t>and:</a:t>
                </a:r>
              </a:p>
              <a:p>
                <a:pPr lvl="4"/>
                <a:endParaRPr lang="en-US" sz="650" dirty="0"/>
              </a:p>
              <a:p>
                <a:pPr lvl="1"/>
                <a:r>
                  <a:rPr lang="en-US" sz="2200" dirty="0"/>
                  <a:t>The result of a modulo operation is always a value from 0 up to but not including the value of the divisor (</a:t>
                </a:r>
                <a:r>
                  <a:rPr lang="en-US" sz="2200" b="1" dirty="0">
                    <a:solidFill>
                      <a:srgbClr val="0432FF"/>
                    </a:solidFill>
                    <a:latin typeface="Courier New" panose="02070309020205020404" pitchFamily="49" charset="0"/>
                    <a:cs typeface="Courier New" panose="02070309020205020404" pitchFamily="49" charset="0"/>
                  </a:rPr>
                  <a:t>capacity</a:t>
                </a:r>
                <a:r>
                  <a:rPr lang="en-US" sz="2200" dirty="0"/>
                  <a:t> in this case), and so the values of </a:t>
                </a:r>
                <a:r>
                  <a:rPr lang="en-US" sz="2200" b="1" dirty="0">
                    <a:solidFill>
                      <a:srgbClr val="0432FF"/>
                    </a:solidFill>
                    <a:latin typeface="Courier New" panose="02070309020205020404" pitchFamily="49" charset="0"/>
                    <a:cs typeface="Courier New" panose="02070309020205020404" pitchFamily="49" charset="0"/>
                  </a:rPr>
                  <a:t>head</a:t>
                </a:r>
                <a:r>
                  <a:rPr lang="en-US" sz="2200" dirty="0"/>
                  <a:t> and </a:t>
                </a:r>
                <a:r>
                  <a:rPr lang="en-US" sz="2200" b="1" dirty="0">
                    <a:solidFill>
                      <a:srgbClr val="0432FF"/>
                    </a:solidFill>
                    <a:latin typeface="Courier New" panose="02070309020205020404" pitchFamily="49" charset="0"/>
                    <a:cs typeface="Courier New" panose="02070309020205020404" pitchFamily="49" charset="0"/>
                  </a:rPr>
                  <a:t>tail</a:t>
                </a:r>
                <a:r>
                  <a:rPr lang="en-US" sz="2200" dirty="0"/>
                  <a:t> each remains</a:t>
                </a:r>
                <a:r>
                  <a:rPr lang="en-US" sz="2200" b="1" dirty="0">
                    <a:latin typeface="Courier New" panose="02070309020205020404" pitchFamily="49" charset="0"/>
                    <a:cs typeface="Courier New" panose="02070309020205020404" pitchFamily="49" charset="0"/>
                  </a:rPr>
                  <a:t> </a:t>
                </a:r>
                <a14:m>
                  <m:oMath xmlns:m="http://schemas.openxmlformats.org/officeDocument/2006/math">
                    <m:r>
                      <a:rPr lang="en-US" sz="2200" b="0" i="1" smtClean="0">
                        <a:latin typeface="Cambria Math" panose="02040503050406030204" pitchFamily="18" charset="0"/>
                      </a:rPr>
                      <m:t>0 </m:t>
                    </m:r>
                    <m:r>
                      <a:rPr lang="en-US" sz="2200" b="0" i="1" smtClean="0">
                        <a:latin typeface="Cambria Math" panose="02040503050406030204" pitchFamily="18" charset="0"/>
                        <a:ea typeface="Cambria Math" panose="02040503050406030204" pitchFamily="18" charset="0"/>
                      </a:rPr>
                      <m:t>≤</m:t>
                    </m:r>
                  </m:oMath>
                </a14:m>
                <a:r>
                  <a:rPr lang="en-US" sz="2200" dirty="0"/>
                  <a:t> and </a:t>
                </a:r>
                <a:r>
                  <a:rPr lang="en-US" sz="2200" b="1" dirty="0">
                    <a:latin typeface="Courier New" panose="02070309020205020404" pitchFamily="49" charset="0"/>
                    <a:cs typeface="Courier New" panose="02070309020205020404" pitchFamily="49" charset="0"/>
                  </a:rPr>
                  <a:t>&lt; </a:t>
                </a:r>
                <a:r>
                  <a:rPr lang="en-US" sz="2200" b="1" dirty="0">
                    <a:solidFill>
                      <a:srgbClr val="0432FF"/>
                    </a:solidFill>
                    <a:latin typeface="Courier New" panose="02070309020205020404" pitchFamily="49" charset="0"/>
                    <a:cs typeface="Courier New" panose="02070309020205020404" pitchFamily="49" charset="0"/>
                  </a:rPr>
                  <a:t>capacity</a:t>
                </a:r>
                <a:r>
                  <a:rPr lang="en-US" sz="2200" dirty="0"/>
                  <a:t>. </a:t>
                </a:r>
              </a:p>
            </p:txBody>
          </p:sp>
        </mc:Choice>
        <mc:Fallback>
          <p:sp>
            <p:nvSpPr>
              <p:cNvPr id="3" name="Content Placeholder 2">
                <a:extLst>
                  <a:ext uri="{FF2B5EF4-FFF2-40B4-BE49-F238E27FC236}">
                    <a16:creationId xmlns:a16="http://schemas.microsoft.com/office/drawing/2014/main" id="{31059141-6E6F-5571-8DC1-4634B506F0AE}"/>
                  </a:ext>
                </a:extLst>
              </p:cNvPr>
              <p:cNvSpPr>
                <a:spLocks noGrp="1" noRot="1" noChangeAspect="1" noMove="1" noResize="1" noEditPoints="1" noAdjustHandles="1" noChangeArrowheads="1" noChangeShapeType="1" noTextEdit="1"/>
              </p:cNvSpPr>
              <p:nvPr>
                <p:ph idx="1"/>
              </p:nvPr>
            </p:nvSpPr>
            <p:spPr>
              <a:xfrm>
                <a:off x="457200" y="1874537"/>
                <a:ext cx="8229600" cy="4256388"/>
              </a:xfrm>
              <a:blipFill>
                <a:blip r:embed="rId2"/>
                <a:stretch>
                  <a:fillRect l="-617" t="-2083" r="-1389" b="-11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EE479B6-EB68-039D-67B9-560FE93F8643}"/>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FB7EC7-82DE-06C6-91A9-08F1050C60FA}"/>
                  </a:ext>
                </a:extLst>
              </p:cNvPr>
              <p:cNvSpPr txBox="1"/>
              <p:nvPr/>
            </p:nvSpPr>
            <p:spPr>
              <a:xfrm>
                <a:off x="1707434" y="1291549"/>
                <a:ext cx="5729132" cy="400110"/>
              </a:xfrm>
              <a:prstGeom prst="rect">
                <a:avLst/>
              </a:prstGeom>
              <a:solidFill>
                <a:schemeClr val="accent1">
                  <a:lumMod val="20000"/>
                  <a:lumOff val="80000"/>
                </a:schemeClr>
              </a:solidFill>
              <a:ln>
                <a:solidFill>
                  <a:srgbClr val="0432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33CC"/>
                          </a:solidFill>
                          <a:latin typeface="Cambria Math" panose="02040503050406030204" pitchFamily="18" charset="0"/>
                        </a:rPr>
                        <m:t>0 </m:t>
                      </m:r>
                      <m:r>
                        <a:rPr lang="en-US" sz="2000" b="0" i="1" smtClean="0">
                          <a:solidFill>
                            <a:srgbClr val="0033CC"/>
                          </a:solidFill>
                          <a:latin typeface="Cambria Math" panose="02040503050406030204" pitchFamily="18" charset="0"/>
                          <a:ea typeface="Cambria Math" panose="02040503050406030204" pitchFamily="18" charset="0"/>
                        </a:rPr>
                        <m:t>≤</m:t>
                      </m:r>
                      <m:r>
                        <a:rPr lang="en-US" sz="2000" b="0" i="1" smtClean="0">
                          <a:solidFill>
                            <a:srgbClr val="0033CC"/>
                          </a:solidFill>
                          <a:latin typeface="Cambria Math" panose="02040503050406030204" pitchFamily="18" charset="0"/>
                          <a:ea typeface="Cambria Math" panose="02040503050406030204" pitchFamily="18" charset="0"/>
                        </a:rPr>
                        <m:t>h𝑒𝑎𝑑</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r>
                        <a:rPr lang="en-US" sz="2000" b="0" i="1" smtClean="0">
                          <a:solidFill>
                            <a:srgbClr val="0033CC"/>
                          </a:solidFill>
                          <a:latin typeface="Cambria Math" panose="02040503050406030204" pitchFamily="18" charset="0"/>
                          <a:ea typeface="Cambria Math" panose="02040503050406030204" pitchFamily="18" charset="0"/>
                        </a:rPr>
                        <m:t> </m:t>
                      </m:r>
                      <m:r>
                        <a:rPr lang="en-US" sz="2000" b="1" i="0" smtClean="0">
                          <a:solidFill>
                            <a:srgbClr val="0033CC"/>
                          </a:solidFill>
                          <a:latin typeface="Cambria Math" panose="02040503050406030204" pitchFamily="18" charset="0"/>
                          <a:ea typeface="Cambria Math" panose="02040503050406030204" pitchFamily="18" charset="0"/>
                        </a:rPr>
                        <m:t>𝐀𝐍𝐃</m:t>
                      </m:r>
                      <m:r>
                        <a:rPr lang="en-US" sz="2000" b="0" i="1" smtClean="0">
                          <a:solidFill>
                            <a:srgbClr val="0033CC"/>
                          </a:solidFill>
                          <a:latin typeface="Cambria Math" panose="02040503050406030204" pitchFamily="18" charset="0"/>
                          <a:ea typeface="Cambria Math" panose="02040503050406030204" pitchFamily="18" charset="0"/>
                        </a:rPr>
                        <m:t> 0 ≤</m:t>
                      </m:r>
                      <m:r>
                        <a:rPr lang="en-US" sz="2000" b="0" i="1" smtClean="0">
                          <a:solidFill>
                            <a:srgbClr val="0033CC"/>
                          </a:solidFill>
                          <a:latin typeface="Cambria Math" panose="02040503050406030204" pitchFamily="18" charset="0"/>
                          <a:ea typeface="Cambria Math" panose="02040503050406030204" pitchFamily="18" charset="0"/>
                        </a:rPr>
                        <m:t>𝑡𝑎𝑖𝑙</m:t>
                      </m:r>
                      <m:r>
                        <a:rPr lang="en-US" sz="2000" b="0" i="1" smtClean="0">
                          <a:solidFill>
                            <a:srgbClr val="0033CC"/>
                          </a:solidFill>
                          <a:latin typeface="Cambria Math" panose="02040503050406030204" pitchFamily="18" charset="0"/>
                          <a:ea typeface="Cambria Math" panose="02040503050406030204" pitchFamily="18" charset="0"/>
                        </a:rPr>
                        <m:t> &lt;</m:t>
                      </m:r>
                      <m:r>
                        <a:rPr lang="en-US" sz="2000" b="0" i="1" smtClean="0">
                          <a:solidFill>
                            <a:srgbClr val="0033CC"/>
                          </a:solidFill>
                          <a:latin typeface="Cambria Math" panose="02040503050406030204" pitchFamily="18" charset="0"/>
                          <a:ea typeface="Cambria Math" panose="02040503050406030204" pitchFamily="18" charset="0"/>
                        </a:rPr>
                        <m:t>𝑐𝑎𝑝𝑎𝑐𝑖𝑡𝑦</m:t>
                      </m:r>
                    </m:oMath>
                  </m:oMathPara>
                </a14:m>
                <a:endParaRPr lang="en-US" sz="2000" dirty="0">
                  <a:solidFill>
                    <a:srgbClr val="0033CC"/>
                  </a:solidFill>
                </a:endParaRPr>
              </a:p>
            </p:txBody>
          </p:sp>
        </mc:Choice>
        <mc:Fallback xmlns="">
          <p:sp>
            <p:nvSpPr>
              <p:cNvPr id="6" name="TextBox 5">
                <a:extLst>
                  <a:ext uri="{FF2B5EF4-FFF2-40B4-BE49-F238E27FC236}">
                    <a16:creationId xmlns:a16="http://schemas.microsoft.com/office/drawing/2014/main" id="{D5FB7EC7-82DE-06C6-91A9-08F1050C60FA}"/>
                  </a:ext>
                </a:extLst>
              </p:cNvPr>
              <p:cNvSpPr txBox="1">
                <a:spLocks noRot="1" noChangeAspect="1" noMove="1" noResize="1" noEditPoints="1" noAdjustHandles="1" noChangeArrowheads="1" noChangeShapeType="1" noTextEdit="1"/>
              </p:cNvSpPr>
              <p:nvPr/>
            </p:nvSpPr>
            <p:spPr>
              <a:xfrm>
                <a:off x="1707434" y="1291549"/>
                <a:ext cx="5729132" cy="400110"/>
              </a:xfrm>
              <a:prstGeom prst="rect">
                <a:avLst/>
              </a:prstGeom>
              <a:blipFill>
                <a:blip r:embed="rId3"/>
                <a:stretch>
                  <a:fillRect b="-18182"/>
                </a:stretch>
              </a:blipFill>
              <a:ln>
                <a:solidFill>
                  <a:srgbClr val="0432FF"/>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59261B7A-E7CC-2F03-7AF7-8CB12D2C9925}"/>
              </a:ext>
            </a:extLst>
          </p:cNvPr>
          <p:cNvSpPr txBox="1"/>
          <p:nvPr/>
        </p:nvSpPr>
        <p:spPr>
          <a:xfrm>
            <a:off x="1920269" y="3698802"/>
            <a:ext cx="3262432" cy="400110"/>
          </a:xfrm>
          <a:prstGeom prst="rect">
            <a:avLst/>
          </a:prstGeom>
          <a:noFill/>
        </p:spPr>
        <p:txBody>
          <a:bodyPr wrap="none" rtlCol="0">
            <a:spAutoFit/>
          </a:bodyPr>
          <a:lstStyle/>
          <a:p>
            <a:r>
              <a:rPr lang="en-US" sz="2000" b="1" u="none" strike="noStrike"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(tail + 1)%capacity</a:t>
            </a:r>
            <a:r>
              <a:rPr lang="en-US" sz="2000" b="1"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 </a:t>
            </a:r>
            <a:endParaRPr lang="en-US" sz="1800" b="1" dirty="0">
              <a:solidFill>
                <a:srgbClr val="0432FF"/>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42F5BEF8-9C8F-8951-21ED-2C52F418B3D7}"/>
              </a:ext>
            </a:extLst>
          </p:cNvPr>
          <p:cNvSpPr txBox="1"/>
          <p:nvPr/>
        </p:nvSpPr>
        <p:spPr>
          <a:xfrm>
            <a:off x="1920269" y="4126158"/>
            <a:ext cx="3262432" cy="400110"/>
          </a:xfrm>
          <a:prstGeom prst="rect">
            <a:avLst/>
          </a:prstGeom>
          <a:noFill/>
        </p:spPr>
        <p:txBody>
          <a:bodyPr wrap="none" rtlCol="0">
            <a:spAutoFit/>
          </a:bodyPr>
          <a:lstStyle/>
          <a:p>
            <a:r>
              <a:rPr lang="en-US" sz="2000" b="1" u="none" strike="noStrike"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(head + 1)%capacity</a:t>
            </a:r>
            <a:r>
              <a:rPr lang="en-US" sz="2000" b="1"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 </a:t>
            </a:r>
            <a:endParaRPr lang="en-US" sz="1800" b="1" dirty="0">
              <a:solidFill>
                <a:srgbClr val="0432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4886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1D1B-76E2-2B4D-99FE-0AA24BF44B10}"/>
              </a:ext>
            </a:extLst>
          </p:cNvPr>
          <p:cNvSpPr>
            <a:spLocks noGrp="1"/>
          </p:cNvSpPr>
          <p:nvPr>
            <p:ph type="title"/>
          </p:nvPr>
        </p:nvSpPr>
        <p:spPr/>
        <p:txBody>
          <a:bodyPr/>
          <a:lstStyle/>
          <a:p>
            <a:r>
              <a:rPr lang="en-US" dirty="0"/>
              <a:t>The Open-Closed Principle</a:t>
            </a:r>
          </a:p>
        </p:txBody>
      </p:sp>
      <p:sp>
        <p:nvSpPr>
          <p:cNvPr id="3" name="Content Placeholder 2">
            <a:extLst>
              <a:ext uri="{FF2B5EF4-FFF2-40B4-BE49-F238E27FC236}">
                <a16:creationId xmlns:a16="http://schemas.microsoft.com/office/drawing/2014/main" id="{492B0FE6-7123-E96A-E06F-96549C5774A3}"/>
              </a:ext>
            </a:extLst>
          </p:cNvPr>
          <p:cNvSpPr>
            <a:spLocks noGrp="1"/>
          </p:cNvSpPr>
          <p:nvPr>
            <p:ph idx="1"/>
          </p:nvPr>
        </p:nvSpPr>
        <p:spPr/>
        <p:txBody>
          <a:bodyPr/>
          <a:lstStyle/>
          <a:p>
            <a:r>
              <a:rPr lang="en-US" dirty="0"/>
              <a:t>We should </a:t>
            </a:r>
            <a:r>
              <a:rPr lang="en-US" u="sng" dirty="0"/>
              <a:t>close a class</a:t>
            </a:r>
            <a:r>
              <a:rPr lang="en-US" dirty="0"/>
              <a:t> against modification but </a:t>
            </a:r>
            <a:r>
              <a:rPr lang="en-US" u="sng" dirty="0"/>
              <a:t>open it for subclassing</a:t>
            </a:r>
            <a:r>
              <a:rPr lang="en-US" dirty="0"/>
              <a:t>.</a:t>
            </a:r>
          </a:p>
          <a:p>
            <a:pPr lvl="1"/>
            <a:r>
              <a:rPr lang="en-US" dirty="0"/>
              <a:t>It assumes that we are confident that a class has captured all the common attributes and behaviors of a set of objects and therefore the design of that class should not change.</a:t>
            </a:r>
          </a:p>
          <a:p>
            <a:pPr lvl="4"/>
            <a:endParaRPr lang="en-US" dirty="0"/>
          </a:p>
          <a:p>
            <a:r>
              <a:rPr lang="en-US" dirty="0"/>
              <a:t>For </a:t>
            </a:r>
            <a:r>
              <a:rPr lang="en-US" u="sng" dirty="0"/>
              <a:t>code stability</a:t>
            </a:r>
            <a:r>
              <a:rPr lang="en-US" dirty="0"/>
              <a:t> and </a:t>
            </a:r>
            <a:r>
              <a:rPr lang="en-US" u="sng" dirty="0"/>
              <a:t>hidden implementation</a:t>
            </a:r>
            <a:r>
              <a:rPr lang="en-US" dirty="0"/>
              <a:t>.</a:t>
            </a:r>
          </a:p>
          <a:p>
            <a:pPr lvl="1"/>
            <a:r>
              <a:rPr lang="en-US" dirty="0"/>
              <a:t>Make the member variables and member functions of the superclass </a:t>
            </a:r>
            <a:r>
              <a:rPr lang="en-US" u="sng" dirty="0"/>
              <a:t>private</a:t>
            </a:r>
            <a:r>
              <a:rPr lang="en-US" dirty="0"/>
              <a:t>. </a:t>
            </a:r>
          </a:p>
          <a:p>
            <a:pPr lvl="1"/>
            <a:r>
              <a:rPr lang="en-US" u="sng" dirty="0"/>
              <a:t>Hide</a:t>
            </a:r>
            <a:r>
              <a:rPr lang="en-US" dirty="0"/>
              <a:t> how we implement the common parts of the state and behavior inherited by its subclasses. </a:t>
            </a:r>
          </a:p>
        </p:txBody>
      </p:sp>
      <p:sp>
        <p:nvSpPr>
          <p:cNvPr id="4" name="Slide Number Placeholder 3">
            <a:extLst>
              <a:ext uri="{FF2B5EF4-FFF2-40B4-BE49-F238E27FC236}">
                <a16:creationId xmlns:a16="http://schemas.microsoft.com/office/drawing/2014/main" id="{1DB6987C-21B4-7E05-506B-69D5C9B67283}"/>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13088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9281-57AB-D5AB-A3BC-161C2516477E}"/>
              </a:ext>
            </a:extLst>
          </p:cNvPr>
          <p:cNvSpPr>
            <a:spLocks noGrp="1"/>
          </p:cNvSpPr>
          <p:nvPr>
            <p:ph type="title"/>
          </p:nvPr>
        </p:nvSpPr>
        <p:spPr/>
        <p:txBody>
          <a:bodyPr/>
          <a:lstStyle/>
          <a:p>
            <a:r>
              <a:rPr lang="en-US" dirty="0"/>
              <a:t>The Class Invariant</a:t>
            </a:r>
            <a:r>
              <a:rPr lang="en-US" i="1" dirty="0"/>
              <a:t>, cont’d</a:t>
            </a:r>
            <a:endParaRPr lang="en-US" dirty="0"/>
          </a:p>
        </p:txBody>
      </p:sp>
      <p:sp>
        <p:nvSpPr>
          <p:cNvPr id="3" name="Content Placeholder 2">
            <a:extLst>
              <a:ext uri="{FF2B5EF4-FFF2-40B4-BE49-F238E27FC236}">
                <a16:creationId xmlns:a16="http://schemas.microsoft.com/office/drawing/2014/main" id="{401EE542-C6C8-D92C-C5AD-AFF84F65F742}"/>
              </a:ext>
            </a:extLst>
          </p:cNvPr>
          <p:cNvSpPr>
            <a:spLocks noGrp="1"/>
          </p:cNvSpPr>
          <p:nvPr>
            <p:ph idx="1"/>
          </p:nvPr>
        </p:nvSpPr>
        <p:spPr/>
        <p:txBody>
          <a:bodyPr/>
          <a:lstStyle/>
          <a:p>
            <a:r>
              <a:rPr lang="en-US" dirty="0"/>
              <a:t>The class invariant can be violated while an object’s state is changing.</a:t>
            </a:r>
          </a:p>
          <a:p>
            <a:pPr lvl="4"/>
            <a:endParaRPr lang="en-US" dirty="0"/>
          </a:p>
          <a:p>
            <a:pPr lvl="1"/>
            <a:r>
              <a:rPr lang="en-US" dirty="0"/>
              <a:t>For example, in function </a:t>
            </a:r>
            <a:r>
              <a:rPr lang="en-US" b="1" dirty="0">
                <a:solidFill>
                  <a:srgbClr val="0432FF"/>
                </a:solidFill>
                <a:latin typeface="Courier New" panose="02070309020205020404" pitchFamily="49" charset="0"/>
                <a:cs typeface="Courier New" panose="02070309020205020404" pitchFamily="49" charset="0"/>
              </a:rPr>
              <a:t>add()</a:t>
            </a:r>
            <a:r>
              <a:rPr lang="en-US" dirty="0"/>
              <a:t>, had we written </a:t>
            </a:r>
            <a:br>
              <a:rPr lang="en-US" dirty="0"/>
            </a:br>
            <a:br>
              <a:rPr lang="en-US" dirty="0"/>
            </a:br>
            <a:br>
              <a:rPr lang="en-US" dirty="0"/>
            </a:br>
            <a:r>
              <a:rPr lang="en-US" dirty="0"/>
              <a:t>the value of </a:t>
            </a:r>
            <a:r>
              <a:rPr lang="en-US" b="1" dirty="0">
                <a:solidFill>
                  <a:srgbClr val="0432FF"/>
                </a:solidFill>
                <a:latin typeface="Courier New" panose="02070309020205020404" pitchFamily="49" charset="0"/>
                <a:cs typeface="Courier New" panose="02070309020205020404" pitchFamily="49" charset="0"/>
              </a:rPr>
              <a:t>tail</a:t>
            </a:r>
            <a:r>
              <a:rPr lang="en-US" dirty="0"/>
              <a:t> can briefly equal the value of </a:t>
            </a:r>
            <a:r>
              <a:rPr lang="en-US" b="1" dirty="0">
                <a:solidFill>
                  <a:srgbClr val="0432FF"/>
                </a:solidFill>
                <a:latin typeface="Courier New" panose="02070309020205020404" pitchFamily="49" charset="0"/>
                <a:cs typeface="Courier New" panose="02070309020205020404" pitchFamily="49" charset="0"/>
              </a:rPr>
              <a:t>capacity</a:t>
            </a:r>
            <a:r>
              <a:rPr lang="en-US" dirty="0"/>
              <a:t> before the modulo operation occurs. </a:t>
            </a:r>
          </a:p>
          <a:p>
            <a:pPr lvl="1"/>
            <a:r>
              <a:rPr lang="en-US" dirty="0"/>
              <a:t>However, the class invariant must be true again before the function returns.</a:t>
            </a:r>
          </a:p>
        </p:txBody>
      </p:sp>
      <p:sp>
        <p:nvSpPr>
          <p:cNvPr id="4" name="Slide Number Placeholder 3">
            <a:extLst>
              <a:ext uri="{FF2B5EF4-FFF2-40B4-BE49-F238E27FC236}">
                <a16:creationId xmlns:a16="http://schemas.microsoft.com/office/drawing/2014/main" id="{A06B39C7-6234-0337-7FCE-EF8EC242C4A1}"/>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
        <p:nvSpPr>
          <p:cNvPr id="5" name="TextBox 4">
            <a:extLst>
              <a:ext uri="{FF2B5EF4-FFF2-40B4-BE49-F238E27FC236}">
                <a16:creationId xmlns:a16="http://schemas.microsoft.com/office/drawing/2014/main" id="{D4AA2DA1-9526-BC02-35D2-D304AB9553BB}"/>
              </a:ext>
            </a:extLst>
          </p:cNvPr>
          <p:cNvSpPr txBox="1"/>
          <p:nvPr/>
        </p:nvSpPr>
        <p:spPr>
          <a:xfrm>
            <a:off x="2854222" y="2812553"/>
            <a:ext cx="3435556" cy="707886"/>
          </a:xfrm>
          <a:prstGeom prst="rect">
            <a:avLst/>
          </a:prstGeom>
          <a:noFill/>
        </p:spPr>
        <p:txBody>
          <a:bodyPr wrap="none" rtlCol="0">
            <a:spAutoFit/>
          </a:bodyPr>
          <a:lstStyle/>
          <a:p>
            <a:pPr marL="171450" marR="0">
              <a:spcBef>
                <a:spcPts val="0"/>
              </a:spcBef>
              <a:spcAft>
                <a:spcPts val="0"/>
              </a:spcAft>
            </a:pPr>
            <a:r>
              <a:rPr lang="en-US" sz="2000" b="1"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tail = tail + 1;</a:t>
            </a:r>
            <a:endParaRPr lang="en-US" sz="2000" b="1" dirty="0">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endParaRPr>
          </a:p>
          <a:p>
            <a:pPr marL="171450" marR="0">
              <a:spcBef>
                <a:spcPts val="0"/>
              </a:spcBef>
              <a:spcAft>
                <a:spcPts val="0"/>
              </a:spcAft>
            </a:pPr>
            <a:r>
              <a:rPr lang="en-US" sz="2000" b="1"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tail = </a:t>
            </a:r>
            <a:r>
              <a:rPr lang="en-US" sz="2000" b="1" dirty="0" err="1">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tail%capacity</a:t>
            </a:r>
            <a:endParaRPr lang="en-US" sz="2000" b="1" dirty="0">
              <a:solidFill>
                <a:srgbClr val="0432FF"/>
              </a:solidFill>
              <a:effectLst/>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72926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66B6-8B7A-818A-F23E-BFE63CBC2D3F}"/>
              </a:ext>
            </a:extLst>
          </p:cNvPr>
          <p:cNvSpPr>
            <a:spLocks noGrp="1"/>
          </p:cNvSpPr>
          <p:nvPr>
            <p:ph type="title"/>
          </p:nvPr>
        </p:nvSpPr>
        <p:spPr/>
        <p:txBody>
          <a:bodyPr/>
          <a:lstStyle/>
          <a:p>
            <a:r>
              <a:rPr lang="en-US" dirty="0"/>
              <a:t>The Class Invariant</a:t>
            </a:r>
            <a:r>
              <a:rPr lang="en-US" i="1" dirty="0"/>
              <a:t>, cont’d</a:t>
            </a:r>
            <a:endParaRPr lang="en-US" dirty="0"/>
          </a:p>
        </p:txBody>
      </p:sp>
      <p:sp>
        <p:nvSpPr>
          <p:cNvPr id="3" name="Content Placeholder 2">
            <a:extLst>
              <a:ext uri="{FF2B5EF4-FFF2-40B4-BE49-F238E27FC236}">
                <a16:creationId xmlns:a16="http://schemas.microsoft.com/office/drawing/2014/main" id="{98CD11AD-446F-B648-9CF7-90EAD3DFC8D3}"/>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rPr>
              <a:t>Finding an appropriate invariant for a class can be challenging. The class invariant we chose for class </a:t>
            </a:r>
            <a:r>
              <a:rPr lang="en-US" sz="2800" b="1" u="none" strike="noStrike" dirty="0">
                <a:solidFill>
                  <a:srgbClr val="0432FF"/>
                </a:solidFill>
                <a:effectLst/>
                <a:latin typeface="Courier New" panose="02070309020205020404" pitchFamily="49" charset="0"/>
                <a:ea typeface="Calibri" panose="020F0502020204030204" pitchFamily="34" charset="0"/>
                <a:cs typeface="Calibri" panose="020F0502020204030204" pitchFamily="34" charset="0"/>
              </a:rPr>
              <a:t>CircularBuffer</a:t>
            </a:r>
            <a:r>
              <a:rPr lang="en-US" sz="2800" dirty="0">
                <a:effectLst/>
                <a:latin typeface="Calibri" panose="020F0502020204030204" pitchFamily="34" charset="0"/>
                <a:ea typeface="Calibri" panose="020F0502020204030204" pitchFamily="34" charset="0"/>
              </a:rPr>
              <a:t> alone is not sufficient to ensure that the buffer will operate correctly.</a:t>
            </a:r>
          </a:p>
          <a:p>
            <a:pPr lvl="4"/>
            <a:endParaRPr lang="en-US" dirty="0"/>
          </a:p>
          <a:p>
            <a:pPr lvl="1"/>
            <a:r>
              <a:rPr lang="en-US" dirty="0"/>
              <a:t>For example, it by itself does not guarantee that the values of member variables </a:t>
            </a:r>
            <a:r>
              <a:rPr lang="en-US" b="1" dirty="0">
                <a:solidFill>
                  <a:srgbClr val="0432FF"/>
                </a:solidFill>
                <a:latin typeface="Courier New" panose="02070309020205020404" pitchFamily="49" charset="0"/>
                <a:cs typeface="Courier New" panose="02070309020205020404" pitchFamily="49" charset="0"/>
              </a:rPr>
              <a:t>head</a:t>
            </a:r>
            <a:r>
              <a:rPr lang="en-US" dirty="0"/>
              <a:t> and </a:t>
            </a:r>
            <a:r>
              <a:rPr lang="en-US" b="1" dirty="0">
                <a:solidFill>
                  <a:srgbClr val="0432FF"/>
                </a:solidFill>
                <a:latin typeface="Courier New" panose="02070309020205020404" pitchFamily="49" charset="0"/>
                <a:cs typeface="Courier New" panose="02070309020205020404" pitchFamily="49" charset="0"/>
              </a:rPr>
              <a:t>tail</a:t>
            </a:r>
            <a:r>
              <a:rPr lang="en-US" dirty="0"/>
              <a:t> do not cross each other. (That’s the job of the pre- and postconditions.)</a:t>
            </a:r>
          </a:p>
        </p:txBody>
      </p:sp>
      <p:sp>
        <p:nvSpPr>
          <p:cNvPr id="4" name="Slide Number Placeholder 3">
            <a:extLst>
              <a:ext uri="{FF2B5EF4-FFF2-40B4-BE49-F238E27FC236}">
                <a16:creationId xmlns:a16="http://schemas.microsoft.com/office/drawing/2014/main" id="{5AF13408-16C9-8C92-B403-61C3CD0284CF}"/>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Tree>
    <p:extLst>
      <p:ext uri="{BB962C8B-B14F-4D97-AF65-F5344CB8AC3E}">
        <p14:creationId xmlns:p14="http://schemas.microsoft.com/office/powerpoint/2010/main" val="513016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5412-41D4-9241-D97C-B6B640B2A9F0}"/>
              </a:ext>
            </a:extLst>
          </p:cNvPr>
          <p:cNvSpPr>
            <a:spLocks noGrp="1"/>
          </p:cNvSpPr>
          <p:nvPr>
            <p:ph type="title"/>
          </p:nvPr>
        </p:nvSpPr>
        <p:spPr/>
        <p:txBody>
          <a:bodyPr/>
          <a:lstStyle/>
          <a:p>
            <a:r>
              <a:rPr lang="en-US" dirty="0"/>
              <a:t>Proving a Program to be Correct</a:t>
            </a:r>
          </a:p>
        </p:txBody>
      </p:sp>
      <p:sp>
        <p:nvSpPr>
          <p:cNvPr id="6" name="Content Placeholder 5">
            <a:extLst>
              <a:ext uri="{FF2B5EF4-FFF2-40B4-BE49-F238E27FC236}">
                <a16:creationId xmlns:a16="http://schemas.microsoft.com/office/drawing/2014/main" id="{FBED47DD-FCA1-7631-EB49-D7C4134099EE}"/>
              </a:ext>
            </a:extLst>
          </p:cNvPr>
          <p:cNvSpPr>
            <a:spLocks noGrp="1"/>
          </p:cNvSpPr>
          <p:nvPr>
            <p:ph idx="1"/>
          </p:nvPr>
        </p:nvSpPr>
        <p:spPr/>
        <p:txBody>
          <a:bodyPr/>
          <a:lstStyle/>
          <a:p>
            <a:r>
              <a:rPr lang="en-US" sz="2400" dirty="0"/>
              <a:t>Theoretically, if we can specify the proper class invariants and the preconditions and postconditions </a:t>
            </a:r>
            <a:br>
              <a:rPr lang="en-US" sz="2400" dirty="0"/>
            </a:br>
            <a:r>
              <a:rPr lang="en-US" sz="2400" dirty="0"/>
              <a:t>for each member function in every class of a program, we can “prove” that the program is correct. </a:t>
            </a:r>
          </a:p>
          <a:p>
            <a:pPr lvl="1"/>
            <a:r>
              <a:rPr lang="en-US" dirty="0"/>
              <a:t>In practice, however, this is very difficult </a:t>
            </a:r>
            <a:br>
              <a:rPr lang="en-US" dirty="0"/>
            </a:br>
            <a:r>
              <a:rPr lang="en-US" dirty="0"/>
              <a:t>for all but the simplest programs. </a:t>
            </a:r>
          </a:p>
          <a:p>
            <a:pPr lvl="4"/>
            <a:endParaRPr lang="en-US" sz="1000" dirty="0"/>
          </a:p>
          <a:p>
            <a:r>
              <a:rPr lang="en-US" sz="2400" dirty="0"/>
              <a:t>Famous computer scientist Don Knuth once said about a program he had written, “Beware of bugs in the above code; I have only proved it correct, not tried it.” (</a:t>
            </a:r>
            <a:r>
              <a:rPr lang="en-US" sz="2400" dirty="0">
                <a:hlinkClick r:id="rId2"/>
              </a:rPr>
              <a:t>https://www-cs-faculty.stanford.edu/~knuth/faq.html</a:t>
            </a:r>
            <a:r>
              <a:rPr lang="en-US" sz="2400" dirty="0"/>
              <a:t>)</a:t>
            </a:r>
          </a:p>
        </p:txBody>
      </p:sp>
      <p:sp>
        <p:nvSpPr>
          <p:cNvPr id="4" name="Slide Number Placeholder 3">
            <a:extLst>
              <a:ext uri="{FF2B5EF4-FFF2-40B4-BE49-F238E27FC236}">
                <a16:creationId xmlns:a16="http://schemas.microsoft.com/office/drawing/2014/main" id="{68D3DC46-3CF6-0975-756F-54126F24DF3B}"/>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Tree>
    <p:extLst>
      <p:ext uri="{BB962C8B-B14F-4D97-AF65-F5344CB8AC3E}">
        <p14:creationId xmlns:p14="http://schemas.microsoft.com/office/powerpoint/2010/main" val="209106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5062-AEF0-EF2C-AD6C-9939A612EC7D}"/>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4F71D3FD-99A8-9E13-F5DD-67D2DC2C5AE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121537C-12DE-FDAE-6D70-25EDF6F9CA39}"/>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Tree>
    <p:extLst>
      <p:ext uri="{BB962C8B-B14F-4D97-AF65-F5344CB8AC3E}">
        <p14:creationId xmlns:p14="http://schemas.microsoft.com/office/powerpoint/2010/main" val="362366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E4FF-EA8A-8AE9-988D-FBA999D3EA92}"/>
              </a:ext>
            </a:extLst>
          </p:cNvPr>
          <p:cNvSpPr>
            <a:spLocks noGrp="1"/>
          </p:cNvSpPr>
          <p:nvPr>
            <p:ph type="title"/>
          </p:nvPr>
        </p:nvSpPr>
        <p:spPr/>
        <p:txBody>
          <a:bodyPr/>
          <a:lstStyle/>
          <a:p>
            <a:r>
              <a:rPr lang="en-US" dirty="0"/>
              <a:t>Function Overriding vs. Overloading</a:t>
            </a:r>
          </a:p>
        </p:txBody>
      </p:sp>
      <p:sp>
        <p:nvSpPr>
          <p:cNvPr id="3" name="Content Placeholder 2">
            <a:extLst>
              <a:ext uri="{FF2B5EF4-FFF2-40B4-BE49-F238E27FC236}">
                <a16:creationId xmlns:a16="http://schemas.microsoft.com/office/drawing/2014/main" id="{2537D8B3-7B6A-5FB1-969E-0D0545F5F0EA}"/>
              </a:ext>
            </a:extLst>
          </p:cNvPr>
          <p:cNvSpPr>
            <a:spLocks noGrp="1"/>
          </p:cNvSpPr>
          <p:nvPr>
            <p:ph idx="1"/>
          </p:nvPr>
        </p:nvSpPr>
        <p:spPr/>
        <p:txBody>
          <a:bodyPr/>
          <a:lstStyle/>
          <a:p>
            <a:r>
              <a:rPr lang="en-US" dirty="0"/>
              <a:t>Function </a:t>
            </a:r>
            <a:r>
              <a:rPr lang="en-US" dirty="0">
                <a:solidFill>
                  <a:srgbClr val="C00000"/>
                </a:solidFill>
              </a:rPr>
              <a:t>overriding</a:t>
            </a:r>
            <a:r>
              <a:rPr lang="en-US" dirty="0"/>
              <a:t> involves superclasses and their subclasses.</a:t>
            </a:r>
          </a:p>
          <a:p>
            <a:pPr lvl="4"/>
            <a:endParaRPr lang="en-US" dirty="0"/>
          </a:p>
          <a:p>
            <a:r>
              <a:rPr lang="en-US" dirty="0"/>
              <a:t>A member function of a subclass overrides a member function of the superclass if the two functions have the </a:t>
            </a:r>
            <a:r>
              <a:rPr lang="en-US" u="sng" dirty="0"/>
              <a:t>same signature</a:t>
            </a:r>
            <a:r>
              <a:rPr lang="en-US" dirty="0"/>
              <a:t>. </a:t>
            </a:r>
          </a:p>
          <a:p>
            <a:pPr lvl="1"/>
            <a:r>
              <a:rPr lang="en-US" dirty="0"/>
              <a:t>The </a:t>
            </a:r>
            <a:r>
              <a:rPr lang="en-US" dirty="0">
                <a:solidFill>
                  <a:srgbClr val="C00000"/>
                </a:solidFill>
              </a:rPr>
              <a:t>signature</a:t>
            </a:r>
            <a:r>
              <a:rPr lang="en-US" dirty="0"/>
              <a:t> of a function consists of its function name and the number, datatype, and order of its parameters. </a:t>
            </a:r>
          </a:p>
          <a:p>
            <a:pPr lvl="1"/>
            <a:r>
              <a:rPr lang="en-US" dirty="0"/>
              <a:t>The names of the parameters and the datatype of the return value are </a:t>
            </a:r>
            <a:r>
              <a:rPr lang="en-US" u="sng" dirty="0"/>
              <a:t>not</a:t>
            </a:r>
            <a:r>
              <a:rPr lang="en-US" dirty="0"/>
              <a:t> included in the signature. </a:t>
            </a:r>
          </a:p>
        </p:txBody>
      </p:sp>
      <p:sp>
        <p:nvSpPr>
          <p:cNvPr id="4" name="Slide Number Placeholder 3">
            <a:extLst>
              <a:ext uri="{FF2B5EF4-FFF2-40B4-BE49-F238E27FC236}">
                <a16:creationId xmlns:a16="http://schemas.microsoft.com/office/drawing/2014/main" id="{1C39A01B-2D99-F8C2-5635-1BA0E4A318E7}"/>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Tree>
    <p:extLst>
      <p:ext uri="{BB962C8B-B14F-4D97-AF65-F5344CB8AC3E}">
        <p14:creationId xmlns:p14="http://schemas.microsoft.com/office/powerpoint/2010/main" val="26008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318E-1D59-3EDA-E328-3361F0CFFA63}"/>
              </a:ext>
            </a:extLst>
          </p:cNvPr>
          <p:cNvSpPr>
            <a:spLocks noGrp="1"/>
          </p:cNvSpPr>
          <p:nvPr>
            <p:ph type="title"/>
          </p:nvPr>
        </p:nvSpPr>
        <p:spPr/>
        <p:txBody>
          <a:bodyPr/>
          <a:lstStyle/>
          <a:p>
            <a:r>
              <a:rPr lang="en-US" dirty="0"/>
              <a:t>Overriding</a:t>
            </a:r>
          </a:p>
        </p:txBody>
      </p:sp>
      <p:sp>
        <p:nvSpPr>
          <p:cNvPr id="3" name="Content Placeholder 2">
            <a:extLst>
              <a:ext uri="{FF2B5EF4-FFF2-40B4-BE49-F238E27FC236}">
                <a16:creationId xmlns:a16="http://schemas.microsoft.com/office/drawing/2014/main" id="{AC93E0D4-E23B-8DA9-004C-D9A8196A17E6}"/>
              </a:ext>
            </a:extLst>
          </p:cNvPr>
          <p:cNvSpPr>
            <a:spLocks noGrp="1"/>
          </p:cNvSpPr>
          <p:nvPr>
            <p:ph idx="1"/>
          </p:nvPr>
        </p:nvSpPr>
        <p:spPr>
          <a:xfrm>
            <a:off x="457200" y="1234465"/>
            <a:ext cx="8229600" cy="2218482"/>
          </a:xfrm>
        </p:spPr>
        <p:txBody>
          <a:bodyPr/>
          <a:lstStyle/>
          <a:p>
            <a:r>
              <a:rPr lang="en-US" dirty="0"/>
              <a:t>Use function overriding when you want a subclass object to have </a:t>
            </a:r>
            <a:r>
              <a:rPr lang="en-US" u="sng" dirty="0"/>
              <a:t>similar but not exactly the same behavior</a:t>
            </a:r>
            <a:r>
              <a:rPr lang="en-US" dirty="0"/>
              <a:t> as a superclass object.</a:t>
            </a:r>
          </a:p>
          <a:p>
            <a:pPr lvl="1"/>
            <a:r>
              <a:rPr lang="en-US" dirty="0"/>
              <a:t>The subclass’s overriding member function implements the </a:t>
            </a:r>
            <a:r>
              <a:rPr lang="en-US" u="sng" dirty="0"/>
              <a:t>desired subclass behavior</a:t>
            </a:r>
            <a:r>
              <a:rPr lang="en-US" dirty="0"/>
              <a:t>.</a:t>
            </a:r>
          </a:p>
        </p:txBody>
      </p:sp>
      <p:sp>
        <p:nvSpPr>
          <p:cNvPr id="4" name="Slide Number Placeholder 3">
            <a:extLst>
              <a:ext uri="{FF2B5EF4-FFF2-40B4-BE49-F238E27FC236}">
                <a16:creationId xmlns:a16="http://schemas.microsoft.com/office/drawing/2014/main" id="{9EFA0202-CC61-22DC-FA49-39BE7D196DF0}"/>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dirty="0"/>
          </a:p>
        </p:txBody>
      </p:sp>
      <p:grpSp>
        <p:nvGrpSpPr>
          <p:cNvPr id="96" name="Group 95">
            <a:extLst>
              <a:ext uri="{FF2B5EF4-FFF2-40B4-BE49-F238E27FC236}">
                <a16:creationId xmlns:a16="http://schemas.microsoft.com/office/drawing/2014/main" id="{865A3D09-017B-410D-DAB8-19AAE1A343CE}"/>
              </a:ext>
            </a:extLst>
          </p:cNvPr>
          <p:cNvGrpSpPr/>
          <p:nvPr/>
        </p:nvGrpSpPr>
        <p:grpSpPr>
          <a:xfrm>
            <a:off x="1280196" y="3703317"/>
            <a:ext cx="5530325" cy="2351371"/>
            <a:chOff x="1108283" y="3977634"/>
            <a:chExt cx="5530325" cy="2351371"/>
          </a:xfrm>
        </p:grpSpPr>
        <p:sp>
          <p:nvSpPr>
            <p:cNvPr id="7" name="TextBox 6">
              <a:extLst>
                <a:ext uri="{FF2B5EF4-FFF2-40B4-BE49-F238E27FC236}">
                  <a16:creationId xmlns:a16="http://schemas.microsoft.com/office/drawing/2014/main" id="{3473AA14-7FA1-2BBD-8A48-FC79B3FF33C8}"/>
                </a:ext>
              </a:extLst>
            </p:cNvPr>
            <p:cNvSpPr txBox="1"/>
            <p:nvPr/>
          </p:nvSpPr>
          <p:spPr>
            <a:xfrm>
              <a:off x="1108284" y="3977634"/>
              <a:ext cx="2275010" cy="230832"/>
            </a:xfrm>
            <a:prstGeom prst="rect">
              <a:avLst/>
            </a:prstGeom>
            <a:noFill/>
            <a:ln w="19050">
              <a:solidFill>
                <a:schemeClr val="tx1"/>
              </a:solidFill>
            </a:ln>
          </p:spPr>
          <p:txBody>
            <a:bodyPr wrap="square" rtlCol="0">
              <a:spAutoFit/>
            </a:bodyPr>
            <a:lstStyle/>
            <a:p>
              <a:pPr algn="ctr"/>
              <a:r>
                <a:rPr lang="en-US" sz="900" b="1" dirty="0" err="1"/>
                <a:t>GeneralTax</a:t>
              </a:r>
              <a:endParaRPr lang="en-US" sz="900" b="1" dirty="0"/>
            </a:p>
          </p:txBody>
        </p:sp>
        <p:sp>
          <p:nvSpPr>
            <p:cNvPr id="8" name="TextBox 7">
              <a:extLst>
                <a:ext uri="{FF2B5EF4-FFF2-40B4-BE49-F238E27FC236}">
                  <a16:creationId xmlns:a16="http://schemas.microsoft.com/office/drawing/2014/main" id="{29B929ED-367A-96CE-77A2-3A0D210E6D69}"/>
                </a:ext>
              </a:extLst>
            </p:cNvPr>
            <p:cNvSpPr txBox="1"/>
            <p:nvPr/>
          </p:nvSpPr>
          <p:spPr>
            <a:xfrm>
              <a:off x="1108284" y="4210354"/>
              <a:ext cx="2275010" cy="230832"/>
            </a:xfrm>
            <a:prstGeom prst="rect">
              <a:avLst/>
            </a:prstGeom>
            <a:noFill/>
            <a:ln w="19050">
              <a:solidFill>
                <a:schemeClr val="tx1"/>
              </a:solidFill>
            </a:ln>
          </p:spPr>
          <p:txBody>
            <a:bodyPr wrap="square" rtlCol="0">
              <a:spAutoFit/>
            </a:bodyPr>
            <a:lstStyle/>
            <a:p>
              <a:r>
                <a:rPr lang="en-US" sz="900" dirty="0"/>
                <a:t>-GENERAL_RATE: double = 0.10</a:t>
              </a:r>
            </a:p>
          </p:txBody>
        </p:sp>
        <p:sp>
          <p:nvSpPr>
            <p:cNvPr id="9" name="TextBox 8">
              <a:extLst>
                <a:ext uri="{FF2B5EF4-FFF2-40B4-BE49-F238E27FC236}">
                  <a16:creationId xmlns:a16="http://schemas.microsoft.com/office/drawing/2014/main" id="{46CF6618-E7A6-BBA4-1EBD-31BB21CC94AF}"/>
                </a:ext>
              </a:extLst>
            </p:cNvPr>
            <p:cNvSpPr txBox="1"/>
            <p:nvPr/>
          </p:nvSpPr>
          <p:spPr>
            <a:xfrm>
              <a:off x="1108283" y="4440729"/>
              <a:ext cx="2275010" cy="230832"/>
            </a:xfrm>
            <a:prstGeom prst="rect">
              <a:avLst/>
            </a:prstGeom>
            <a:noFill/>
            <a:ln w="19050">
              <a:solidFill>
                <a:schemeClr val="tx1"/>
              </a:solidFill>
            </a:ln>
          </p:spPr>
          <p:txBody>
            <a:bodyPr wrap="square" rtlCol="0">
              <a:spAutoFit/>
            </a:bodyPr>
            <a:lstStyle/>
            <a:p>
              <a:r>
                <a:rPr lang="en-US" sz="900" dirty="0"/>
                <a:t>+</a:t>
              </a:r>
              <a:r>
                <a:rPr lang="en-US" sz="900" dirty="0" err="1"/>
                <a:t>amount_owed</a:t>
              </a:r>
              <a:r>
                <a:rPr lang="en-US" sz="900" dirty="0"/>
                <a:t>(income: double): double</a:t>
              </a:r>
            </a:p>
          </p:txBody>
        </p:sp>
        <p:sp>
          <p:nvSpPr>
            <p:cNvPr id="10" name="Triangle 9">
              <a:extLst>
                <a:ext uri="{FF2B5EF4-FFF2-40B4-BE49-F238E27FC236}">
                  <a16:creationId xmlns:a16="http://schemas.microsoft.com/office/drawing/2014/main" id="{6D2FAC42-7EE4-981E-DB4E-7BE8B34D9658}"/>
                </a:ext>
              </a:extLst>
            </p:cNvPr>
            <p:cNvSpPr/>
            <p:nvPr/>
          </p:nvSpPr>
          <p:spPr>
            <a:xfrm>
              <a:off x="1108283" y="4686166"/>
              <a:ext cx="190302" cy="153668"/>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a:extLst>
                <a:ext uri="{FF2B5EF4-FFF2-40B4-BE49-F238E27FC236}">
                  <a16:creationId xmlns:a16="http://schemas.microsoft.com/office/drawing/2014/main" id="{C9151C2D-89F4-5545-D6D2-F9EA2A0FDD9F}"/>
                </a:ext>
              </a:extLst>
            </p:cNvPr>
            <p:cNvSpPr txBox="1"/>
            <p:nvPr/>
          </p:nvSpPr>
          <p:spPr>
            <a:xfrm>
              <a:off x="1505893" y="4786257"/>
              <a:ext cx="2316660" cy="230832"/>
            </a:xfrm>
            <a:prstGeom prst="rect">
              <a:avLst/>
            </a:prstGeom>
            <a:noFill/>
            <a:ln w="19050">
              <a:solidFill>
                <a:schemeClr val="tx1"/>
              </a:solidFill>
            </a:ln>
          </p:spPr>
          <p:txBody>
            <a:bodyPr wrap="square" rtlCol="0">
              <a:spAutoFit/>
            </a:bodyPr>
            <a:lstStyle/>
            <a:p>
              <a:pPr algn="ctr"/>
              <a:r>
                <a:rPr lang="en-US" sz="900" b="1" dirty="0" err="1"/>
                <a:t>LocalTax</a:t>
              </a:r>
              <a:endParaRPr lang="en-US" sz="900" b="1" dirty="0"/>
            </a:p>
          </p:txBody>
        </p:sp>
        <p:sp>
          <p:nvSpPr>
            <p:cNvPr id="12" name="TextBox 11">
              <a:extLst>
                <a:ext uri="{FF2B5EF4-FFF2-40B4-BE49-F238E27FC236}">
                  <a16:creationId xmlns:a16="http://schemas.microsoft.com/office/drawing/2014/main" id="{506EA7B0-DFB4-3A17-9ED8-07B3DC2CB670}"/>
                </a:ext>
              </a:extLst>
            </p:cNvPr>
            <p:cNvSpPr txBox="1"/>
            <p:nvPr/>
          </p:nvSpPr>
          <p:spPr>
            <a:xfrm>
              <a:off x="1505893" y="5020356"/>
              <a:ext cx="2316660" cy="230832"/>
            </a:xfrm>
            <a:prstGeom prst="rect">
              <a:avLst/>
            </a:prstGeom>
            <a:noFill/>
            <a:ln w="19050">
              <a:solidFill>
                <a:schemeClr val="tx1"/>
              </a:solidFill>
            </a:ln>
          </p:spPr>
          <p:txBody>
            <a:bodyPr wrap="square" rtlCol="0">
              <a:spAutoFit/>
            </a:bodyPr>
            <a:lstStyle/>
            <a:p>
              <a:r>
                <a:rPr lang="en-US" sz="900" dirty="0"/>
                <a:t>-LOCAL_RATE: double = 0.05</a:t>
              </a:r>
            </a:p>
          </p:txBody>
        </p:sp>
        <p:sp>
          <p:nvSpPr>
            <p:cNvPr id="13" name="TextBox 12">
              <a:extLst>
                <a:ext uri="{FF2B5EF4-FFF2-40B4-BE49-F238E27FC236}">
                  <a16:creationId xmlns:a16="http://schemas.microsoft.com/office/drawing/2014/main" id="{D057FBF5-5C7D-D6ED-2679-4F39C5724E34}"/>
                </a:ext>
              </a:extLst>
            </p:cNvPr>
            <p:cNvSpPr txBox="1"/>
            <p:nvPr/>
          </p:nvSpPr>
          <p:spPr>
            <a:xfrm>
              <a:off x="1505893" y="5250468"/>
              <a:ext cx="2316660" cy="230832"/>
            </a:xfrm>
            <a:prstGeom prst="rect">
              <a:avLst/>
            </a:prstGeom>
            <a:noFill/>
            <a:ln w="19050">
              <a:solidFill>
                <a:schemeClr val="tx1"/>
              </a:solidFill>
            </a:ln>
          </p:spPr>
          <p:txBody>
            <a:bodyPr wrap="none" rtlCol="0">
              <a:spAutoFit/>
            </a:bodyPr>
            <a:lstStyle/>
            <a:p>
              <a:r>
                <a:rPr lang="en-US" sz="900" dirty="0"/>
                <a:t>+</a:t>
              </a:r>
              <a:r>
                <a:rPr lang="en-US" sz="900" dirty="0" err="1"/>
                <a:t>amount_owed</a:t>
              </a:r>
              <a:r>
                <a:rPr lang="en-US" sz="900" dirty="0"/>
                <a:t>(earnings: double): double</a:t>
              </a:r>
            </a:p>
          </p:txBody>
        </p:sp>
        <p:sp>
          <p:nvSpPr>
            <p:cNvPr id="15" name="TextBox 14">
              <a:extLst>
                <a:ext uri="{FF2B5EF4-FFF2-40B4-BE49-F238E27FC236}">
                  <a16:creationId xmlns:a16="http://schemas.microsoft.com/office/drawing/2014/main" id="{A4E35527-B6B9-4481-A18A-310A91D072BE}"/>
                </a:ext>
              </a:extLst>
            </p:cNvPr>
            <p:cNvSpPr txBox="1"/>
            <p:nvPr/>
          </p:nvSpPr>
          <p:spPr>
            <a:xfrm>
              <a:off x="1513526" y="5571878"/>
              <a:ext cx="2316660" cy="229271"/>
            </a:xfrm>
            <a:prstGeom prst="rect">
              <a:avLst/>
            </a:prstGeom>
            <a:noFill/>
            <a:ln w="19050">
              <a:solidFill>
                <a:schemeClr val="tx1"/>
              </a:solidFill>
            </a:ln>
          </p:spPr>
          <p:txBody>
            <a:bodyPr wrap="square" rtlCol="0">
              <a:spAutoFit/>
            </a:bodyPr>
            <a:lstStyle/>
            <a:p>
              <a:pPr algn="ctr"/>
              <a:r>
                <a:rPr lang="en-US" sz="900" b="1" dirty="0"/>
                <a:t>MaxTax</a:t>
              </a:r>
            </a:p>
          </p:txBody>
        </p:sp>
        <p:sp>
          <p:nvSpPr>
            <p:cNvPr id="16" name="TextBox 15">
              <a:extLst>
                <a:ext uri="{FF2B5EF4-FFF2-40B4-BE49-F238E27FC236}">
                  <a16:creationId xmlns:a16="http://schemas.microsoft.com/office/drawing/2014/main" id="{0CB72D1E-53B7-898C-D142-FE05CE9A3F20}"/>
                </a:ext>
              </a:extLst>
            </p:cNvPr>
            <p:cNvSpPr txBox="1"/>
            <p:nvPr/>
          </p:nvSpPr>
          <p:spPr>
            <a:xfrm>
              <a:off x="1513526" y="5800429"/>
              <a:ext cx="2316660" cy="229271"/>
            </a:xfrm>
            <a:prstGeom prst="rect">
              <a:avLst/>
            </a:prstGeom>
            <a:noFill/>
            <a:ln w="19050">
              <a:solidFill>
                <a:schemeClr val="tx1"/>
              </a:solidFill>
            </a:ln>
          </p:spPr>
          <p:txBody>
            <a:bodyPr wrap="square" rtlCol="0">
              <a:spAutoFit/>
            </a:bodyPr>
            <a:lstStyle/>
            <a:p>
              <a:r>
                <a:rPr lang="en-US" sz="900" dirty="0"/>
                <a:t>-LOCAL_RATE: double = 0.05</a:t>
              </a:r>
            </a:p>
          </p:txBody>
        </p:sp>
        <p:sp>
          <p:nvSpPr>
            <p:cNvPr id="17" name="TextBox 16">
              <a:extLst>
                <a:ext uri="{FF2B5EF4-FFF2-40B4-BE49-F238E27FC236}">
                  <a16:creationId xmlns:a16="http://schemas.microsoft.com/office/drawing/2014/main" id="{F7407292-DB70-F923-4968-3224A53C7434}"/>
                </a:ext>
              </a:extLst>
            </p:cNvPr>
            <p:cNvSpPr txBox="1"/>
            <p:nvPr/>
          </p:nvSpPr>
          <p:spPr>
            <a:xfrm>
              <a:off x="1513525" y="6031261"/>
              <a:ext cx="2316660" cy="230832"/>
            </a:xfrm>
            <a:prstGeom prst="rect">
              <a:avLst/>
            </a:prstGeom>
            <a:noFill/>
            <a:ln w="19050">
              <a:solidFill>
                <a:schemeClr val="tx1"/>
              </a:solidFill>
            </a:ln>
          </p:spPr>
          <p:txBody>
            <a:bodyPr wrap="none" rtlCol="0">
              <a:spAutoFit/>
            </a:bodyPr>
            <a:lstStyle/>
            <a:p>
              <a:r>
                <a:rPr lang="en-US" sz="900" dirty="0"/>
                <a:t>+</a:t>
              </a:r>
              <a:r>
                <a:rPr lang="en-US" sz="900" dirty="0" err="1"/>
                <a:t>amount_owed</a:t>
              </a:r>
              <a:r>
                <a:rPr lang="en-US" sz="900" dirty="0"/>
                <a:t>(earnings: double): double</a:t>
              </a:r>
            </a:p>
          </p:txBody>
        </p:sp>
        <p:cxnSp>
          <p:nvCxnSpPr>
            <p:cNvPr id="18" name="Elbow Connector 17">
              <a:extLst>
                <a:ext uri="{FF2B5EF4-FFF2-40B4-BE49-F238E27FC236}">
                  <a16:creationId xmlns:a16="http://schemas.microsoft.com/office/drawing/2014/main" id="{F694AF6B-5FEC-74A7-83E4-B76845C8C6BE}"/>
                </a:ext>
              </a:extLst>
            </p:cNvPr>
            <p:cNvCxnSpPr>
              <a:cxnSpLocks/>
              <a:stCxn id="10" idx="3"/>
              <a:endCxn id="12" idx="1"/>
            </p:cNvCxnSpPr>
            <p:nvPr/>
          </p:nvCxnSpPr>
          <p:spPr bwMode="auto">
            <a:xfrm rot="16200000" flipH="1">
              <a:off x="1206694" y="4836573"/>
              <a:ext cx="295938" cy="302459"/>
            </a:xfrm>
            <a:prstGeom prst="bentConnector2">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Elbow Connector 18">
              <a:extLst>
                <a:ext uri="{FF2B5EF4-FFF2-40B4-BE49-F238E27FC236}">
                  <a16:creationId xmlns:a16="http://schemas.microsoft.com/office/drawing/2014/main" id="{7F7F85DD-2977-5B47-2936-67815E386945}"/>
                </a:ext>
              </a:extLst>
            </p:cNvPr>
            <p:cNvCxnSpPr>
              <a:cxnSpLocks/>
              <a:stCxn id="10" idx="3"/>
              <a:endCxn id="16" idx="1"/>
            </p:cNvCxnSpPr>
            <p:nvPr/>
          </p:nvCxnSpPr>
          <p:spPr bwMode="auto">
            <a:xfrm rot="16200000" flipH="1">
              <a:off x="820865" y="5222403"/>
              <a:ext cx="1075231" cy="310092"/>
            </a:xfrm>
            <a:prstGeom prst="bentConnector2">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DF116974-93AE-8636-3B33-E4625D0A761D}"/>
                </a:ext>
              </a:extLst>
            </p:cNvPr>
            <p:cNvCxnSpPr>
              <a:cxnSpLocks/>
              <a:stCxn id="9" idx="3"/>
              <a:endCxn id="32" idx="1"/>
            </p:cNvCxnSpPr>
            <p:nvPr/>
          </p:nvCxnSpPr>
          <p:spPr bwMode="auto">
            <a:xfrm>
              <a:off x="3383293" y="4556145"/>
              <a:ext cx="920124" cy="0"/>
            </a:xfrm>
            <a:prstGeom prst="line">
              <a:avLst/>
            </a:prstGeom>
            <a:solidFill>
              <a:schemeClr val="accent1"/>
            </a:solidFill>
            <a:ln w="9525" cap="flat" cmpd="sng" algn="ctr">
              <a:solidFill>
                <a:schemeClr val="bg1">
                  <a:lumMod val="50000"/>
                </a:schemeClr>
              </a:solidFill>
              <a:prstDash val="lg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a:extLst>
                <a:ext uri="{FF2B5EF4-FFF2-40B4-BE49-F238E27FC236}">
                  <a16:creationId xmlns:a16="http://schemas.microsoft.com/office/drawing/2014/main" id="{1F5B6764-7AAD-7D02-E003-813D2B3B4D6C}"/>
                </a:ext>
              </a:extLst>
            </p:cNvPr>
            <p:cNvCxnSpPr>
              <a:stCxn id="13" idx="3"/>
              <a:endCxn id="36" idx="1"/>
            </p:cNvCxnSpPr>
            <p:nvPr/>
          </p:nvCxnSpPr>
          <p:spPr bwMode="auto">
            <a:xfrm flipV="1">
              <a:off x="3822553" y="5358028"/>
              <a:ext cx="480864" cy="7856"/>
            </a:xfrm>
            <a:prstGeom prst="line">
              <a:avLst/>
            </a:prstGeom>
            <a:solidFill>
              <a:schemeClr val="accent1"/>
            </a:solidFill>
            <a:ln w="9525" cap="flat" cmpd="sng" algn="ctr">
              <a:solidFill>
                <a:schemeClr val="bg1">
                  <a:lumMod val="50000"/>
                </a:schemeClr>
              </a:solidFill>
              <a:prstDash val="lg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a:extLst>
                <a:ext uri="{FF2B5EF4-FFF2-40B4-BE49-F238E27FC236}">
                  <a16:creationId xmlns:a16="http://schemas.microsoft.com/office/drawing/2014/main" id="{4F4B55BC-C760-E5D5-48FA-670570947976}"/>
                </a:ext>
              </a:extLst>
            </p:cNvPr>
            <p:cNvCxnSpPr>
              <a:cxnSpLocks/>
              <a:stCxn id="17" idx="3"/>
              <a:endCxn id="28" idx="1"/>
            </p:cNvCxnSpPr>
            <p:nvPr/>
          </p:nvCxnSpPr>
          <p:spPr bwMode="auto">
            <a:xfrm flipV="1">
              <a:off x="3830185" y="6144339"/>
              <a:ext cx="475657" cy="2338"/>
            </a:xfrm>
            <a:prstGeom prst="line">
              <a:avLst/>
            </a:prstGeom>
            <a:solidFill>
              <a:schemeClr val="accent1"/>
            </a:solidFill>
            <a:ln w="9525" cap="flat" cmpd="sng" algn="ctr">
              <a:solidFill>
                <a:schemeClr val="bg1">
                  <a:lumMod val="50000"/>
                </a:schemeClr>
              </a:solidFill>
              <a:prstDash val="lg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4" name="Group 93">
              <a:extLst>
                <a:ext uri="{FF2B5EF4-FFF2-40B4-BE49-F238E27FC236}">
                  <a16:creationId xmlns:a16="http://schemas.microsoft.com/office/drawing/2014/main" id="{EC85E1F1-6841-EDF9-0CDC-2F3237BA396C}"/>
                </a:ext>
              </a:extLst>
            </p:cNvPr>
            <p:cNvGrpSpPr/>
            <p:nvPr/>
          </p:nvGrpSpPr>
          <p:grpSpPr>
            <a:xfrm>
              <a:off x="4303417" y="5154855"/>
              <a:ext cx="2335191" cy="318589"/>
              <a:chOff x="4765976" y="5154855"/>
              <a:chExt cx="2335191" cy="318589"/>
            </a:xfrm>
          </p:grpSpPr>
          <p:sp>
            <p:nvSpPr>
              <p:cNvPr id="33" name="Rectangle 32">
                <a:extLst>
                  <a:ext uri="{FF2B5EF4-FFF2-40B4-BE49-F238E27FC236}">
                    <a16:creationId xmlns:a16="http://schemas.microsoft.com/office/drawing/2014/main" id="{5DEEB3AC-9B90-7D53-27DE-EA5FF3975F16}"/>
                  </a:ext>
                </a:extLst>
              </p:cNvPr>
              <p:cNvSpPr/>
              <p:nvPr/>
            </p:nvSpPr>
            <p:spPr>
              <a:xfrm>
                <a:off x="4765977" y="5232949"/>
                <a:ext cx="2295915" cy="21215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36" name="TextBox 35">
                <a:extLst>
                  <a:ext uri="{FF2B5EF4-FFF2-40B4-BE49-F238E27FC236}">
                    <a16:creationId xmlns:a16="http://schemas.microsoft.com/office/drawing/2014/main" id="{B4F456C7-2E8C-89F9-A838-AFC28C0E3852}"/>
                  </a:ext>
                </a:extLst>
              </p:cNvPr>
              <p:cNvSpPr txBox="1"/>
              <p:nvPr/>
            </p:nvSpPr>
            <p:spPr>
              <a:xfrm>
                <a:off x="4765976" y="5242612"/>
                <a:ext cx="1685077" cy="230832"/>
              </a:xfrm>
              <a:prstGeom prst="rect">
                <a:avLst/>
              </a:prstGeom>
              <a:noFill/>
              <a:ln>
                <a:noFill/>
              </a:ln>
            </p:spPr>
            <p:txBody>
              <a:bodyPr wrap="none" rtlCol="0">
                <a:spAutoFit/>
              </a:bodyPr>
              <a:lstStyle/>
              <a:p>
                <a:r>
                  <a:rPr lang="en-US" sz="900" dirty="0">
                    <a:solidFill>
                      <a:schemeClr val="bg1">
                        <a:lumMod val="50000"/>
                      </a:schemeClr>
                    </a:solidFill>
                  </a:rPr>
                  <a:t>return LOCAL_RATE*income</a:t>
                </a:r>
              </a:p>
            </p:txBody>
          </p:sp>
          <p:grpSp>
            <p:nvGrpSpPr>
              <p:cNvPr id="81" name="Group 80">
                <a:extLst>
                  <a:ext uri="{FF2B5EF4-FFF2-40B4-BE49-F238E27FC236}">
                    <a16:creationId xmlns:a16="http://schemas.microsoft.com/office/drawing/2014/main" id="{6A8BD042-6E19-BA89-91B3-3C905B8FAFCE}"/>
                  </a:ext>
                </a:extLst>
              </p:cNvPr>
              <p:cNvGrpSpPr/>
              <p:nvPr/>
            </p:nvGrpSpPr>
            <p:grpSpPr>
              <a:xfrm>
                <a:off x="6893560" y="5154855"/>
                <a:ext cx="207607" cy="219324"/>
                <a:chOff x="6783347" y="5806414"/>
                <a:chExt cx="207607" cy="219324"/>
              </a:xfrm>
            </p:grpSpPr>
            <p:sp>
              <p:nvSpPr>
                <p:cNvPr id="82" name="Rectangle 81">
                  <a:extLst>
                    <a:ext uri="{FF2B5EF4-FFF2-40B4-BE49-F238E27FC236}">
                      <a16:creationId xmlns:a16="http://schemas.microsoft.com/office/drawing/2014/main" id="{F08CA977-E559-941D-F27C-C49AFFC024E8}"/>
                    </a:ext>
                  </a:extLst>
                </p:cNvPr>
                <p:cNvSpPr/>
                <p:nvPr/>
              </p:nvSpPr>
              <p:spPr>
                <a:xfrm>
                  <a:off x="6783347" y="5806414"/>
                  <a:ext cx="207607" cy="21932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83" name="Triangle 82">
                  <a:extLst>
                    <a:ext uri="{FF2B5EF4-FFF2-40B4-BE49-F238E27FC236}">
                      <a16:creationId xmlns:a16="http://schemas.microsoft.com/office/drawing/2014/main" id="{11879907-0ED7-0E6B-C717-0CB9347E4E6A}"/>
                    </a:ext>
                  </a:extLst>
                </p:cNvPr>
                <p:cNvSpPr/>
                <p:nvPr/>
              </p:nvSpPr>
              <p:spPr>
                <a:xfrm>
                  <a:off x="6783347" y="5889091"/>
                  <a:ext cx="156206" cy="136647"/>
                </a:xfrm>
                <a:prstGeom prst="triangle">
                  <a:avLst>
                    <a:gd name="adj" fmla="val 0"/>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grpSp>
        </p:grpSp>
        <p:grpSp>
          <p:nvGrpSpPr>
            <p:cNvPr id="95" name="Group 94">
              <a:extLst>
                <a:ext uri="{FF2B5EF4-FFF2-40B4-BE49-F238E27FC236}">
                  <a16:creationId xmlns:a16="http://schemas.microsoft.com/office/drawing/2014/main" id="{FA34BD5D-6777-BA7A-B9DD-24BF2523136C}"/>
                </a:ext>
              </a:extLst>
            </p:cNvPr>
            <p:cNvGrpSpPr/>
            <p:nvPr/>
          </p:nvGrpSpPr>
          <p:grpSpPr>
            <a:xfrm>
              <a:off x="4305842" y="5877539"/>
              <a:ext cx="2332612" cy="451466"/>
              <a:chOff x="4765977" y="5828773"/>
              <a:chExt cx="2332612" cy="451466"/>
            </a:xfrm>
          </p:grpSpPr>
          <p:sp>
            <p:nvSpPr>
              <p:cNvPr id="25" name="Rectangle 24">
                <a:extLst>
                  <a:ext uri="{FF2B5EF4-FFF2-40B4-BE49-F238E27FC236}">
                    <a16:creationId xmlns:a16="http://schemas.microsoft.com/office/drawing/2014/main" id="{30D6A41F-56CA-DDE0-08C9-F072A10A193C}"/>
                  </a:ext>
                </a:extLst>
              </p:cNvPr>
              <p:cNvSpPr/>
              <p:nvPr/>
            </p:nvSpPr>
            <p:spPr>
              <a:xfrm>
                <a:off x="4765978" y="5901244"/>
                <a:ext cx="2295915" cy="347155"/>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28" name="TextBox 27">
                <a:extLst>
                  <a:ext uri="{FF2B5EF4-FFF2-40B4-BE49-F238E27FC236}">
                    <a16:creationId xmlns:a16="http://schemas.microsoft.com/office/drawing/2014/main" id="{075A010B-7D4F-3DBE-D5C1-B9EDF34465D5}"/>
                  </a:ext>
                </a:extLst>
              </p:cNvPr>
              <p:cNvSpPr txBox="1"/>
              <p:nvPr/>
            </p:nvSpPr>
            <p:spPr>
              <a:xfrm>
                <a:off x="4765977" y="5910907"/>
                <a:ext cx="2091998" cy="369332"/>
              </a:xfrm>
              <a:prstGeom prst="rect">
                <a:avLst/>
              </a:prstGeom>
              <a:noFill/>
              <a:ln>
                <a:noFill/>
              </a:ln>
            </p:spPr>
            <p:txBody>
              <a:bodyPr wrap="square" rtlCol="0">
                <a:spAutoFit/>
              </a:bodyPr>
              <a:lstStyle/>
              <a:p>
                <a:r>
                  <a:rPr lang="en-US" sz="900" dirty="0">
                    <a:solidFill>
                      <a:schemeClr val="bg1">
                        <a:lumMod val="50000"/>
                      </a:schemeClr>
                    </a:solidFill>
                  </a:rPr>
                  <a:t>return LOCAL_RATE*amount</a:t>
                </a:r>
              </a:p>
              <a:p>
                <a:r>
                  <a:rPr lang="en-US" sz="900" dirty="0">
                    <a:solidFill>
                      <a:schemeClr val="bg1">
                        <a:lumMod val="50000"/>
                      </a:schemeClr>
                    </a:solidFill>
                  </a:rPr>
                  <a:t>+ </a:t>
                </a:r>
                <a:r>
                  <a:rPr lang="en-US" sz="900" dirty="0" err="1">
                    <a:solidFill>
                      <a:schemeClr val="bg1">
                        <a:lumMod val="50000"/>
                      </a:schemeClr>
                    </a:solidFill>
                  </a:rPr>
                  <a:t>GeneralTax.amount_owed</a:t>
                </a:r>
                <a:r>
                  <a:rPr lang="en-US" sz="900" dirty="0">
                    <a:solidFill>
                      <a:schemeClr val="bg1">
                        <a:lumMod val="50000"/>
                      </a:schemeClr>
                    </a:solidFill>
                  </a:rPr>
                  <a:t>(amount)</a:t>
                </a:r>
              </a:p>
            </p:txBody>
          </p:sp>
          <p:grpSp>
            <p:nvGrpSpPr>
              <p:cNvPr id="87" name="Group 86">
                <a:extLst>
                  <a:ext uri="{FF2B5EF4-FFF2-40B4-BE49-F238E27FC236}">
                    <a16:creationId xmlns:a16="http://schemas.microsoft.com/office/drawing/2014/main" id="{DC88D77F-A9DD-8EF2-CD8C-653A38AD8AE0}"/>
                  </a:ext>
                </a:extLst>
              </p:cNvPr>
              <p:cNvGrpSpPr/>
              <p:nvPr/>
            </p:nvGrpSpPr>
            <p:grpSpPr>
              <a:xfrm>
                <a:off x="6890982" y="5828773"/>
                <a:ext cx="207607" cy="219324"/>
                <a:chOff x="6783347" y="5806414"/>
                <a:chExt cx="207607" cy="219324"/>
              </a:xfrm>
            </p:grpSpPr>
            <p:sp>
              <p:nvSpPr>
                <p:cNvPr id="88" name="Rectangle 87">
                  <a:extLst>
                    <a:ext uri="{FF2B5EF4-FFF2-40B4-BE49-F238E27FC236}">
                      <a16:creationId xmlns:a16="http://schemas.microsoft.com/office/drawing/2014/main" id="{78B913D8-E8C9-1823-5B96-15D780FC8FF5}"/>
                    </a:ext>
                  </a:extLst>
                </p:cNvPr>
                <p:cNvSpPr/>
                <p:nvPr/>
              </p:nvSpPr>
              <p:spPr>
                <a:xfrm>
                  <a:off x="6783347" y="5806414"/>
                  <a:ext cx="207607" cy="21932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89" name="Triangle 88">
                  <a:extLst>
                    <a:ext uri="{FF2B5EF4-FFF2-40B4-BE49-F238E27FC236}">
                      <a16:creationId xmlns:a16="http://schemas.microsoft.com/office/drawing/2014/main" id="{B0D721CE-A8C9-6DC4-C290-D675D3BA91B2}"/>
                    </a:ext>
                  </a:extLst>
                </p:cNvPr>
                <p:cNvSpPr/>
                <p:nvPr/>
              </p:nvSpPr>
              <p:spPr>
                <a:xfrm>
                  <a:off x="6783347" y="5889091"/>
                  <a:ext cx="156206" cy="136647"/>
                </a:xfrm>
                <a:prstGeom prst="triangle">
                  <a:avLst>
                    <a:gd name="adj" fmla="val 0"/>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grpSp>
        </p:grpSp>
        <p:grpSp>
          <p:nvGrpSpPr>
            <p:cNvPr id="93" name="Group 92">
              <a:extLst>
                <a:ext uri="{FF2B5EF4-FFF2-40B4-BE49-F238E27FC236}">
                  <a16:creationId xmlns:a16="http://schemas.microsoft.com/office/drawing/2014/main" id="{3918B155-71BA-62C2-C575-35EBDDE0577D}"/>
                </a:ext>
              </a:extLst>
            </p:cNvPr>
            <p:cNvGrpSpPr/>
            <p:nvPr/>
          </p:nvGrpSpPr>
          <p:grpSpPr>
            <a:xfrm>
              <a:off x="4303417" y="4356351"/>
              <a:ext cx="2335037" cy="315210"/>
              <a:chOff x="4765976" y="4307152"/>
              <a:chExt cx="2335037" cy="315210"/>
            </a:xfrm>
          </p:grpSpPr>
          <p:sp>
            <p:nvSpPr>
              <p:cNvPr id="29" name="Rectangle 28">
                <a:extLst>
                  <a:ext uri="{FF2B5EF4-FFF2-40B4-BE49-F238E27FC236}">
                    <a16:creationId xmlns:a16="http://schemas.microsoft.com/office/drawing/2014/main" id="{F8A50BF8-CEE0-BF4A-C231-5F5841146E46}"/>
                  </a:ext>
                </a:extLst>
              </p:cNvPr>
              <p:cNvSpPr/>
              <p:nvPr/>
            </p:nvSpPr>
            <p:spPr>
              <a:xfrm>
                <a:off x="4765977" y="4381867"/>
                <a:ext cx="2295915" cy="212158"/>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32" name="TextBox 31">
                <a:extLst>
                  <a:ext uri="{FF2B5EF4-FFF2-40B4-BE49-F238E27FC236}">
                    <a16:creationId xmlns:a16="http://schemas.microsoft.com/office/drawing/2014/main" id="{9D8FE522-61C9-68AD-605E-02BBDB265AEC}"/>
                  </a:ext>
                </a:extLst>
              </p:cNvPr>
              <p:cNvSpPr txBox="1"/>
              <p:nvPr/>
            </p:nvSpPr>
            <p:spPr>
              <a:xfrm>
                <a:off x="4765976" y="4391530"/>
                <a:ext cx="1858201" cy="230832"/>
              </a:xfrm>
              <a:prstGeom prst="rect">
                <a:avLst/>
              </a:prstGeom>
              <a:noFill/>
              <a:ln>
                <a:noFill/>
              </a:ln>
            </p:spPr>
            <p:txBody>
              <a:bodyPr wrap="none" rtlCol="0">
                <a:spAutoFit/>
              </a:bodyPr>
              <a:lstStyle/>
              <a:p>
                <a:r>
                  <a:rPr lang="en-US" sz="900" dirty="0">
                    <a:solidFill>
                      <a:schemeClr val="bg1">
                        <a:lumMod val="50000"/>
                      </a:schemeClr>
                    </a:solidFill>
                  </a:rPr>
                  <a:t>return GENERAL_RATE*income</a:t>
                </a:r>
              </a:p>
            </p:txBody>
          </p:sp>
          <p:grpSp>
            <p:nvGrpSpPr>
              <p:cNvPr id="90" name="Group 89">
                <a:extLst>
                  <a:ext uri="{FF2B5EF4-FFF2-40B4-BE49-F238E27FC236}">
                    <a16:creationId xmlns:a16="http://schemas.microsoft.com/office/drawing/2014/main" id="{69FA86B9-26C3-CB10-35D6-F9040D90BB00}"/>
                  </a:ext>
                </a:extLst>
              </p:cNvPr>
              <p:cNvGrpSpPr/>
              <p:nvPr/>
            </p:nvGrpSpPr>
            <p:grpSpPr>
              <a:xfrm>
                <a:off x="6893406" y="4307152"/>
                <a:ext cx="207607" cy="219324"/>
                <a:chOff x="6783347" y="5806414"/>
                <a:chExt cx="207607" cy="219324"/>
              </a:xfrm>
            </p:grpSpPr>
            <p:sp>
              <p:nvSpPr>
                <p:cNvPr id="91" name="Rectangle 90">
                  <a:extLst>
                    <a:ext uri="{FF2B5EF4-FFF2-40B4-BE49-F238E27FC236}">
                      <a16:creationId xmlns:a16="http://schemas.microsoft.com/office/drawing/2014/main" id="{EA73CEA2-D1E1-8D2C-B3A8-47E55D1B1BCB}"/>
                    </a:ext>
                  </a:extLst>
                </p:cNvPr>
                <p:cNvSpPr/>
                <p:nvPr/>
              </p:nvSpPr>
              <p:spPr>
                <a:xfrm>
                  <a:off x="6783347" y="5806414"/>
                  <a:ext cx="207607" cy="21932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92" name="Triangle 91">
                  <a:extLst>
                    <a:ext uri="{FF2B5EF4-FFF2-40B4-BE49-F238E27FC236}">
                      <a16:creationId xmlns:a16="http://schemas.microsoft.com/office/drawing/2014/main" id="{6761C03D-4395-BE48-49FD-38BBBCD028D4}"/>
                    </a:ext>
                  </a:extLst>
                </p:cNvPr>
                <p:cNvSpPr/>
                <p:nvPr/>
              </p:nvSpPr>
              <p:spPr>
                <a:xfrm>
                  <a:off x="6783347" y="5889091"/>
                  <a:ext cx="156206" cy="136647"/>
                </a:xfrm>
                <a:prstGeom prst="triangle">
                  <a:avLst>
                    <a:gd name="adj" fmla="val 0"/>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grpSp>
        </p:grpSp>
      </p:grpSp>
      <p:sp>
        <p:nvSpPr>
          <p:cNvPr id="97" name="TextBox 96">
            <a:extLst>
              <a:ext uri="{FF2B5EF4-FFF2-40B4-BE49-F238E27FC236}">
                <a16:creationId xmlns:a16="http://schemas.microsoft.com/office/drawing/2014/main" id="{F8DBEFF0-B791-0E4A-734F-58BE8BE79E7F}"/>
              </a:ext>
            </a:extLst>
          </p:cNvPr>
          <p:cNvSpPr txBox="1"/>
          <p:nvPr/>
        </p:nvSpPr>
        <p:spPr>
          <a:xfrm>
            <a:off x="7173174" y="3887173"/>
            <a:ext cx="1099340" cy="307777"/>
          </a:xfrm>
          <a:prstGeom prst="rect">
            <a:avLst/>
          </a:prstGeom>
          <a:solidFill>
            <a:srgbClr val="0432FF"/>
          </a:solidFill>
        </p:spPr>
        <p:txBody>
          <a:bodyPr wrap="none" rtlCol="0">
            <a:spAutoFit/>
          </a:bodyPr>
          <a:lstStyle/>
          <a:p>
            <a:r>
              <a:rPr lang="en-US" sz="1400" dirty="0">
                <a:solidFill>
                  <a:srgbClr val="FFFF00"/>
                </a:solidFill>
              </a:rPr>
              <a:t>7.1/</a:t>
            </a:r>
            <a:r>
              <a:rPr lang="en-US" sz="1400" dirty="0" err="1">
                <a:solidFill>
                  <a:srgbClr val="FFFF00"/>
                </a:solidFill>
              </a:rPr>
              <a:t>Taxes.h</a:t>
            </a:r>
            <a:endParaRPr lang="en-US" sz="1400" dirty="0">
              <a:solidFill>
                <a:srgbClr val="FFFF00"/>
              </a:solidFill>
            </a:endParaRPr>
          </a:p>
        </p:txBody>
      </p:sp>
      <p:sp>
        <p:nvSpPr>
          <p:cNvPr id="98" name="TextBox 97">
            <a:extLst>
              <a:ext uri="{FF2B5EF4-FFF2-40B4-BE49-F238E27FC236}">
                <a16:creationId xmlns:a16="http://schemas.microsoft.com/office/drawing/2014/main" id="{46502994-8A65-5BB3-381D-A2223EE92855}"/>
              </a:ext>
            </a:extLst>
          </p:cNvPr>
          <p:cNvSpPr txBox="1"/>
          <p:nvPr/>
        </p:nvSpPr>
        <p:spPr>
          <a:xfrm>
            <a:off x="7173174" y="4266293"/>
            <a:ext cx="1258421" cy="307777"/>
          </a:xfrm>
          <a:prstGeom prst="rect">
            <a:avLst/>
          </a:prstGeom>
          <a:solidFill>
            <a:srgbClr val="0432FF"/>
          </a:solidFill>
        </p:spPr>
        <p:txBody>
          <a:bodyPr wrap="none" rtlCol="0">
            <a:spAutoFit/>
          </a:bodyPr>
          <a:lstStyle/>
          <a:p>
            <a:r>
              <a:rPr lang="en-US" sz="1400" dirty="0">
                <a:solidFill>
                  <a:srgbClr val="FFFF00"/>
                </a:solidFill>
              </a:rPr>
              <a:t>7.1/</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170136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E58C-F635-A1AC-00AE-736A991760B1}"/>
              </a:ext>
            </a:extLst>
          </p:cNvPr>
          <p:cNvSpPr>
            <a:spLocks noGrp="1"/>
          </p:cNvSpPr>
          <p:nvPr>
            <p:ph type="title"/>
          </p:nvPr>
        </p:nvSpPr>
        <p:spPr/>
        <p:txBody>
          <a:bodyPr/>
          <a:lstStyle/>
          <a:p>
            <a:r>
              <a:rPr lang="en-US" dirty="0"/>
              <a:t>Overloading</a:t>
            </a:r>
          </a:p>
        </p:txBody>
      </p:sp>
      <p:sp>
        <p:nvSpPr>
          <p:cNvPr id="3" name="Content Placeholder 2">
            <a:extLst>
              <a:ext uri="{FF2B5EF4-FFF2-40B4-BE49-F238E27FC236}">
                <a16:creationId xmlns:a16="http://schemas.microsoft.com/office/drawing/2014/main" id="{7C3F173E-CD05-09E7-56FB-9FBEE3F6D8DD}"/>
              </a:ext>
            </a:extLst>
          </p:cNvPr>
          <p:cNvSpPr>
            <a:spLocks noGrp="1"/>
          </p:cNvSpPr>
          <p:nvPr>
            <p:ph idx="1"/>
          </p:nvPr>
        </p:nvSpPr>
        <p:spPr/>
        <p:txBody>
          <a:bodyPr/>
          <a:lstStyle/>
          <a:p>
            <a:r>
              <a:rPr lang="en-US" dirty="0"/>
              <a:t>Function </a:t>
            </a:r>
            <a:r>
              <a:rPr lang="en-US" dirty="0">
                <a:solidFill>
                  <a:srgbClr val="C00000"/>
                </a:solidFill>
              </a:rPr>
              <a:t>overloading</a:t>
            </a:r>
            <a:r>
              <a:rPr lang="en-US" dirty="0"/>
              <a:t> occurs when two or more functions in the same scope have the </a:t>
            </a:r>
            <a:r>
              <a:rPr lang="en-US" u="sng" dirty="0"/>
              <a:t>same name</a:t>
            </a:r>
            <a:r>
              <a:rPr lang="en-US" dirty="0"/>
              <a:t> but otherwise </a:t>
            </a:r>
            <a:r>
              <a:rPr lang="en-US" u="sng" dirty="0"/>
              <a:t>different signatures</a:t>
            </a:r>
            <a:r>
              <a:rPr lang="en-US" dirty="0"/>
              <a:t>.</a:t>
            </a:r>
          </a:p>
          <a:p>
            <a:pPr lvl="4"/>
            <a:endParaRPr lang="en-US" dirty="0"/>
          </a:p>
          <a:p>
            <a:r>
              <a:rPr lang="en-US" dirty="0"/>
              <a:t>Overload a set of functions when they are so strongly related that it doesn’t make sense to invent a different name for each function.</a:t>
            </a:r>
          </a:p>
          <a:p>
            <a:pPr lvl="1"/>
            <a:r>
              <a:rPr lang="en-US" dirty="0"/>
              <a:t>Member functions of a class or standalone functions. </a:t>
            </a:r>
          </a:p>
          <a:p>
            <a:pPr lvl="4"/>
            <a:endParaRPr lang="en-US" dirty="0"/>
          </a:p>
          <a:p>
            <a:r>
              <a:rPr lang="en-US" dirty="0"/>
              <a:t>The C++ compiler knows which overloaded function to invoke based on the call’s arguments. </a:t>
            </a:r>
          </a:p>
        </p:txBody>
      </p:sp>
      <p:sp>
        <p:nvSpPr>
          <p:cNvPr id="4" name="Slide Number Placeholder 3">
            <a:extLst>
              <a:ext uri="{FF2B5EF4-FFF2-40B4-BE49-F238E27FC236}">
                <a16:creationId xmlns:a16="http://schemas.microsoft.com/office/drawing/2014/main" id="{B7248942-FE7F-A4F5-A4C5-8A589DDFD8D3}"/>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Tree>
    <p:extLst>
      <p:ext uri="{BB962C8B-B14F-4D97-AF65-F5344CB8AC3E}">
        <p14:creationId xmlns:p14="http://schemas.microsoft.com/office/powerpoint/2010/main" val="1844850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250E-5D07-F8D4-957D-FD2F45C3741D}"/>
              </a:ext>
            </a:extLst>
          </p:cNvPr>
          <p:cNvSpPr>
            <a:spLocks noGrp="1"/>
          </p:cNvSpPr>
          <p:nvPr>
            <p:ph type="title"/>
          </p:nvPr>
        </p:nvSpPr>
        <p:spPr/>
        <p:txBody>
          <a:bodyPr/>
          <a:lstStyle/>
          <a:p>
            <a:r>
              <a:rPr lang="en-US" dirty="0"/>
              <a:t>Overloading</a:t>
            </a:r>
            <a:r>
              <a:rPr lang="en-US" i="1" dirty="0"/>
              <a:t>, cont’d</a:t>
            </a:r>
          </a:p>
        </p:txBody>
      </p:sp>
      <p:sp>
        <p:nvSpPr>
          <p:cNvPr id="3" name="Content Placeholder 2">
            <a:extLst>
              <a:ext uri="{FF2B5EF4-FFF2-40B4-BE49-F238E27FC236}">
                <a16:creationId xmlns:a16="http://schemas.microsoft.com/office/drawing/2014/main" id="{D72C1588-0520-1614-9F1F-487B0D79CE8A}"/>
              </a:ext>
            </a:extLst>
          </p:cNvPr>
          <p:cNvSpPr>
            <a:spLocks noGrp="1"/>
          </p:cNvSpPr>
          <p:nvPr>
            <p:ph idx="1"/>
          </p:nvPr>
        </p:nvSpPr>
        <p:spPr>
          <a:xfrm>
            <a:off x="457200" y="1295400"/>
            <a:ext cx="8229600" cy="4236697"/>
          </a:xfrm>
        </p:spPr>
        <p:txBody>
          <a:bodyPr/>
          <a:lstStyle/>
          <a:p>
            <a:r>
              <a:rPr lang="en-US" dirty="0"/>
              <a:t>Use function overloading for well-designed applications in these situations:</a:t>
            </a:r>
          </a:p>
          <a:p>
            <a:pPr lvl="1"/>
            <a:r>
              <a:rPr lang="en-US" dirty="0"/>
              <a:t>The functions perform </a:t>
            </a:r>
            <a:r>
              <a:rPr lang="en-US" u="sng" dirty="0"/>
              <a:t>conceptually similar </a:t>
            </a:r>
            <a:r>
              <a:rPr lang="en-US" dirty="0"/>
              <a:t>operations:</a:t>
            </a:r>
          </a:p>
          <a:p>
            <a:pPr lvl="1"/>
            <a:endParaRPr lang="en-US" dirty="0"/>
          </a:p>
          <a:p>
            <a:pPr lvl="4"/>
            <a:endParaRPr lang="en-US" dirty="0"/>
          </a:p>
          <a:p>
            <a:pPr lvl="1"/>
            <a:r>
              <a:rPr lang="en-US" dirty="0"/>
              <a:t>The functions perform the </a:t>
            </a:r>
            <a:r>
              <a:rPr lang="en-US" u="sng" dirty="0"/>
              <a:t>same operation </a:t>
            </a:r>
            <a:r>
              <a:rPr lang="en-US" dirty="0"/>
              <a:t>and produce identical results:</a:t>
            </a:r>
          </a:p>
          <a:p>
            <a:pPr lvl="1"/>
            <a:endParaRPr lang="en-US" dirty="0"/>
          </a:p>
          <a:p>
            <a:pPr lvl="4"/>
            <a:endParaRPr lang="en-US" dirty="0"/>
          </a:p>
          <a:p>
            <a:pPr lvl="1"/>
            <a:r>
              <a:rPr lang="en-US" dirty="0"/>
              <a:t>The functions perform </a:t>
            </a:r>
            <a:r>
              <a:rPr lang="en-US" u="sng" dirty="0"/>
              <a:t>equivalent operations</a:t>
            </a:r>
            <a:r>
              <a:rPr lang="en-US" dirty="0"/>
              <a:t>:</a:t>
            </a:r>
          </a:p>
        </p:txBody>
      </p:sp>
      <p:sp>
        <p:nvSpPr>
          <p:cNvPr id="4" name="Slide Number Placeholder 3">
            <a:extLst>
              <a:ext uri="{FF2B5EF4-FFF2-40B4-BE49-F238E27FC236}">
                <a16:creationId xmlns:a16="http://schemas.microsoft.com/office/drawing/2014/main" id="{980110CC-FC3F-F498-28E1-7507EDFF5688}"/>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dirty="0"/>
          </a:p>
        </p:txBody>
      </p:sp>
      <p:sp>
        <p:nvSpPr>
          <p:cNvPr id="5" name="TextBox 4">
            <a:extLst>
              <a:ext uri="{FF2B5EF4-FFF2-40B4-BE49-F238E27FC236}">
                <a16:creationId xmlns:a16="http://schemas.microsoft.com/office/drawing/2014/main" id="{F6907E8C-68B4-98EC-B3CF-6AC21552AC35}"/>
              </a:ext>
            </a:extLst>
          </p:cNvPr>
          <p:cNvSpPr txBox="1"/>
          <p:nvPr/>
        </p:nvSpPr>
        <p:spPr>
          <a:xfrm>
            <a:off x="1737391" y="3063244"/>
            <a:ext cx="6372257" cy="523220"/>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print(</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Textfile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         // print to standard out</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print(</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Textfile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 PDF p);  // print to a PDF</a:t>
            </a:r>
          </a:p>
        </p:txBody>
      </p:sp>
      <p:sp>
        <p:nvSpPr>
          <p:cNvPr id="6" name="TextBox 5">
            <a:extLst>
              <a:ext uri="{FF2B5EF4-FFF2-40B4-BE49-F238E27FC236}">
                <a16:creationId xmlns:a16="http://schemas.microsoft.com/office/drawing/2014/main" id="{2B52EDFC-7B10-24C7-17D5-9F53AEE46EF0}"/>
              </a:ext>
            </a:extLst>
          </p:cNvPr>
          <p:cNvSpPr txBox="1"/>
          <p:nvPr/>
        </p:nvSpPr>
        <p:spPr>
          <a:xfrm>
            <a:off x="1737391" y="4425025"/>
            <a:ext cx="5298245" cy="523220"/>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draw_circle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x, int y, double radius);</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draw_circle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(Point p, double radius);</a:t>
            </a:r>
          </a:p>
        </p:txBody>
      </p:sp>
      <p:sp>
        <p:nvSpPr>
          <p:cNvPr id="7" name="TextBox 6">
            <a:extLst>
              <a:ext uri="{FF2B5EF4-FFF2-40B4-BE49-F238E27FC236}">
                <a16:creationId xmlns:a16="http://schemas.microsoft.com/office/drawing/2014/main" id="{F3CB4A34-C269-4D42-F348-FE658A12A137}"/>
              </a:ext>
            </a:extLst>
          </p:cNvPr>
          <p:cNvSpPr txBox="1"/>
          <p:nvPr/>
        </p:nvSpPr>
        <p:spPr>
          <a:xfrm>
            <a:off x="1690385" y="5598873"/>
            <a:ext cx="6264857" cy="523220"/>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vector&lt;Book *&gt; search(Genre g, int year, string title);</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vector&lt;Book *&gt; search(Region r, string title);</a:t>
            </a:r>
          </a:p>
        </p:txBody>
      </p:sp>
    </p:spTree>
    <p:extLst>
      <p:ext uri="{BB962C8B-B14F-4D97-AF65-F5344CB8AC3E}">
        <p14:creationId xmlns:p14="http://schemas.microsoft.com/office/powerpoint/2010/main" val="40547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DDBF-2193-1E78-5E79-EE258E55BAFD}"/>
              </a:ext>
            </a:extLst>
          </p:cNvPr>
          <p:cNvSpPr>
            <a:spLocks noGrp="1"/>
          </p:cNvSpPr>
          <p:nvPr>
            <p:ph type="title"/>
          </p:nvPr>
        </p:nvSpPr>
        <p:spPr/>
        <p:txBody>
          <a:bodyPr/>
          <a:lstStyle/>
          <a:p>
            <a:r>
              <a:rPr lang="en-US" dirty="0"/>
              <a:t>Overloading</a:t>
            </a:r>
            <a:r>
              <a:rPr lang="en-US" i="1" dirty="0"/>
              <a:t>, cont’d</a:t>
            </a:r>
            <a:endParaRPr lang="en-US" dirty="0"/>
          </a:p>
        </p:txBody>
      </p:sp>
      <p:sp>
        <p:nvSpPr>
          <p:cNvPr id="6" name="Content Placeholder 5">
            <a:extLst>
              <a:ext uri="{FF2B5EF4-FFF2-40B4-BE49-F238E27FC236}">
                <a16:creationId xmlns:a16="http://schemas.microsoft.com/office/drawing/2014/main" id="{A31034D5-2D10-FEAF-F29A-0F4E5F07723D}"/>
              </a:ext>
            </a:extLst>
          </p:cNvPr>
          <p:cNvSpPr>
            <a:spLocks noGrp="1"/>
          </p:cNvSpPr>
          <p:nvPr>
            <p:ph idx="1"/>
          </p:nvPr>
        </p:nvSpPr>
        <p:spPr/>
        <p:txBody>
          <a:bodyPr/>
          <a:lstStyle/>
          <a:p>
            <a:r>
              <a:rPr lang="en-US" sz="2400" dirty="0"/>
              <a:t>Function overloading is very common.</a:t>
            </a:r>
          </a:p>
          <a:p>
            <a:pPr lvl="4"/>
            <a:endParaRPr lang="en-US" sz="650" dirty="0"/>
          </a:p>
          <a:p>
            <a:r>
              <a:rPr lang="en-US" sz="2400" dirty="0"/>
              <a:t>The </a:t>
            </a:r>
            <a:r>
              <a:rPr lang="en-US" sz="2400" b="1" dirty="0">
                <a:solidFill>
                  <a:srgbClr val="0432FF"/>
                </a:solidFill>
                <a:latin typeface="Courier New" panose="02070309020205020404" pitchFamily="49" charset="0"/>
                <a:cs typeface="Courier New" panose="02070309020205020404" pitchFamily="49" charset="0"/>
              </a:rPr>
              <a:t>+</a:t>
            </a:r>
            <a:r>
              <a:rPr lang="en-US" sz="2400" dirty="0"/>
              <a:t> operator is an example of </a:t>
            </a:r>
            <a:r>
              <a:rPr lang="en-US" sz="2400" dirty="0">
                <a:solidFill>
                  <a:srgbClr val="C00000"/>
                </a:solidFill>
              </a:rPr>
              <a:t>operator overloading</a:t>
            </a:r>
            <a:r>
              <a:rPr lang="en-US" sz="2400" dirty="0"/>
              <a:t>. </a:t>
            </a:r>
          </a:p>
          <a:p>
            <a:pPr lvl="1"/>
            <a:r>
              <a:rPr lang="en-US" sz="2000" dirty="0"/>
              <a:t>If its two arguments are integer or real values, the operator returns their sum by performing arithmetic addition. </a:t>
            </a:r>
          </a:p>
          <a:p>
            <a:pPr lvl="1"/>
            <a:r>
              <a:rPr lang="en-US" sz="2000" dirty="0"/>
              <a:t>But if the two arguments are string values, the operator returns a string value equal to the value of the second string “added” to the end of the value of the first string by performing string concatenation.</a:t>
            </a:r>
          </a:p>
          <a:p>
            <a:pPr lvl="4"/>
            <a:endParaRPr lang="en-US" sz="650" dirty="0"/>
          </a:p>
          <a:p>
            <a:r>
              <a:rPr lang="en-US" sz="2400" dirty="0"/>
              <a:t>The square root function </a:t>
            </a:r>
            <a:r>
              <a:rPr lang="en-US" sz="2400" b="1" dirty="0">
                <a:solidFill>
                  <a:srgbClr val="0432FF"/>
                </a:solidFill>
                <a:latin typeface="Courier New" panose="02070309020205020404" pitchFamily="49" charset="0"/>
                <a:cs typeface="Courier New" panose="02070309020205020404" pitchFamily="49" charset="0"/>
              </a:rPr>
              <a:t>sqrt()</a:t>
            </a:r>
            <a:r>
              <a:rPr lang="en-US" sz="2400" dirty="0">
                <a:solidFill>
                  <a:srgbClr val="0432FF"/>
                </a:solidFill>
              </a:rPr>
              <a:t> </a:t>
            </a:r>
            <a:r>
              <a:rPr lang="en-US" sz="2400" dirty="0"/>
              <a:t>in the standard math library is overloaded. </a:t>
            </a:r>
          </a:p>
          <a:p>
            <a:pPr lvl="1"/>
            <a:r>
              <a:rPr lang="en-US" sz="2000" dirty="0"/>
              <a:t>We can pass it a </a:t>
            </a:r>
            <a:r>
              <a:rPr lang="en-US" sz="2000" b="1" dirty="0">
                <a:solidFill>
                  <a:srgbClr val="0432FF"/>
                </a:solidFill>
                <a:latin typeface="Courier New" panose="02070309020205020404" pitchFamily="49" charset="0"/>
                <a:cs typeface="Courier New" panose="02070309020205020404" pitchFamily="49" charset="0"/>
              </a:rPr>
              <a:t>double</a:t>
            </a:r>
            <a:r>
              <a:rPr lang="en-US" sz="2000" dirty="0"/>
              <a:t>, </a:t>
            </a:r>
            <a:r>
              <a:rPr lang="en-US" sz="2000" b="1" dirty="0">
                <a:solidFill>
                  <a:srgbClr val="0432FF"/>
                </a:solidFill>
                <a:latin typeface="Courier New" panose="02070309020205020404" pitchFamily="49" charset="0"/>
                <a:cs typeface="Courier New" panose="02070309020205020404" pitchFamily="49" charset="0"/>
              </a:rPr>
              <a:t>float</a:t>
            </a:r>
            <a:r>
              <a:rPr lang="en-US" sz="2000" dirty="0"/>
              <a:t>, or </a:t>
            </a:r>
            <a:r>
              <a:rPr lang="en-US" sz="2000" b="1" dirty="0">
                <a:solidFill>
                  <a:srgbClr val="0432FF"/>
                </a:solidFill>
                <a:latin typeface="Courier New" panose="02070309020205020404" pitchFamily="49" charset="0"/>
                <a:cs typeface="Courier New" panose="02070309020205020404" pitchFamily="49" charset="0"/>
              </a:rPr>
              <a:t>long</a:t>
            </a:r>
            <a:r>
              <a:rPr lang="en-US" sz="2000" dirty="0"/>
              <a:t> argument value, and it will compute and return the argument’s square root </a:t>
            </a:r>
            <a:br>
              <a:rPr lang="en-US" sz="2000" dirty="0"/>
            </a:br>
            <a:r>
              <a:rPr lang="en-US" sz="2000" dirty="0"/>
              <a:t>as a </a:t>
            </a:r>
            <a:r>
              <a:rPr lang="en-US" sz="2000" b="1" dirty="0">
                <a:solidFill>
                  <a:srgbClr val="0432FF"/>
                </a:solidFill>
                <a:latin typeface="Courier New" panose="02070309020205020404" pitchFamily="49" charset="0"/>
                <a:cs typeface="Courier New" panose="02070309020205020404" pitchFamily="49" charset="0"/>
              </a:rPr>
              <a:t>double</a:t>
            </a:r>
            <a:r>
              <a:rPr lang="en-US" sz="2000" dirty="0"/>
              <a:t>. </a:t>
            </a:r>
          </a:p>
          <a:p>
            <a:endParaRPr lang="en-US" dirty="0"/>
          </a:p>
          <a:p>
            <a:endParaRPr lang="en-US" dirty="0"/>
          </a:p>
        </p:txBody>
      </p:sp>
      <p:sp>
        <p:nvSpPr>
          <p:cNvPr id="4" name="Slide Number Placeholder 3">
            <a:extLst>
              <a:ext uri="{FF2B5EF4-FFF2-40B4-BE49-F238E27FC236}">
                <a16:creationId xmlns:a16="http://schemas.microsoft.com/office/drawing/2014/main" id="{6BA59A00-C116-25A1-2768-BF82E61B16BD}"/>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44217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2F56-6B6A-1583-135D-7F37AD2D8360}"/>
              </a:ext>
            </a:extLst>
          </p:cNvPr>
          <p:cNvSpPr>
            <a:spLocks noGrp="1"/>
          </p:cNvSpPr>
          <p:nvPr>
            <p:ph type="title"/>
          </p:nvPr>
        </p:nvSpPr>
        <p:spPr/>
        <p:txBody>
          <a:bodyPr/>
          <a:lstStyle/>
          <a:p>
            <a:r>
              <a:rPr lang="en-US" dirty="0"/>
              <a:t>Overloading</a:t>
            </a:r>
            <a:r>
              <a:rPr lang="en-US" i="1" dirty="0"/>
              <a:t>, cont’d</a:t>
            </a:r>
            <a:endParaRPr lang="en-US" dirty="0"/>
          </a:p>
        </p:txBody>
      </p:sp>
      <p:sp>
        <p:nvSpPr>
          <p:cNvPr id="3" name="Content Placeholder 2">
            <a:extLst>
              <a:ext uri="{FF2B5EF4-FFF2-40B4-BE49-F238E27FC236}">
                <a16:creationId xmlns:a16="http://schemas.microsoft.com/office/drawing/2014/main" id="{6CD7E10E-8752-7741-53B6-9A7BA3B85F41}"/>
              </a:ext>
            </a:extLst>
          </p:cNvPr>
          <p:cNvSpPr>
            <a:spLocks noGrp="1"/>
          </p:cNvSpPr>
          <p:nvPr>
            <p:ph idx="1"/>
          </p:nvPr>
        </p:nvSpPr>
        <p:spPr>
          <a:xfrm>
            <a:off x="457200" y="1234464"/>
            <a:ext cx="8229600" cy="4896461"/>
          </a:xfrm>
        </p:spPr>
        <p:txBody>
          <a:bodyPr/>
          <a:lstStyle/>
          <a:p>
            <a:r>
              <a:rPr lang="en-US" sz="2400" dirty="0"/>
              <a:t>Overload the </a:t>
            </a:r>
            <a:r>
              <a:rPr lang="en-US" sz="2400" b="1" dirty="0">
                <a:solidFill>
                  <a:srgbClr val="0432FF"/>
                </a:solidFill>
                <a:latin typeface="Courier New" panose="02070309020205020404" pitchFamily="49" charset="0"/>
                <a:cs typeface="Courier New" panose="02070309020205020404" pitchFamily="49" charset="0"/>
              </a:rPr>
              <a:t>&lt;&lt;</a:t>
            </a:r>
            <a:r>
              <a:rPr lang="en-US" sz="2400" dirty="0"/>
              <a:t> operator to print </a:t>
            </a:r>
            <a:r>
              <a:rPr lang="en-US" sz="2400" b="1" dirty="0">
                <a:solidFill>
                  <a:srgbClr val="0432FF"/>
                </a:solidFill>
                <a:latin typeface="Courier New" panose="02070309020205020404" pitchFamily="49" charset="0"/>
                <a:cs typeface="Courier New" panose="02070309020205020404" pitchFamily="49" charset="0"/>
              </a:rPr>
              <a:t>Kind</a:t>
            </a:r>
            <a:r>
              <a:rPr lang="en-US" sz="2400" dirty="0"/>
              <a:t> values:</a:t>
            </a:r>
          </a:p>
          <a:p>
            <a:endParaRPr lang="en-US" dirty="0"/>
          </a:p>
          <a:p>
            <a:endParaRPr lang="en-US" dirty="0"/>
          </a:p>
          <a:p>
            <a:endParaRPr lang="en-US" dirty="0"/>
          </a:p>
          <a:p>
            <a:endParaRPr lang="en-US" dirty="0"/>
          </a:p>
          <a:p>
            <a:endParaRPr lang="en-US" dirty="0"/>
          </a:p>
          <a:p>
            <a:endParaRPr lang="en-US" dirty="0"/>
          </a:p>
          <a:p>
            <a:pPr lvl="4"/>
            <a:endParaRPr lang="en-US" dirty="0"/>
          </a:p>
          <a:p>
            <a:pPr lvl="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the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&lt;&lt;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operator will output the value of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Kind</a:t>
            </a:r>
            <a:r>
              <a:rPr lang="en-US" sz="1800" kern="100" dirty="0">
                <a:latin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variable </a:t>
            </a:r>
            <a:r>
              <a:rPr lang="en-US" sz="1800" b="1" kern="100" dirty="0">
                <a:solidFill>
                  <a:srgbClr val="0432FF"/>
                </a:solidFill>
                <a:latin typeface="Courier New" panose="02070309020205020404" pitchFamily="49" charset="0"/>
                <a:cs typeface="Times New Roman" panose="02020603050405020304" pitchFamily="18" charset="0"/>
              </a:rPr>
              <a:t>k</a:t>
            </a:r>
            <a:r>
              <a:rPr lang="en-US" sz="1800" kern="100" dirty="0">
                <a:latin typeface="Calibri" panose="020F0502020204030204" pitchFamily="34" charset="0"/>
                <a:cs typeface="Times New Roman" panose="02020603050405020304" pitchFamily="18" charset="0"/>
              </a:rPr>
              <a:t> </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a:t>
            </a:r>
            <a:r>
              <a:rPr lang="en-US" sz="1800" kern="100" dirty="0">
                <a:latin typeface="Calibri" panose="020F0502020204030204" pitchFamily="34" charset="0"/>
                <a:cs typeface="Times New Roman" panose="02020603050405020304" pitchFamily="18" charset="0"/>
              </a:rPr>
              <a:t> </a:t>
            </a:r>
            <a:r>
              <a:rPr lang="en-US" sz="1800" b="1" kern="100" dirty="0">
                <a:solidFill>
                  <a:srgbClr val="0432FF"/>
                </a:solidFill>
                <a:latin typeface="Courier New" panose="02070309020205020404" pitchFamily="49" charset="0"/>
                <a:cs typeface="Times New Roman" panose="02020603050405020304" pitchFamily="18" charset="0"/>
              </a:rPr>
              <a:t>cout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lvl="1"/>
            <a:endParaRPr lang="en-US" sz="1800" kern="100" dirty="0">
              <a:latin typeface="Calibri" panose="020F0502020204030204" pitchFamily="34" charset="0"/>
              <a:cs typeface="Times New Roman" panose="02020603050405020304" pitchFamily="18" charset="0"/>
            </a:endParaRPr>
          </a:p>
          <a:p>
            <a:pPr lvl="1"/>
            <a:r>
              <a:rPr lang="en-US" sz="1800" dirty="0"/>
              <a:t>Depending on the value of </a:t>
            </a:r>
            <a:r>
              <a:rPr lang="en-US" sz="1800" b="1" dirty="0">
                <a:latin typeface="Courier New" panose="02070309020205020404" pitchFamily="49" charset="0"/>
                <a:cs typeface="Courier New" panose="02070309020205020404" pitchFamily="49" charset="0"/>
              </a:rPr>
              <a:t>k</a:t>
            </a:r>
            <a:r>
              <a:rPr lang="en-US" sz="1800" dirty="0"/>
              <a:t>, the output will be the string </a:t>
            </a:r>
            <a:r>
              <a:rPr lang="en-US" sz="1800" b="1" dirty="0">
                <a:latin typeface="Courier New" panose="02070309020205020404" pitchFamily="49" charset="0"/>
                <a:cs typeface="Courier New" panose="02070309020205020404" pitchFamily="49" charset="0"/>
              </a:rPr>
              <a:t>"</a:t>
            </a:r>
            <a:r>
              <a:rPr lang="en-US" sz="1800" b="1" kern="100" dirty="0">
                <a:solidFill>
                  <a:srgbClr val="0432FF"/>
                </a:solidFill>
                <a:latin typeface="Courier New" panose="02070309020205020404" pitchFamily="49" charset="0"/>
                <a:cs typeface="Times New Roman" panose="02020603050405020304" pitchFamily="18" charset="0"/>
              </a:rPr>
              <a:t>fiction</a:t>
            </a:r>
            <a:r>
              <a:rPr lang="en-US" sz="1800" b="1" dirty="0">
                <a:latin typeface="Courier New" panose="02070309020205020404" pitchFamily="49" charset="0"/>
                <a:cs typeface="Courier New" panose="02070309020205020404" pitchFamily="49" charset="0"/>
              </a:rPr>
              <a:t>"</a:t>
            </a:r>
            <a:r>
              <a:rPr lang="en-US" sz="1800" dirty="0"/>
              <a:t>, </a:t>
            </a:r>
            <a:r>
              <a:rPr lang="en-US" sz="1800" b="1" dirty="0">
                <a:latin typeface="Courier New" panose="02070309020205020404" pitchFamily="49" charset="0"/>
                <a:cs typeface="Courier New" panose="02070309020205020404" pitchFamily="49" charset="0"/>
              </a:rPr>
              <a:t>"</a:t>
            </a:r>
            <a:r>
              <a:rPr lang="en-US" sz="1800" b="1" kern="100" dirty="0">
                <a:solidFill>
                  <a:srgbClr val="0432FF"/>
                </a:solidFill>
                <a:latin typeface="Courier New" panose="02070309020205020404" pitchFamily="49" charset="0"/>
                <a:cs typeface="Times New Roman" panose="02020603050405020304" pitchFamily="18" charset="0"/>
              </a:rPr>
              <a:t>cookbook</a:t>
            </a:r>
            <a:r>
              <a:rPr lang="en-US" sz="1800" b="1" dirty="0">
                <a:latin typeface="Courier New" panose="02070309020205020404" pitchFamily="49" charset="0"/>
                <a:cs typeface="Courier New" panose="02070309020205020404" pitchFamily="49" charset="0"/>
              </a:rPr>
              <a:t>"</a:t>
            </a:r>
            <a:r>
              <a:rPr lang="en-US" sz="1800" dirty="0"/>
              <a:t>, or </a:t>
            </a:r>
            <a:r>
              <a:rPr lang="en-US" sz="1800" b="1" dirty="0">
                <a:latin typeface="Courier New" panose="02070309020205020404" pitchFamily="49" charset="0"/>
                <a:cs typeface="Courier New" panose="02070309020205020404" pitchFamily="49" charset="0"/>
              </a:rPr>
              <a:t>"</a:t>
            </a:r>
            <a:r>
              <a:rPr lang="en-US" sz="1800" b="1" kern="100" dirty="0">
                <a:solidFill>
                  <a:srgbClr val="0432FF"/>
                </a:solidFill>
                <a:latin typeface="Courier New" panose="02070309020205020404" pitchFamily="49" charset="0"/>
                <a:cs typeface="Times New Roman" panose="02020603050405020304" pitchFamily="18" charset="0"/>
              </a:rPr>
              <a:t>howto</a:t>
            </a:r>
            <a:r>
              <a:rPr lang="en-US" sz="1800" b="1" dirty="0">
                <a:latin typeface="Courier New" panose="02070309020205020404" pitchFamily="49" charset="0"/>
                <a:cs typeface="Courier New" panose="02070309020205020404" pitchFamily="49" charset="0"/>
              </a:rPr>
              <a:t>"</a:t>
            </a:r>
            <a:r>
              <a:rPr lang="en-US" sz="1800" dirty="0"/>
              <a:t>.   </a:t>
            </a:r>
          </a:p>
        </p:txBody>
      </p:sp>
      <p:sp>
        <p:nvSpPr>
          <p:cNvPr id="4" name="Slide Number Placeholder 3">
            <a:extLst>
              <a:ext uri="{FF2B5EF4-FFF2-40B4-BE49-F238E27FC236}">
                <a16:creationId xmlns:a16="http://schemas.microsoft.com/office/drawing/2014/main" id="{272D814B-1006-4AC7-AAD0-C3C7354B2D36}"/>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07E9AA7B-5810-7BC1-7241-EF6AF1004807}"/>
              </a:ext>
            </a:extLst>
          </p:cNvPr>
          <p:cNvSpPr txBox="1"/>
          <p:nvPr/>
        </p:nvSpPr>
        <p:spPr>
          <a:xfrm>
            <a:off x="1827338" y="1753597"/>
            <a:ext cx="5489323" cy="3046988"/>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enum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class Kind</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FICTION, COOKBOOK, HOWTO</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inline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const Kind&amp; k)</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switch (k)</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Kind::FICTION: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"fiction";  break;</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Kind::COOKBOOK: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"cookbook"; break;</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Kind::HOWTO: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"howto";    break;</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05F93C4-A373-C7CF-E6AE-DBBE473B4CA1}"/>
              </a:ext>
            </a:extLst>
          </p:cNvPr>
          <p:cNvSpPr txBox="1"/>
          <p:nvPr/>
        </p:nvSpPr>
        <p:spPr>
          <a:xfrm>
            <a:off x="3642898" y="5255098"/>
            <a:ext cx="1858201" cy="276999"/>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cout &lt;&lt; k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285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631ADB52-F612-16D5-9809-3E40C0AFE744}"/>
              </a:ext>
            </a:extLst>
          </p:cNvPr>
          <p:cNvSpPr>
            <a:spLocks noGrp="1"/>
          </p:cNvSpPr>
          <p:nvPr>
            <p:ph type="title"/>
          </p:nvPr>
        </p:nvSpPr>
        <p:spPr/>
        <p:txBody>
          <a:bodyPr/>
          <a:lstStyle/>
          <a:p>
            <a:r>
              <a:rPr lang="en-US" dirty="0"/>
              <a:t>The Open-Closed Principle</a:t>
            </a:r>
            <a:r>
              <a:rPr lang="en-US" i="1" dirty="0"/>
              <a:t>, cont’d</a:t>
            </a:r>
          </a:p>
        </p:txBody>
      </p:sp>
      <p:sp>
        <p:nvSpPr>
          <p:cNvPr id="113" name="Content Placeholder 112">
            <a:extLst>
              <a:ext uri="{FF2B5EF4-FFF2-40B4-BE49-F238E27FC236}">
                <a16:creationId xmlns:a16="http://schemas.microsoft.com/office/drawing/2014/main" id="{22F87449-9534-6EEB-D1C6-FA6744B1DEBD}"/>
              </a:ext>
            </a:extLst>
          </p:cNvPr>
          <p:cNvSpPr>
            <a:spLocks noGrp="1"/>
          </p:cNvSpPr>
          <p:nvPr>
            <p:ph idx="1"/>
          </p:nvPr>
        </p:nvSpPr>
        <p:spPr>
          <a:xfrm>
            <a:off x="457201" y="1295400"/>
            <a:ext cx="3941966" cy="4835525"/>
          </a:xfrm>
        </p:spPr>
        <p:txBody>
          <a:bodyPr/>
          <a:lstStyle/>
          <a:p>
            <a:r>
              <a:rPr lang="en-US" sz="2400" dirty="0"/>
              <a:t>Every mammal has a weight and a height, and it must eat and perform, and sleep. Sleep is optional and can involve snoring.</a:t>
            </a:r>
          </a:p>
          <a:p>
            <a:pPr lvl="4"/>
            <a:endParaRPr lang="en-US" sz="650" dirty="0"/>
          </a:p>
          <a:p>
            <a:r>
              <a:rPr lang="en-US" sz="2400" dirty="0"/>
              <a:t>Therefore, we </a:t>
            </a:r>
            <a:r>
              <a:rPr lang="en-US" sz="2400" u="sng" dirty="0"/>
              <a:t>close</a:t>
            </a:r>
            <a:r>
              <a:rPr lang="en-US" sz="2400" dirty="0"/>
              <a:t> this superclass.</a:t>
            </a:r>
          </a:p>
          <a:p>
            <a:pPr lvl="4"/>
            <a:endParaRPr lang="en-US" sz="650" dirty="0"/>
          </a:p>
          <a:p>
            <a:r>
              <a:rPr lang="en-US" sz="2400" dirty="0"/>
              <a:t>But we </a:t>
            </a:r>
            <a:r>
              <a:rPr lang="en-US" sz="2400" u="sng" dirty="0"/>
              <a:t>open</a:t>
            </a:r>
            <a:r>
              <a:rPr lang="en-US" sz="2400" dirty="0"/>
              <a:t> the class for extension as humans and cats.</a:t>
            </a:r>
          </a:p>
        </p:txBody>
      </p:sp>
      <p:sp>
        <p:nvSpPr>
          <p:cNvPr id="4" name="Slide Number Placeholder 3">
            <a:extLst>
              <a:ext uri="{FF2B5EF4-FFF2-40B4-BE49-F238E27FC236}">
                <a16:creationId xmlns:a16="http://schemas.microsoft.com/office/drawing/2014/main" id="{CC61FD52-0348-518A-7973-8DB1D22166BB}"/>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grpSp>
        <p:nvGrpSpPr>
          <p:cNvPr id="118" name="Group 117">
            <a:extLst>
              <a:ext uri="{FF2B5EF4-FFF2-40B4-BE49-F238E27FC236}">
                <a16:creationId xmlns:a16="http://schemas.microsoft.com/office/drawing/2014/main" id="{661DAA3D-177D-712F-1429-55227A8C9F7B}"/>
              </a:ext>
            </a:extLst>
          </p:cNvPr>
          <p:cNvGrpSpPr/>
          <p:nvPr/>
        </p:nvGrpSpPr>
        <p:grpSpPr>
          <a:xfrm>
            <a:off x="4572000" y="1272740"/>
            <a:ext cx="4083701" cy="3349820"/>
            <a:chOff x="4572000" y="1508781"/>
            <a:chExt cx="4083701" cy="3349820"/>
          </a:xfrm>
        </p:grpSpPr>
        <p:grpSp>
          <p:nvGrpSpPr>
            <p:cNvPr id="90" name="Group 89">
              <a:extLst>
                <a:ext uri="{FF2B5EF4-FFF2-40B4-BE49-F238E27FC236}">
                  <a16:creationId xmlns:a16="http://schemas.microsoft.com/office/drawing/2014/main" id="{ADFBC7DD-5E2C-DD01-58CA-CE436386B1B2}"/>
                </a:ext>
              </a:extLst>
            </p:cNvPr>
            <p:cNvGrpSpPr/>
            <p:nvPr/>
          </p:nvGrpSpPr>
          <p:grpSpPr>
            <a:xfrm>
              <a:off x="4572000" y="3497418"/>
              <a:ext cx="1492973" cy="1361183"/>
              <a:chOff x="336344" y="4393318"/>
              <a:chExt cx="1766803" cy="1361183"/>
            </a:xfrm>
          </p:grpSpPr>
          <p:sp>
            <p:nvSpPr>
              <p:cNvPr id="85" name="TextBox 84">
                <a:extLst>
                  <a:ext uri="{FF2B5EF4-FFF2-40B4-BE49-F238E27FC236}">
                    <a16:creationId xmlns:a16="http://schemas.microsoft.com/office/drawing/2014/main" id="{3A779FC2-F584-74D2-D0F2-7D8EEB1C44C3}"/>
                  </a:ext>
                </a:extLst>
              </p:cNvPr>
              <p:cNvSpPr txBox="1"/>
              <p:nvPr/>
            </p:nvSpPr>
            <p:spPr>
              <a:xfrm>
                <a:off x="336344" y="4393318"/>
                <a:ext cx="1766803" cy="246221"/>
              </a:xfrm>
              <a:prstGeom prst="rect">
                <a:avLst/>
              </a:prstGeom>
              <a:noFill/>
              <a:ln w="19050">
                <a:solidFill>
                  <a:schemeClr val="tx1"/>
                </a:solidFill>
              </a:ln>
            </p:spPr>
            <p:txBody>
              <a:bodyPr wrap="square" rtlCol="0">
                <a:spAutoFit/>
              </a:bodyPr>
              <a:lstStyle/>
              <a:p>
                <a:pPr algn="ctr"/>
                <a:r>
                  <a:rPr lang="en-US" sz="1000" b="1" dirty="0"/>
                  <a:t>Human</a:t>
                </a:r>
              </a:p>
            </p:txBody>
          </p:sp>
          <p:sp>
            <p:nvSpPr>
              <p:cNvPr id="86" name="TextBox 85">
                <a:extLst>
                  <a:ext uri="{FF2B5EF4-FFF2-40B4-BE49-F238E27FC236}">
                    <a16:creationId xmlns:a16="http://schemas.microsoft.com/office/drawing/2014/main" id="{BF9668D5-6FEB-A068-4DFF-7092D0E27FBB}"/>
                  </a:ext>
                </a:extLst>
              </p:cNvPr>
              <p:cNvSpPr txBox="1"/>
              <p:nvPr/>
            </p:nvSpPr>
            <p:spPr>
              <a:xfrm>
                <a:off x="336344" y="4639539"/>
                <a:ext cx="1766803" cy="400110"/>
              </a:xfrm>
              <a:prstGeom prst="rect">
                <a:avLst/>
              </a:prstGeom>
              <a:noFill/>
              <a:ln w="19050">
                <a:solidFill>
                  <a:schemeClr val="tx1"/>
                </a:solidFill>
              </a:ln>
            </p:spPr>
            <p:txBody>
              <a:bodyPr wrap="square" rtlCol="0">
                <a:spAutoFit/>
              </a:bodyPr>
              <a:lstStyle/>
              <a:p>
                <a:r>
                  <a:rPr lang="en-US" sz="1000" dirty="0"/>
                  <a:t>-year: int</a:t>
                </a:r>
              </a:p>
              <a:p>
                <a:r>
                  <a:rPr lang="en-US" sz="1000" dirty="0"/>
                  <a:t>-genre: Genre</a:t>
                </a:r>
              </a:p>
            </p:txBody>
          </p:sp>
          <p:sp>
            <p:nvSpPr>
              <p:cNvPr id="87" name="TextBox 86">
                <a:extLst>
                  <a:ext uri="{FF2B5EF4-FFF2-40B4-BE49-F238E27FC236}">
                    <a16:creationId xmlns:a16="http://schemas.microsoft.com/office/drawing/2014/main" id="{0A5B4389-E365-BF08-9CF6-B35DCF0441DA}"/>
                  </a:ext>
                </a:extLst>
              </p:cNvPr>
              <p:cNvSpPr txBox="1"/>
              <p:nvPr/>
            </p:nvSpPr>
            <p:spPr>
              <a:xfrm>
                <a:off x="336344" y="5046615"/>
                <a:ext cx="1766803" cy="707886"/>
              </a:xfrm>
              <a:prstGeom prst="rect">
                <a:avLst/>
              </a:prstGeom>
              <a:noFill/>
              <a:ln w="19050">
                <a:solidFill>
                  <a:schemeClr val="tx1"/>
                </a:solidFill>
              </a:ln>
            </p:spPr>
            <p:txBody>
              <a:bodyPr wrap="square" rtlCol="0">
                <a:spAutoFit/>
              </a:bodyPr>
              <a:lstStyle/>
              <a:p>
                <a:r>
                  <a:rPr lang="en-US" sz="1000" dirty="0"/>
                  <a:t>+eat()</a:t>
                </a:r>
              </a:p>
              <a:p>
                <a:r>
                  <a:rPr lang="en-US" sz="1000" dirty="0"/>
                  <a:t>+perform()</a:t>
                </a:r>
              </a:p>
              <a:p>
                <a:r>
                  <a:rPr lang="en-US" sz="1000" dirty="0"/>
                  <a:t>-needs_glasses(): bool</a:t>
                </a:r>
              </a:p>
              <a:p>
                <a:r>
                  <a:rPr lang="en-US" sz="1000" dirty="0"/>
                  <a:t>-read_book()</a:t>
                </a:r>
              </a:p>
            </p:txBody>
          </p:sp>
        </p:grpSp>
        <p:grpSp>
          <p:nvGrpSpPr>
            <p:cNvPr id="92" name="Group 91">
              <a:extLst>
                <a:ext uri="{FF2B5EF4-FFF2-40B4-BE49-F238E27FC236}">
                  <a16:creationId xmlns:a16="http://schemas.microsoft.com/office/drawing/2014/main" id="{D667C241-1B94-218A-84E3-0066EBD9D9EA}"/>
                </a:ext>
              </a:extLst>
            </p:cNvPr>
            <p:cNvGrpSpPr/>
            <p:nvPr/>
          </p:nvGrpSpPr>
          <p:grpSpPr>
            <a:xfrm>
              <a:off x="7162728" y="3500562"/>
              <a:ext cx="1492973" cy="1048328"/>
              <a:chOff x="3239952" y="4393318"/>
              <a:chExt cx="1766803" cy="1048328"/>
            </a:xfrm>
          </p:grpSpPr>
          <p:sp>
            <p:nvSpPr>
              <p:cNvPr id="82" name="TextBox 81">
                <a:extLst>
                  <a:ext uri="{FF2B5EF4-FFF2-40B4-BE49-F238E27FC236}">
                    <a16:creationId xmlns:a16="http://schemas.microsoft.com/office/drawing/2014/main" id="{623005E8-0CFD-430E-418C-67F519F98D95}"/>
                  </a:ext>
                </a:extLst>
              </p:cNvPr>
              <p:cNvSpPr txBox="1"/>
              <p:nvPr/>
            </p:nvSpPr>
            <p:spPr>
              <a:xfrm>
                <a:off x="3239952" y="4393318"/>
                <a:ext cx="1766803" cy="246221"/>
              </a:xfrm>
              <a:prstGeom prst="rect">
                <a:avLst/>
              </a:prstGeom>
              <a:noFill/>
              <a:ln w="19050">
                <a:solidFill>
                  <a:schemeClr val="tx1"/>
                </a:solidFill>
              </a:ln>
            </p:spPr>
            <p:txBody>
              <a:bodyPr wrap="square" rtlCol="0">
                <a:spAutoFit/>
              </a:bodyPr>
              <a:lstStyle/>
              <a:p>
                <a:pPr algn="ctr"/>
                <a:r>
                  <a:rPr lang="en-US" sz="1000" b="1" dirty="0"/>
                  <a:t>Cat</a:t>
                </a:r>
              </a:p>
            </p:txBody>
          </p:sp>
          <p:sp>
            <p:nvSpPr>
              <p:cNvPr id="83" name="TextBox 82">
                <a:extLst>
                  <a:ext uri="{FF2B5EF4-FFF2-40B4-BE49-F238E27FC236}">
                    <a16:creationId xmlns:a16="http://schemas.microsoft.com/office/drawing/2014/main" id="{6CE2B8D4-D3F3-5DDD-DB83-FE50BC4FCB33}"/>
                  </a:ext>
                </a:extLst>
              </p:cNvPr>
              <p:cNvSpPr txBox="1"/>
              <p:nvPr/>
            </p:nvSpPr>
            <p:spPr>
              <a:xfrm>
                <a:off x="3239952" y="4639539"/>
                <a:ext cx="1766803" cy="246221"/>
              </a:xfrm>
              <a:prstGeom prst="rect">
                <a:avLst/>
              </a:prstGeom>
              <a:noFill/>
              <a:ln w="19050">
                <a:solidFill>
                  <a:schemeClr val="tx1"/>
                </a:solidFill>
              </a:ln>
            </p:spPr>
            <p:txBody>
              <a:bodyPr wrap="square" rtlCol="0">
                <a:spAutoFit/>
              </a:bodyPr>
              <a:lstStyle/>
              <a:p>
                <a:r>
                  <a:rPr lang="en-US" sz="1000" dirty="0"/>
                  <a:t>-fur_factor: double</a:t>
                </a:r>
              </a:p>
            </p:txBody>
          </p:sp>
          <p:sp>
            <p:nvSpPr>
              <p:cNvPr id="84" name="TextBox 83">
                <a:extLst>
                  <a:ext uri="{FF2B5EF4-FFF2-40B4-BE49-F238E27FC236}">
                    <a16:creationId xmlns:a16="http://schemas.microsoft.com/office/drawing/2014/main" id="{68F4C2AA-C06D-D9BA-9172-90C3E05D49DD}"/>
                  </a:ext>
                </a:extLst>
              </p:cNvPr>
              <p:cNvSpPr txBox="1"/>
              <p:nvPr/>
            </p:nvSpPr>
            <p:spPr>
              <a:xfrm>
                <a:off x="3239952" y="4887648"/>
                <a:ext cx="1766803" cy="553998"/>
              </a:xfrm>
              <a:prstGeom prst="rect">
                <a:avLst/>
              </a:prstGeom>
              <a:noFill/>
              <a:ln w="19050">
                <a:solidFill>
                  <a:schemeClr val="tx1"/>
                </a:solidFill>
              </a:ln>
            </p:spPr>
            <p:txBody>
              <a:bodyPr wrap="square" rtlCol="0">
                <a:spAutoFit/>
              </a:bodyPr>
              <a:lstStyle/>
              <a:p>
                <a:r>
                  <a:rPr lang="en-US" sz="1000" dirty="0"/>
                  <a:t>+eat()</a:t>
                </a:r>
              </a:p>
              <a:p>
                <a:r>
                  <a:rPr lang="en-US" sz="1000" dirty="0"/>
                  <a:t>+perform()</a:t>
                </a:r>
              </a:p>
              <a:p>
                <a:r>
                  <a:rPr lang="en-US" sz="1000" dirty="0"/>
                  <a:t>-shed()</a:t>
                </a:r>
              </a:p>
            </p:txBody>
          </p:sp>
        </p:grpSp>
        <p:grpSp>
          <p:nvGrpSpPr>
            <p:cNvPr id="103" name="Group 102">
              <a:extLst>
                <a:ext uri="{FF2B5EF4-FFF2-40B4-BE49-F238E27FC236}">
                  <a16:creationId xmlns:a16="http://schemas.microsoft.com/office/drawing/2014/main" id="{CFE09051-59BA-5C70-AD52-81618906AEBD}"/>
                </a:ext>
              </a:extLst>
            </p:cNvPr>
            <p:cNvGrpSpPr/>
            <p:nvPr/>
          </p:nvGrpSpPr>
          <p:grpSpPr>
            <a:xfrm>
              <a:off x="6064973" y="1508781"/>
              <a:ext cx="1097755" cy="1348563"/>
              <a:chOff x="3931440" y="2038952"/>
              <a:chExt cx="1097755" cy="1348563"/>
            </a:xfrm>
          </p:grpSpPr>
          <p:sp>
            <p:nvSpPr>
              <p:cNvPr id="75" name="TextBox 74">
                <a:extLst>
                  <a:ext uri="{FF2B5EF4-FFF2-40B4-BE49-F238E27FC236}">
                    <a16:creationId xmlns:a16="http://schemas.microsoft.com/office/drawing/2014/main" id="{C8EC822F-21DC-5445-1E7F-F1479252E3D8}"/>
                  </a:ext>
                </a:extLst>
              </p:cNvPr>
              <p:cNvSpPr txBox="1"/>
              <p:nvPr/>
            </p:nvSpPr>
            <p:spPr>
              <a:xfrm>
                <a:off x="3931440" y="2038952"/>
                <a:ext cx="1097755" cy="246221"/>
              </a:xfrm>
              <a:prstGeom prst="rect">
                <a:avLst/>
              </a:prstGeom>
              <a:noFill/>
              <a:ln w="19050">
                <a:solidFill>
                  <a:schemeClr val="tx1"/>
                </a:solidFill>
              </a:ln>
            </p:spPr>
            <p:txBody>
              <a:bodyPr wrap="square" rtlCol="0">
                <a:spAutoFit/>
              </a:bodyPr>
              <a:lstStyle/>
              <a:p>
                <a:pPr algn="ctr"/>
                <a:r>
                  <a:rPr lang="en-US" sz="1000" b="1" i="1" dirty="0"/>
                  <a:t>Mammal</a:t>
                </a:r>
              </a:p>
            </p:txBody>
          </p:sp>
          <p:sp>
            <p:nvSpPr>
              <p:cNvPr id="76" name="TextBox 75">
                <a:extLst>
                  <a:ext uri="{FF2B5EF4-FFF2-40B4-BE49-F238E27FC236}">
                    <a16:creationId xmlns:a16="http://schemas.microsoft.com/office/drawing/2014/main" id="{FF85787D-D995-2FD7-940B-0414E0F9844C}"/>
                  </a:ext>
                </a:extLst>
              </p:cNvPr>
              <p:cNvSpPr txBox="1"/>
              <p:nvPr/>
            </p:nvSpPr>
            <p:spPr>
              <a:xfrm>
                <a:off x="3931440" y="2281549"/>
                <a:ext cx="1097755" cy="400110"/>
              </a:xfrm>
              <a:prstGeom prst="rect">
                <a:avLst/>
              </a:prstGeom>
              <a:noFill/>
              <a:ln w="19050">
                <a:solidFill>
                  <a:schemeClr val="tx1"/>
                </a:solidFill>
              </a:ln>
            </p:spPr>
            <p:txBody>
              <a:bodyPr wrap="square" rtlCol="0">
                <a:spAutoFit/>
              </a:bodyPr>
              <a:lstStyle/>
              <a:p>
                <a:r>
                  <a:rPr lang="en-US" sz="1000" dirty="0"/>
                  <a:t>-weight: double</a:t>
                </a:r>
              </a:p>
              <a:p>
                <a:r>
                  <a:rPr lang="en-US" sz="1000" dirty="0"/>
                  <a:t>-height: double</a:t>
                </a:r>
              </a:p>
            </p:txBody>
          </p:sp>
          <p:sp>
            <p:nvSpPr>
              <p:cNvPr id="77" name="TextBox 76">
                <a:extLst>
                  <a:ext uri="{FF2B5EF4-FFF2-40B4-BE49-F238E27FC236}">
                    <a16:creationId xmlns:a16="http://schemas.microsoft.com/office/drawing/2014/main" id="{B79A0733-E50F-25C4-719A-87A281221B69}"/>
                  </a:ext>
                </a:extLst>
              </p:cNvPr>
              <p:cNvSpPr txBox="1"/>
              <p:nvPr/>
            </p:nvSpPr>
            <p:spPr>
              <a:xfrm>
                <a:off x="3931440" y="2679629"/>
                <a:ext cx="1097755" cy="707886"/>
              </a:xfrm>
              <a:prstGeom prst="rect">
                <a:avLst/>
              </a:prstGeom>
              <a:noFill/>
              <a:ln w="19050">
                <a:solidFill>
                  <a:schemeClr val="tx1"/>
                </a:solidFill>
              </a:ln>
            </p:spPr>
            <p:txBody>
              <a:bodyPr wrap="square" rtlCol="0">
                <a:spAutoFit/>
              </a:bodyPr>
              <a:lstStyle/>
              <a:p>
                <a:r>
                  <a:rPr lang="en-US" sz="1000" dirty="0"/>
                  <a:t>+</a:t>
                </a:r>
                <a:r>
                  <a:rPr lang="en-US" sz="1000" i="1" dirty="0"/>
                  <a:t>eat()</a:t>
                </a:r>
              </a:p>
              <a:p>
                <a:r>
                  <a:rPr lang="en-US" sz="1000" dirty="0"/>
                  <a:t>+</a:t>
                </a:r>
                <a:r>
                  <a:rPr lang="en-US" sz="1000" i="1" dirty="0"/>
                  <a:t>perform()</a:t>
                </a:r>
              </a:p>
              <a:p>
                <a:r>
                  <a:rPr lang="en-US" sz="1000" dirty="0"/>
                  <a:t>#sleep()</a:t>
                </a:r>
              </a:p>
              <a:p>
                <a:r>
                  <a:rPr lang="en-US" sz="1000" dirty="0"/>
                  <a:t>-snore()</a:t>
                </a:r>
              </a:p>
            </p:txBody>
          </p:sp>
        </p:grpSp>
        <p:sp>
          <p:nvSpPr>
            <p:cNvPr id="102" name="Triangle 101">
              <a:extLst>
                <a:ext uri="{FF2B5EF4-FFF2-40B4-BE49-F238E27FC236}">
                  <a16:creationId xmlns:a16="http://schemas.microsoft.com/office/drawing/2014/main" id="{80BE43FD-D40D-7C58-4A05-6ADD020D8F37}"/>
                </a:ext>
              </a:extLst>
            </p:cNvPr>
            <p:cNvSpPr/>
            <p:nvPr/>
          </p:nvSpPr>
          <p:spPr>
            <a:xfrm>
              <a:off x="6492219" y="2880204"/>
              <a:ext cx="230905" cy="1830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106" name="Elbow Connector 105">
              <a:extLst>
                <a:ext uri="{FF2B5EF4-FFF2-40B4-BE49-F238E27FC236}">
                  <a16:creationId xmlns:a16="http://schemas.microsoft.com/office/drawing/2014/main" id="{2C33BFF9-3F8A-393B-4A32-7DF9486D42FB}"/>
                </a:ext>
              </a:extLst>
            </p:cNvPr>
            <p:cNvCxnSpPr>
              <a:cxnSpLocks/>
              <a:stCxn id="85" idx="0"/>
              <a:endCxn id="82" idx="0"/>
            </p:cNvCxnSpPr>
            <p:nvPr/>
          </p:nvCxnSpPr>
          <p:spPr bwMode="auto">
            <a:xfrm rot="16200000" flipH="1">
              <a:off x="6612279" y="2203626"/>
              <a:ext cx="3144" cy="2590728"/>
            </a:xfrm>
            <a:prstGeom prst="bentConnector3">
              <a:avLst>
                <a:gd name="adj1" fmla="val -6160146"/>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Connector 115">
              <a:extLst>
                <a:ext uri="{FF2B5EF4-FFF2-40B4-BE49-F238E27FC236}">
                  <a16:creationId xmlns:a16="http://schemas.microsoft.com/office/drawing/2014/main" id="{83020526-7251-CF7B-A81D-F61E3316337B}"/>
                </a:ext>
              </a:extLst>
            </p:cNvPr>
            <p:cNvCxnSpPr>
              <a:stCxn id="102" idx="3"/>
            </p:cNvCxnSpPr>
            <p:nvPr/>
          </p:nvCxnSpPr>
          <p:spPr bwMode="auto">
            <a:xfrm>
              <a:off x="6607672" y="3063204"/>
              <a:ext cx="5853" cy="23244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19" name="TextBox 118">
            <a:extLst>
              <a:ext uri="{FF2B5EF4-FFF2-40B4-BE49-F238E27FC236}">
                <a16:creationId xmlns:a16="http://schemas.microsoft.com/office/drawing/2014/main" id="{0636FCFC-B311-DB1A-42F9-EE812A4F993B}"/>
              </a:ext>
            </a:extLst>
          </p:cNvPr>
          <p:cNvSpPr txBox="1"/>
          <p:nvPr/>
        </p:nvSpPr>
        <p:spPr>
          <a:xfrm>
            <a:off x="4462940" y="4767125"/>
            <a:ext cx="1417376" cy="307777"/>
          </a:xfrm>
          <a:prstGeom prst="rect">
            <a:avLst/>
          </a:prstGeom>
          <a:solidFill>
            <a:srgbClr val="0033CC"/>
          </a:solidFill>
        </p:spPr>
        <p:txBody>
          <a:bodyPr wrap="none" rtlCol="0">
            <a:spAutoFit/>
          </a:bodyPr>
          <a:lstStyle/>
          <a:p>
            <a:r>
              <a:rPr lang="en-US" sz="1400" dirty="0">
                <a:solidFill>
                  <a:srgbClr val="FFFF00"/>
                </a:solidFill>
              </a:rPr>
              <a:t>5.10/</a:t>
            </a:r>
            <a:r>
              <a:rPr lang="en-US" sz="1400" dirty="0" err="1">
                <a:solidFill>
                  <a:srgbClr val="FFFF00"/>
                </a:solidFill>
              </a:rPr>
              <a:t>Mammal.h</a:t>
            </a:r>
            <a:endParaRPr lang="en-US" sz="1400" dirty="0">
              <a:solidFill>
                <a:srgbClr val="FFFF00"/>
              </a:solidFill>
            </a:endParaRPr>
          </a:p>
        </p:txBody>
      </p:sp>
      <p:sp>
        <p:nvSpPr>
          <p:cNvPr id="120" name="TextBox 119">
            <a:extLst>
              <a:ext uri="{FF2B5EF4-FFF2-40B4-BE49-F238E27FC236}">
                <a16:creationId xmlns:a16="http://schemas.microsoft.com/office/drawing/2014/main" id="{A2074C4D-FC55-6377-481B-360BC31696E7}"/>
              </a:ext>
            </a:extLst>
          </p:cNvPr>
          <p:cNvSpPr txBox="1"/>
          <p:nvPr/>
        </p:nvSpPr>
        <p:spPr>
          <a:xfrm>
            <a:off x="5919859" y="4767125"/>
            <a:ext cx="1507144" cy="307777"/>
          </a:xfrm>
          <a:prstGeom prst="rect">
            <a:avLst/>
          </a:prstGeom>
          <a:solidFill>
            <a:srgbClr val="0033CC"/>
          </a:solidFill>
        </p:spPr>
        <p:txBody>
          <a:bodyPr wrap="none" rtlCol="0">
            <a:spAutoFit/>
          </a:bodyPr>
          <a:lstStyle/>
          <a:p>
            <a:r>
              <a:rPr lang="en-US" sz="1400" dirty="0">
                <a:solidFill>
                  <a:srgbClr val="FFFF00"/>
                </a:solidFill>
              </a:rPr>
              <a:t>5.10/</a:t>
            </a:r>
            <a:r>
              <a:rPr lang="en-US" sz="1400" dirty="0" err="1">
                <a:solidFill>
                  <a:srgbClr val="FFFF00"/>
                </a:solidFill>
              </a:rPr>
              <a:t>Mammals.h</a:t>
            </a:r>
            <a:endParaRPr lang="en-US" sz="1400" dirty="0">
              <a:solidFill>
                <a:srgbClr val="FFFF00"/>
              </a:solidFill>
            </a:endParaRPr>
          </a:p>
        </p:txBody>
      </p:sp>
      <p:sp>
        <p:nvSpPr>
          <p:cNvPr id="121" name="TextBox 120">
            <a:extLst>
              <a:ext uri="{FF2B5EF4-FFF2-40B4-BE49-F238E27FC236}">
                <a16:creationId xmlns:a16="http://schemas.microsoft.com/office/drawing/2014/main" id="{493502BF-C5D0-D822-BBCF-3E1121BE732A}"/>
              </a:ext>
            </a:extLst>
          </p:cNvPr>
          <p:cNvSpPr txBox="1"/>
          <p:nvPr/>
        </p:nvSpPr>
        <p:spPr>
          <a:xfrm>
            <a:off x="7466546" y="4767125"/>
            <a:ext cx="1308371" cy="307777"/>
          </a:xfrm>
          <a:prstGeom prst="rect">
            <a:avLst/>
          </a:prstGeom>
          <a:solidFill>
            <a:srgbClr val="0033CC"/>
          </a:solidFill>
        </p:spPr>
        <p:txBody>
          <a:bodyPr wrap="none" rtlCol="0">
            <a:spAutoFit/>
          </a:bodyPr>
          <a:lstStyle/>
          <a:p>
            <a:r>
              <a:rPr lang="en-US" sz="1400" dirty="0">
                <a:solidFill>
                  <a:srgbClr val="FFFF00"/>
                </a:solidFill>
              </a:rPr>
              <a:t>5.10/</a:t>
            </a:r>
            <a:r>
              <a:rPr lang="en-US" sz="1400" dirty="0" err="1">
                <a:solidFill>
                  <a:srgbClr val="FFFF00"/>
                </a:solidFill>
              </a:rPr>
              <a:t>main.cpp</a:t>
            </a:r>
            <a:endParaRPr lang="en-US" sz="1400" dirty="0">
              <a:solidFill>
                <a:srgbClr val="FFFF00"/>
              </a:solidFill>
            </a:endParaRPr>
          </a:p>
        </p:txBody>
      </p:sp>
      <p:sp>
        <p:nvSpPr>
          <p:cNvPr id="2" name="TextBox 1">
            <a:extLst>
              <a:ext uri="{FF2B5EF4-FFF2-40B4-BE49-F238E27FC236}">
                <a16:creationId xmlns:a16="http://schemas.microsoft.com/office/drawing/2014/main" id="{3B0A065A-A862-7B67-45B4-B49332CC07D0}"/>
              </a:ext>
            </a:extLst>
          </p:cNvPr>
          <p:cNvSpPr txBox="1"/>
          <p:nvPr/>
        </p:nvSpPr>
        <p:spPr>
          <a:xfrm>
            <a:off x="4587202" y="5209791"/>
            <a:ext cx="4040937"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u="sng" dirty="0">
                <a:solidFill>
                  <a:srgbClr val="0432FF"/>
                </a:solidFill>
              </a:rPr>
              <a:t>Protected</a:t>
            </a:r>
            <a:r>
              <a:rPr lang="en-US" sz="1400" dirty="0">
                <a:solidFill>
                  <a:srgbClr val="0432FF"/>
                </a:solidFill>
              </a:rPr>
              <a:t> members of a class (marked with a # in a UML class diagram) can be accessed by the class itself and by its subclasses, but they are inaccessible by any other classes.</a:t>
            </a:r>
          </a:p>
        </p:txBody>
      </p:sp>
    </p:spTree>
    <p:extLst>
      <p:ext uri="{BB962C8B-B14F-4D97-AF65-F5344CB8AC3E}">
        <p14:creationId xmlns:p14="http://schemas.microsoft.com/office/powerpoint/2010/main" val="567883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ACC0-F912-B130-8BC1-45640AFB92AD}"/>
              </a:ext>
            </a:extLst>
          </p:cNvPr>
          <p:cNvSpPr>
            <a:spLocks noGrp="1"/>
          </p:cNvSpPr>
          <p:nvPr>
            <p:ph type="title"/>
          </p:nvPr>
        </p:nvSpPr>
        <p:spPr/>
        <p:txBody>
          <a:bodyPr/>
          <a:lstStyle/>
          <a:p>
            <a:r>
              <a:rPr lang="en-US" dirty="0"/>
              <a:t>The Liskov Substitution Principle</a:t>
            </a:r>
          </a:p>
        </p:txBody>
      </p:sp>
      <p:sp>
        <p:nvSpPr>
          <p:cNvPr id="3" name="Content Placeholder 2">
            <a:extLst>
              <a:ext uri="{FF2B5EF4-FFF2-40B4-BE49-F238E27FC236}">
                <a16:creationId xmlns:a16="http://schemas.microsoft.com/office/drawing/2014/main" id="{B09D9DF1-01E2-5BED-10A0-890AAE4B4049}"/>
              </a:ext>
            </a:extLst>
          </p:cNvPr>
          <p:cNvSpPr>
            <a:spLocks noGrp="1"/>
          </p:cNvSpPr>
          <p:nvPr>
            <p:ph idx="1"/>
          </p:nvPr>
        </p:nvSpPr>
        <p:spPr/>
        <p:txBody>
          <a:bodyPr/>
          <a:lstStyle/>
          <a:p>
            <a:r>
              <a:rPr lang="en-US" dirty="0"/>
              <a:t>When we create applications with a class hierarchy of superclasses and their subclasses, we must </a:t>
            </a:r>
            <a:r>
              <a:rPr lang="en-US" u="sng" dirty="0"/>
              <a:t>design the subclasses right</a:t>
            </a:r>
            <a:r>
              <a:rPr lang="en-US" dirty="0"/>
              <a:t> to achieve a well-designed application.</a:t>
            </a:r>
          </a:p>
          <a:p>
            <a:pPr lvl="1"/>
            <a:r>
              <a:rPr lang="en-US" dirty="0"/>
              <a:t>Inheritance is one of the main concepts of object-oriented programming.</a:t>
            </a:r>
          </a:p>
          <a:p>
            <a:pPr lvl="4"/>
            <a:endParaRPr lang="en-US" dirty="0"/>
          </a:p>
          <a:p>
            <a:r>
              <a:rPr lang="en-US" dirty="0"/>
              <a:t>The </a:t>
            </a:r>
            <a:r>
              <a:rPr lang="en-US" u="sng" dirty="0"/>
              <a:t>Liskov Substitution Principle</a:t>
            </a:r>
            <a:r>
              <a:rPr lang="en-US" dirty="0"/>
              <a:t> helps ensure properly designed subclasses for a superclass.</a:t>
            </a:r>
          </a:p>
          <a:p>
            <a:pPr lvl="1"/>
            <a:r>
              <a:rPr lang="en-US" dirty="0"/>
              <a:t>Named after object-oriented programming pioneer and professor Barbara Liskov of the Massachusetts Institute of Technology (MIT).</a:t>
            </a:r>
          </a:p>
          <a:p>
            <a:pPr lvl="1"/>
            <a:endParaRPr lang="en-US" dirty="0"/>
          </a:p>
        </p:txBody>
      </p:sp>
      <p:sp>
        <p:nvSpPr>
          <p:cNvPr id="4" name="Slide Number Placeholder 3">
            <a:extLst>
              <a:ext uri="{FF2B5EF4-FFF2-40B4-BE49-F238E27FC236}">
                <a16:creationId xmlns:a16="http://schemas.microsoft.com/office/drawing/2014/main" id="{C340E056-C4F0-CE7D-6E42-573A4DB91795}"/>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Tree>
    <p:extLst>
      <p:ext uri="{BB962C8B-B14F-4D97-AF65-F5344CB8AC3E}">
        <p14:creationId xmlns:p14="http://schemas.microsoft.com/office/powerpoint/2010/main" val="3509422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6DC7-EAA6-5E09-24E3-2600A41A50D1}"/>
              </a:ext>
            </a:extLst>
          </p:cNvPr>
          <p:cNvSpPr>
            <a:spLocks noGrp="1"/>
          </p:cNvSpPr>
          <p:nvPr>
            <p:ph type="title"/>
          </p:nvPr>
        </p:nvSpPr>
        <p:spPr/>
        <p:txBody>
          <a:bodyPr/>
          <a:lstStyle/>
          <a:p>
            <a:r>
              <a:rPr lang="en-US" dirty="0"/>
              <a:t>The Liskov Substitution Principle</a:t>
            </a:r>
            <a:r>
              <a:rPr lang="en-US" i="1" dirty="0"/>
              <a:t>, cont’d</a:t>
            </a:r>
          </a:p>
        </p:txBody>
      </p:sp>
      <p:sp>
        <p:nvSpPr>
          <p:cNvPr id="4" name="Slide Number Placeholder 3">
            <a:extLst>
              <a:ext uri="{FF2B5EF4-FFF2-40B4-BE49-F238E27FC236}">
                <a16:creationId xmlns:a16="http://schemas.microsoft.com/office/drawing/2014/main" id="{D51FB72E-C784-5203-5C9B-E9BB6950000E}"/>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5" name="TextBox 4">
            <a:extLst>
              <a:ext uri="{FF2B5EF4-FFF2-40B4-BE49-F238E27FC236}">
                <a16:creationId xmlns:a16="http://schemas.microsoft.com/office/drawing/2014/main" id="{04CEA9A7-C601-81C4-722A-5CFA2F4EF2DD}"/>
              </a:ext>
            </a:extLst>
          </p:cNvPr>
          <p:cNvSpPr txBox="1"/>
          <p:nvPr/>
        </p:nvSpPr>
        <p:spPr>
          <a:xfrm>
            <a:off x="1154467" y="1600220"/>
            <a:ext cx="6835066" cy="344709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Liskov Substitution Principle</a:t>
            </a:r>
          </a:p>
          <a:p>
            <a:endParaRPr lang="en-US" sz="800" dirty="0">
              <a:latin typeface="+mj-lt"/>
            </a:endParaRPr>
          </a:p>
          <a:p>
            <a:pPr marL="6350" marR="228600">
              <a:spcBef>
                <a:spcPts val="0"/>
              </a:spcBef>
              <a:spcAft>
                <a:spcPts val="12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Wherever there is a superclass object in a program, we should be able to substitute an object from one of its subclasses. In other words, we should be able to replace each occurrence of a superclass object in the source code with an object from one of its subclasses. This substitution should be possible because an object that is an instance of a subclass object is also an instance of the superclass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kern="100" dirty="0">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 we designed the subclasses properly, after we make such a substitution, the program should run without logic or runtime errors, although it may produce different but meaningful results. Subclasses that violate this design principle were designed improperly</a:t>
            </a:r>
            <a:r>
              <a:rPr lang="en-US" sz="2000" dirty="0">
                <a:latin typeface="Calibri" panose="020F0502020204030204" pitchFamily="34" charset="0"/>
                <a:ea typeface="Calibri" panose="020F0502020204030204" pitchFamily="34" charset="0"/>
              </a:rPr>
              <a:t>.</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55299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F362-3561-A01F-859B-A429A2734246}"/>
              </a:ext>
            </a:extLst>
          </p:cNvPr>
          <p:cNvSpPr>
            <a:spLocks noGrp="1"/>
          </p:cNvSpPr>
          <p:nvPr>
            <p:ph type="title"/>
          </p:nvPr>
        </p:nvSpPr>
        <p:spPr/>
        <p:txBody>
          <a:bodyPr/>
          <a:lstStyle/>
          <a:p>
            <a:r>
              <a:rPr lang="en-US" dirty="0"/>
              <a:t>The Liskov Substitution Principle</a:t>
            </a:r>
            <a:r>
              <a:rPr lang="en-US" i="1" dirty="0"/>
              <a:t>, cont’d</a:t>
            </a:r>
            <a:endParaRPr lang="en-US" dirty="0"/>
          </a:p>
        </p:txBody>
      </p:sp>
      <p:sp>
        <p:nvSpPr>
          <p:cNvPr id="3" name="Content Placeholder 2">
            <a:extLst>
              <a:ext uri="{FF2B5EF4-FFF2-40B4-BE49-F238E27FC236}">
                <a16:creationId xmlns:a16="http://schemas.microsoft.com/office/drawing/2014/main" id="{D57A1606-5E59-5EC6-A6D2-2FC7C004CEB2}"/>
              </a:ext>
            </a:extLst>
          </p:cNvPr>
          <p:cNvSpPr>
            <a:spLocks noGrp="1"/>
          </p:cNvSpPr>
          <p:nvPr>
            <p:ph idx="1"/>
          </p:nvPr>
        </p:nvSpPr>
        <p:spPr>
          <a:xfrm>
            <a:off x="457200" y="1295401"/>
            <a:ext cx="8229600" cy="1767844"/>
          </a:xfrm>
        </p:spPr>
        <p:txBody>
          <a:bodyPr/>
          <a:lstStyle/>
          <a:p>
            <a:r>
              <a:rPr lang="en-US" dirty="0"/>
              <a:t>Example </a:t>
            </a:r>
            <a:r>
              <a:rPr lang="en-US" u="sng" dirty="0"/>
              <a:t>violation</a:t>
            </a:r>
            <a:r>
              <a:rPr lang="en-US" dirty="0"/>
              <a:t>: In a </a:t>
            </a:r>
            <a:r>
              <a:rPr lang="en-US" u="sng" dirty="0"/>
              <a:t>badly designed</a:t>
            </a:r>
            <a:r>
              <a:rPr lang="en-US" dirty="0"/>
              <a:t> version of the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class, we’ll implement the buffer as a vector, and we’ll make a subclass of </a:t>
            </a:r>
            <a:r>
              <a:rPr lang="en-US" b="1" dirty="0">
                <a:solidFill>
                  <a:srgbClr val="0432FF"/>
                </a:solidFill>
                <a:latin typeface="Courier New" panose="02070309020205020404" pitchFamily="49" charset="0"/>
                <a:cs typeface="Courier New" panose="02070309020205020404" pitchFamily="49" charset="0"/>
              </a:rPr>
              <a:t>vector&lt;int&gt;</a:t>
            </a:r>
            <a:r>
              <a:rPr lang="en-US" dirty="0"/>
              <a:t>.</a:t>
            </a:r>
          </a:p>
        </p:txBody>
      </p:sp>
      <p:sp>
        <p:nvSpPr>
          <p:cNvPr id="4" name="Slide Number Placeholder 3">
            <a:extLst>
              <a:ext uri="{FF2B5EF4-FFF2-40B4-BE49-F238E27FC236}">
                <a16:creationId xmlns:a16="http://schemas.microsoft.com/office/drawing/2014/main" id="{04894A18-96D5-2421-5FA3-5E085CBA024C}"/>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960DA1FC-B0F0-BFA2-911D-BFEF2796DBA2}"/>
              </a:ext>
            </a:extLst>
          </p:cNvPr>
          <p:cNvSpPr txBox="1"/>
          <p:nvPr/>
        </p:nvSpPr>
        <p:spPr>
          <a:xfrm>
            <a:off x="1789828" y="3190868"/>
            <a:ext cx="5433903" cy="3046988"/>
          </a:xfrm>
          <a:prstGeom prst="rect">
            <a:avLst/>
          </a:prstGeom>
          <a:solidFill>
            <a:schemeClr val="bg1">
              <a:lumMod val="95000"/>
            </a:schemeClr>
          </a:solidFill>
          <a:ln>
            <a:solidFill>
              <a:schemeClr val="bg1">
                <a:lumMod val="75000"/>
              </a:schemeClr>
            </a:solidFill>
          </a:ln>
        </p:spPr>
        <p:txBody>
          <a:bodyPr wrap="square" rtlCol="0">
            <a:spAutoFit/>
          </a:bodyPr>
          <a:lstStyle/>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vector&lt;int&gt;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CircularBuffer(const int cap);</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add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int value);</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remove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friend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CircularBuffer&amp; buffer);</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capacity;</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head, tail;</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count;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B3A58649-D79D-97D3-95F4-93DD57F0B484}"/>
              </a:ext>
            </a:extLst>
          </p:cNvPr>
          <p:cNvSpPr txBox="1"/>
          <p:nvPr/>
        </p:nvSpPr>
        <p:spPr>
          <a:xfrm>
            <a:off x="5746324" y="3036979"/>
            <a:ext cx="1713611" cy="307777"/>
          </a:xfrm>
          <a:prstGeom prst="rect">
            <a:avLst/>
          </a:prstGeom>
          <a:solidFill>
            <a:srgbClr val="0432FF"/>
          </a:solidFill>
        </p:spPr>
        <p:txBody>
          <a:bodyPr wrap="none" rtlCol="0">
            <a:spAutoFit/>
          </a:bodyPr>
          <a:lstStyle/>
          <a:p>
            <a:r>
              <a:rPr lang="en-US" sz="1400" dirty="0">
                <a:solidFill>
                  <a:srgbClr val="FFFF00"/>
                </a:solidFill>
              </a:rPr>
              <a:t>7.2/</a:t>
            </a:r>
            <a:r>
              <a:rPr lang="en-US" sz="1400" dirty="0" err="1">
                <a:solidFill>
                  <a:srgbClr val="FFFF00"/>
                </a:solidFill>
              </a:rPr>
              <a:t>CircularBuffer.h</a:t>
            </a:r>
            <a:endParaRPr lang="en-US" sz="1400" dirty="0">
              <a:solidFill>
                <a:srgbClr val="FFFF00"/>
              </a:solidFill>
            </a:endParaRPr>
          </a:p>
        </p:txBody>
      </p:sp>
      <p:pic>
        <p:nvPicPr>
          <p:cNvPr id="9" name="Picture 8">
            <a:extLst>
              <a:ext uri="{FF2B5EF4-FFF2-40B4-BE49-F238E27FC236}">
                <a16:creationId xmlns:a16="http://schemas.microsoft.com/office/drawing/2014/main" id="{ED19C8CD-FF31-829F-143E-ABCD43C07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529" y="3452057"/>
            <a:ext cx="457200" cy="431800"/>
          </a:xfrm>
          <a:prstGeom prst="rect">
            <a:avLst/>
          </a:prstGeom>
        </p:spPr>
      </p:pic>
    </p:spTree>
    <p:extLst>
      <p:ext uri="{BB962C8B-B14F-4D97-AF65-F5344CB8AC3E}">
        <p14:creationId xmlns:p14="http://schemas.microsoft.com/office/powerpoint/2010/main" val="334984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76A4-E8B5-5C33-C980-AAB1A77AF046}"/>
              </a:ext>
            </a:extLst>
          </p:cNvPr>
          <p:cNvSpPr>
            <a:spLocks noGrp="1"/>
          </p:cNvSpPr>
          <p:nvPr>
            <p:ph type="title"/>
          </p:nvPr>
        </p:nvSpPr>
        <p:spPr/>
        <p:txBody>
          <a:bodyPr/>
          <a:lstStyle/>
          <a:p>
            <a:r>
              <a:rPr lang="en-US" dirty="0"/>
              <a:t>The Liskov Substitution Principle</a:t>
            </a:r>
            <a:r>
              <a:rPr lang="en-US" i="1" dirty="0"/>
              <a:t>, cont’d</a:t>
            </a:r>
            <a:endParaRPr lang="en-US" dirty="0"/>
          </a:p>
        </p:txBody>
      </p:sp>
      <p:sp>
        <p:nvSpPr>
          <p:cNvPr id="3" name="Content Placeholder 2">
            <a:extLst>
              <a:ext uri="{FF2B5EF4-FFF2-40B4-BE49-F238E27FC236}">
                <a16:creationId xmlns:a16="http://schemas.microsoft.com/office/drawing/2014/main" id="{9487C504-3563-FA09-3ABB-77050F45F1AC}"/>
              </a:ext>
            </a:extLst>
          </p:cNvPr>
          <p:cNvSpPr>
            <a:spLocks noGrp="1"/>
          </p:cNvSpPr>
          <p:nvPr>
            <p:ph idx="1"/>
          </p:nvPr>
        </p:nvSpPr>
        <p:spPr>
          <a:xfrm>
            <a:off x="457200" y="1295400"/>
            <a:ext cx="8229600" cy="457201"/>
          </a:xfrm>
        </p:spPr>
        <p:txBody>
          <a:bodyPr/>
          <a:lstStyle/>
          <a:p>
            <a:r>
              <a:rPr lang="en-US" dirty="0"/>
              <a:t>Invalid operations become possible.</a:t>
            </a:r>
          </a:p>
        </p:txBody>
      </p:sp>
      <p:sp>
        <p:nvSpPr>
          <p:cNvPr id="4" name="Slide Number Placeholder 3">
            <a:extLst>
              <a:ext uri="{FF2B5EF4-FFF2-40B4-BE49-F238E27FC236}">
                <a16:creationId xmlns:a16="http://schemas.microsoft.com/office/drawing/2014/main" id="{D3E17EF2-8C1D-AA68-1FD0-5CE26A214CF3}"/>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5" name="TextBox 4">
            <a:extLst>
              <a:ext uri="{FF2B5EF4-FFF2-40B4-BE49-F238E27FC236}">
                <a16:creationId xmlns:a16="http://schemas.microsoft.com/office/drawing/2014/main" id="{8F7CDF07-C631-7BFB-E2AA-FB840F4B4C9D}"/>
              </a:ext>
            </a:extLst>
          </p:cNvPr>
          <p:cNvSpPr txBox="1"/>
          <p:nvPr/>
        </p:nvSpPr>
        <p:spPr>
          <a:xfrm>
            <a:off x="411784" y="1974135"/>
            <a:ext cx="4983168" cy="4154984"/>
          </a:xfrm>
          <a:prstGeom prst="rect">
            <a:avLst/>
          </a:prstGeom>
          <a:solidFill>
            <a:schemeClr val="bg1">
              <a:lumMod val="95000"/>
            </a:schemeClr>
          </a:solidFill>
          <a:ln>
            <a:solidFill>
              <a:schemeClr val="bg1">
                <a:lumMod val="75000"/>
              </a:schemeClr>
            </a:solidFill>
          </a:ln>
        </p:spPr>
        <p:txBody>
          <a:bodyPr wrap="square" rtlCol="0">
            <a:spAutoFit/>
          </a:bodyPr>
          <a:lstStyle/>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 buffer(SIZE);</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(int value = 10; value &lt;= 50; value+=10)</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buffer.add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(value);</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buffer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buffer.at</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 = 99;  // INVALID!!!</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buffer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"Remove "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buffer.remove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"Remove "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buffer.remove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buffer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buffer.erase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buffer.begin</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+ 1);  // INVALID!!!</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buffer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0;</a:t>
            </a:r>
          </a:p>
          <a:p>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rPr>
              <a:t> </a:t>
            </a:r>
            <a:endParaRPr lang="en-US" sz="1200" b="1" dirty="0"/>
          </a:p>
        </p:txBody>
      </p:sp>
      <p:sp>
        <p:nvSpPr>
          <p:cNvPr id="6" name="TextBox 5">
            <a:extLst>
              <a:ext uri="{FF2B5EF4-FFF2-40B4-BE49-F238E27FC236}">
                <a16:creationId xmlns:a16="http://schemas.microsoft.com/office/drawing/2014/main" id="{745E9B0E-65DE-80A6-A698-08EA4F99F915}"/>
              </a:ext>
            </a:extLst>
          </p:cNvPr>
          <p:cNvSpPr txBox="1"/>
          <p:nvPr/>
        </p:nvSpPr>
        <p:spPr>
          <a:xfrm>
            <a:off x="5625679" y="1962024"/>
            <a:ext cx="3257943" cy="1754326"/>
          </a:xfrm>
          <a:prstGeom prst="rect">
            <a:avLst/>
          </a:prstGeom>
          <a:solidFill>
            <a:srgbClr val="73FEFF">
              <a:alpha val="25000"/>
            </a:srgbClr>
          </a:solidFill>
          <a:ln>
            <a:solidFill>
              <a:srgbClr val="0432FF"/>
            </a:solidFill>
          </a:ln>
        </p:spPr>
        <p:txBody>
          <a:bodyPr wrap="none" rtlCol="0">
            <a:spAutoFit/>
          </a:bodyPr>
          <a:lstStyle/>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Contents: 10 20 30 40 50 </a:t>
            </a:r>
          </a:p>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Contents: 10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99</a:t>
            </a: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30 40 50 </a:t>
            </a:r>
          </a:p>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10</a:t>
            </a:r>
          </a:p>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Remove 99</a:t>
            </a:r>
          </a:p>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Contents: 30 40 50 </a:t>
            </a:r>
          </a:p>
          <a:p>
            <a:pPr marL="4763" marR="0">
              <a:spcBef>
                <a:spcPts val="0"/>
              </a:spcBef>
              <a:spcAft>
                <a:spcPts val="0"/>
              </a:spcAft>
            </a:pPr>
            <a:r>
              <a:rPr lang="en-US" sz="1200"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Contents: 40 50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libc</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abi.dylib</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b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terminating with uncaught </a:t>
            </a:r>
            <a:b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exception [CA]of type </a:t>
            </a:r>
            <a:b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b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std::</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out_of_range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vector</a:t>
            </a:r>
            <a:endParaRPr lang="en-US" sz="1200"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A0F8E16-2293-28C1-E826-08D7EB12BFD7}"/>
              </a:ext>
            </a:extLst>
          </p:cNvPr>
          <p:cNvSpPr txBox="1"/>
          <p:nvPr/>
        </p:nvSpPr>
        <p:spPr>
          <a:xfrm>
            <a:off x="4003088" y="1827312"/>
            <a:ext cx="1208985" cy="307777"/>
          </a:xfrm>
          <a:prstGeom prst="rect">
            <a:avLst/>
          </a:prstGeom>
          <a:solidFill>
            <a:srgbClr val="0432FF"/>
          </a:solidFill>
        </p:spPr>
        <p:txBody>
          <a:bodyPr wrap="none" rtlCol="0">
            <a:spAutoFit/>
          </a:bodyPr>
          <a:lstStyle/>
          <a:p>
            <a:r>
              <a:rPr lang="en-US" sz="1400" dirty="0">
                <a:solidFill>
                  <a:srgbClr val="FFFF00"/>
                </a:solidFill>
              </a:rPr>
              <a:t>7.2/</a:t>
            </a:r>
            <a:r>
              <a:rPr lang="en-US" sz="1400" dirty="0" err="1">
                <a:solidFill>
                  <a:srgbClr val="FFFF00"/>
                </a:solidFill>
              </a:rPr>
              <a:t>main.cpp</a:t>
            </a:r>
            <a:endParaRPr lang="en-US" sz="1400" dirty="0">
              <a:solidFill>
                <a:srgbClr val="FFFF00"/>
              </a:solidFill>
            </a:endParaRPr>
          </a:p>
        </p:txBody>
      </p:sp>
      <p:pic>
        <p:nvPicPr>
          <p:cNvPr id="9" name="Picture 8">
            <a:extLst>
              <a:ext uri="{FF2B5EF4-FFF2-40B4-BE49-F238E27FC236}">
                <a16:creationId xmlns:a16="http://schemas.microsoft.com/office/drawing/2014/main" id="{26417BBF-45E1-9900-DA8F-3C6B5BB90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66" y="3716350"/>
            <a:ext cx="457200" cy="431800"/>
          </a:xfrm>
          <a:prstGeom prst="rect">
            <a:avLst/>
          </a:prstGeom>
        </p:spPr>
      </p:pic>
      <p:pic>
        <p:nvPicPr>
          <p:cNvPr id="10" name="Picture 9">
            <a:extLst>
              <a:ext uri="{FF2B5EF4-FFF2-40B4-BE49-F238E27FC236}">
                <a16:creationId xmlns:a16="http://schemas.microsoft.com/office/drawing/2014/main" id="{D9CC0537-5B11-0F04-36D1-20F1E3034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66" y="5359619"/>
            <a:ext cx="457200" cy="431800"/>
          </a:xfrm>
          <a:prstGeom prst="rect">
            <a:avLst/>
          </a:prstGeom>
        </p:spPr>
      </p:pic>
    </p:spTree>
    <p:extLst>
      <p:ext uri="{BB962C8B-B14F-4D97-AF65-F5344CB8AC3E}">
        <p14:creationId xmlns:p14="http://schemas.microsoft.com/office/powerpoint/2010/main" val="1266781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A8BF-3909-4CBA-3354-BF5A1B2C7B6C}"/>
              </a:ext>
            </a:extLst>
          </p:cNvPr>
          <p:cNvSpPr>
            <a:spLocks noGrp="1"/>
          </p:cNvSpPr>
          <p:nvPr>
            <p:ph type="title"/>
          </p:nvPr>
        </p:nvSpPr>
        <p:spPr/>
        <p:txBody>
          <a:bodyPr/>
          <a:lstStyle/>
          <a:p>
            <a:r>
              <a:rPr lang="en-US" dirty="0"/>
              <a:t>The Liskov Substitution Principle</a:t>
            </a:r>
            <a:r>
              <a:rPr lang="en-US" i="1" dirty="0"/>
              <a:t>, cont’d</a:t>
            </a:r>
            <a:endParaRPr lang="en-US" dirty="0"/>
          </a:p>
        </p:txBody>
      </p:sp>
      <p:sp>
        <p:nvSpPr>
          <p:cNvPr id="3" name="Content Placeholder 2">
            <a:extLst>
              <a:ext uri="{FF2B5EF4-FFF2-40B4-BE49-F238E27FC236}">
                <a16:creationId xmlns:a16="http://schemas.microsoft.com/office/drawing/2014/main" id="{0F9F5823-B03F-4716-A63B-29C8A454FDE2}"/>
              </a:ext>
            </a:extLst>
          </p:cNvPr>
          <p:cNvSpPr>
            <a:spLocks noGrp="1"/>
          </p:cNvSpPr>
          <p:nvPr>
            <p:ph idx="1"/>
          </p:nvPr>
        </p:nvSpPr>
        <p:spPr>
          <a:xfrm>
            <a:off x="274367" y="1295400"/>
            <a:ext cx="8686705" cy="4876770"/>
          </a:xfrm>
        </p:spPr>
        <p:txBody>
          <a:bodyPr/>
          <a:lstStyle/>
          <a:p>
            <a:r>
              <a:rPr lang="en-US" dirty="0"/>
              <a:t>A circular buffer is logically not a vector. </a:t>
            </a:r>
          </a:p>
          <a:p>
            <a:pPr lvl="4"/>
            <a:endParaRPr lang="en-US" dirty="0"/>
          </a:p>
          <a:p>
            <a:r>
              <a:rPr lang="en-US" kern="100" dirty="0">
                <a:solidFill>
                  <a:srgbClr val="000000"/>
                </a:solidFill>
                <a:ea typeface="Calibri" panose="020F0502020204030204" pitchFamily="34" charset="0"/>
                <a:cs typeface="Times New Roman" panose="02020603050405020304" pitchFamily="18" charset="0"/>
              </a:rPr>
              <a:t>W</a:t>
            </a:r>
            <a:r>
              <a:rPr lang="en-US" dirty="0">
                <a:solidFill>
                  <a:srgbClr val="000000"/>
                </a:solidFill>
                <a:effectLst/>
                <a:ea typeface="Calibri" panose="020F0502020204030204" pitchFamily="34" charset="0"/>
                <a:cs typeface="Times New Roman" panose="02020603050405020304" pitchFamily="18" charset="0"/>
              </a:rPr>
              <a:t>e cannot substitute a subclass </a:t>
            </a:r>
            <a:r>
              <a:rPr lang="en-US" b="1" u="none" strike="noStrike" dirty="0">
                <a:solidFill>
                  <a:srgbClr val="0432FF"/>
                </a:solidFill>
                <a:effectLst/>
                <a:latin typeface="Courier New" panose="02070309020205020404" pitchFamily="49" charset="0"/>
                <a:ea typeface="Calibri" panose="020F0502020204030204" pitchFamily="34" charset="0"/>
                <a:cs typeface="Courier New" panose="02070309020205020404" pitchFamily="49" charset="0"/>
              </a:rPr>
              <a:t>CircularBuffer</a:t>
            </a:r>
            <a:r>
              <a:rPr lang="en-US" dirty="0">
                <a:solidFill>
                  <a:srgbClr val="000000"/>
                </a:solidFill>
                <a:effectLst/>
                <a:ea typeface="Calibri" panose="020F0502020204030204" pitchFamily="34" charset="0"/>
                <a:cs typeface="Times New Roman" panose="02020603050405020304" pitchFamily="18" charset="0"/>
              </a:rPr>
              <a:t> object for a superclass </a:t>
            </a:r>
            <a:r>
              <a:rPr lang="en-US" b="1" dirty="0">
                <a:solidFill>
                  <a:srgbClr val="0432FF"/>
                </a:solidFill>
                <a:latin typeface="Courier New" panose="02070309020205020404" pitchFamily="49" charset="0"/>
                <a:ea typeface="Calibri" panose="020F0502020204030204" pitchFamily="34" charset="0"/>
                <a:cs typeface="Courier New" panose="02070309020205020404" pitchFamily="49" charset="0"/>
              </a:rPr>
              <a:t>vector&lt;int&gt; </a:t>
            </a:r>
            <a:r>
              <a:rPr lang="en-US" dirty="0">
                <a:solidFill>
                  <a:srgbClr val="000000"/>
                </a:solidFill>
                <a:effectLst/>
                <a:ea typeface="Calibri" panose="020F0502020204030204" pitchFamily="34" charset="0"/>
                <a:cs typeface="Times New Roman" panose="02020603050405020304" pitchFamily="18" charset="0"/>
              </a:rPr>
              <a:t>object because we can’t use </a:t>
            </a:r>
            <a:br>
              <a:rPr lang="en-US" dirty="0">
                <a:solidFill>
                  <a:srgbClr val="000000"/>
                </a:solidFill>
                <a:effectLst/>
                <a:ea typeface="Calibri" panose="020F0502020204030204" pitchFamily="34" charset="0"/>
                <a:cs typeface="Times New Roman" panose="02020603050405020304" pitchFamily="18" charset="0"/>
              </a:rPr>
            </a:br>
            <a:r>
              <a:rPr lang="en-US" dirty="0">
                <a:solidFill>
                  <a:srgbClr val="000000"/>
                </a:solidFill>
                <a:effectLst/>
                <a:ea typeface="Calibri" panose="020F0502020204030204" pitchFamily="34" charset="0"/>
                <a:cs typeface="Times New Roman" panose="02020603050405020304" pitchFamily="18" charset="0"/>
              </a:rPr>
              <a:t>vector operations on a circular buffer.</a:t>
            </a:r>
          </a:p>
          <a:p>
            <a:pPr lvl="4"/>
            <a:endParaRPr lang="en-US" dirty="0">
              <a:solidFill>
                <a:srgbClr val="000000"/>
              </a:solidFill>
              <a:effectLst/>
              <a:ea typeface="Calibri" panose="020F0502020204030204" pitchFamily="34" charset="0"/>
              <a:cs typeface="Times New Roman" panose="02020603050405020304" pitchFamily="18" charset="0"/>
            </a:endParaRPr>
          </a:p>
          <a:p>
            <a:r>
              <a:rPr lang="en-US" dirty="0"/>
              <a:t>Fix the program by making </a:t>
            </a:r>
            <a:r>
              <a:rPr lang="en-US" b="1" dirty="0">
                <a:solidFill>
                  <a:srgbClr val="0432FF"/>
                </a:solidFill>
                <a:latin typeface="Courier New" panose="02070309020205020404" pitchFamily="49" charset="0"/>
                <a:ea typeface="Calibri" panose="020F0502020204030204" pitchFamily="34" charset="0"/>
                <a:cs typeface="Courier New" panose="02070309020205020404" pitchFamily="49" charset="0"/>
              </a:rPr>
              <a:t>CircularBuffer</a:t>
            </a:r>
            <a:r>
              <a:rPr lang="en-US" dirty="0"/>
              <a:t> </a:t>
            </a:r>
            <a:br>
              <a:rPr lang="en-US" dirty="0"/>
            </a:br>
            <a:r>
              <a:rPr lang="en-US" dirty="0"/>
              <a:t>not a subclass of </a:t>
            </a:r>
            <a:r>
              <a:rPr lang="en-US" b="1" dirty="0">
                <a:solidFill>
                  <a:srgbClr val="0432FF"/>
                </a:solidFill>
                <a:latin typeface="Courier New" panose="02070309020205020404" pitchFamily="49" charset="0"/>
                <a:ea typeface="Calibri" panose="020F0502020204030204" pitchFamily="34" charset="0"/>
                <a:cs typeface="Courier New" panose="02070309020205020404" pitchFamily="49" charset="0"/>
              </a:rPr>
              <a:t>vector&lt;int&gt;</a:t>
            </a:r>
            <a:r>
              <a:rPr lang="en-US" dirty="0"/>
              <a:t>, but instead make </a:t>
            </a:r>
            <a:r>
              <a:rPr lang="en-US" b="1" dirty="0">
                <a:solidFill>
                  <a:srgbClr val="0432FF"/>
                </a:solidFill>
                <a:latin typeface="Courier New" panose="02070309020205020404" pitchFamily="49" charset="0"/>
                <a:ea typeface="Calibri" panose="020F0502020204030204" pitchFamily="34" charset="0"/>
                <a:cs typeface="Courier New" panose="02070309020205020404" pitchFamily="49" charset="0"/>
              </a:rPr>
              <a:t>CircularBuffer</a:t>
            </a:r>
            <a:r>
              <a:rPr lang="en-US" dirty="0"/>
              <a:t> class have a member variable that is a </a:t>
            </a:r>
            <a:r>
              <a:rPr lang="en-US" b="1" dirty="0">
                <a:solidFill>
                  <a:srgbClr val="0432FF"/>
                </a:solidFill>
                <a:latin typeface="Courier New" panose="02070309020205020404" pitchFamily="49" charset="0"/>
                <a:ea typeface="Calibri" panose="020F0502020204030204" pitchFamily="34" charset="0"/>
                <a:cs typeface="Courier New" panose="02070309020205020404" pitchFamily="49" charset="0"/>
              </a:rPr>
              <a:t>vector&lt;int&gt;</a:t>
            </a:r>
            <a:r>
              <a:rPr lang="en-US" dirty="0"/>
              <a:t>. </a:t>
            </a:r>
          </a:p>
          <a:p>
            <a:pPr lvl="1"/>
            <a:r>
              <a:rPr lang="en-US" dirty="0"/>
              <a:t>Class </a:t>
            </a:r>
            <a:r>
              <a:rPr lang="en-US" b="1" dirty="0">
                <a:solidFill>
                  <a:srgbClr val="0432FF"/>
                </a:solidFill>
                <a:latin typeface="Courier New" panose="02070309020205020404" pitchFamily="49" charset="0"/>
                <a:cs typeface="Courier New" panose="02070309020205020404" pitchFamily="49" charset="0"/>
              </a:rPr>
              <a:t>CircularBuffer</a:t>
            </a:r>
            <a:r>
              <a:rPr lang="en-US" dirty="0"/>
              <a:t> </a:t>
            </a:r>
            <a:r>
              <a:rPr lang="en-US" u="sng" dirty="0"/>
              <a:t>is not</a:t>
            </a:r>
            <a:r>
              <a:rPr lang="en-US" dirty="0"/>
              <a:t> a vector; </a:t>
            </a:r>
            <a:r>
              <a:rPr lang="en-US" u="sng" dirty="0"/>
              <a:t>it has</a:t>
            </a:r>
            <a:r>
              <a:rPr lang="en-US" dirty="0"/>
              <a:t> a vector.</a:t>
            </a:r>
          </a:p>
        </p:txBody>
      </p:sp>
      <p:sp>
        <p:nvSpPr>
          <p:cNvPr id="4" name="Slide Number Placeholder 3">
            <a:extLst>
              <a:ext uri="{FF2B5EF4-FFF2-40B4-BE49-F238E27FC236}">
                <a16:creationId xmlns:a16="http://schemas.microsoft.com/office/drawing/2014/main" id="{4329062D-58E1-799A-8615-7313FCF730CD}"/>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Tree>
    <p:extLst>
      <p:ext uri="{BB962C8B-B14F-4D97-AF65-F5344CB8AC3E}">
        <p14:creationId xmlns:p14="http://schemas.microsoft.com/office/powerpoint/2010/main" val="29156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A123-BA73-884E-1853-17046E39E8F3}"/>
              </a:ext>
            </a:extLst>
          </p:cNvPr>
          <p:cNvSpPr>
            <a:spLocks noGrp="1"/>
          </p:cNvSpPr>
          <p:nvPr>
            <p:ph type="title"/>
          </p:nvPr>
        </p:nvSpPr>
        <p:spPr/>
        <p:txBody>
          <a:bodyPr/>
          <a:lstStyle/>
          <a:p>
            <a:r>
              <a:rPr lang="en-US" dirty="0"/>
              <a:t>The Liskov Substitution Principle</a:t>
            </a:r>
            <a:r>
              <a:rPr lang="en-US" i="1" dirty="0"/>
              <a:t>, cont’d</a:t>
            </a:r>
            <a:endParaRPr lang="en-US" dirty="0"/>
          </a:p>
        </p:txBody>
      </p:sp>
      <p:sp>
        <p:nvSpPr>
          <p:cNvPr id="4" name="Slide Number Placeholder 3">
            <a:extLst>
              <a:ext uri="{FF2B5EF4-FFF2-40B4-BE49-F238E27FC236}">
                <a16:creationId xmlns:a16="http://schemas.microsoft.com/office/drawing/2014/main" id="{B0B74763-1DA8-25D7-F5E0-3FD072A7F58B}"/>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56019682-2FAE-2797-D26F-DCD5C8D92509}"/>
              </a:ext>
            </a:extLst>
          </p:cNvPr>
          <p:cNvSpPr txBox="1"/>
          <p:nvPr/>
        </p:nvSpPr>
        <p:spPr>
          <a:xfrm>
            <a:off x="937030" y="1388353"/>
            <a:ext cx="7269939" cy="4524315"/>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CircularBuffer(const int cap);</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add(const int value);</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remove();</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friend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CircularBuffer&amp; buffer);</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capacity;</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head, tail;</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count;</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vector&lt;int&gt; buffer;</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E9E9F11-CC96-42E2-6173-859C1A8B1392}"/>
              </a:ext>
            </a:extLst>
          </p:cNvPr>
          <p:cNvSpPr txBox="1"/>
          <p:nvPr/>
        </p:nvSpPr>
        <p:spPr>
          <a:xfrm>
            <a:off x="6265834" y="1234464"/>
            <a:ext cx="1713611" cy="307777"/>
          </a:xfrm>
          <a:prstGeom prst="rect">
            <a:avLst/>
          </a:prstGeom>
          <a:solidFill>
            <a:srgbClr val="0432FF"/>
          </a:solidFill>
        </p:spPr>
        <p:txBody>
          <a:bodyPr wrap="none" rtlCol="0">
            <a:spAutoFit/>
          </a:bodyPr>
          <a:lstStyle/>
          <a:p>
            <a:r>
              <a:rPr lang="en-US" sz="1400" dirty="0">
                <a:solidFill>
                  <a:srgbClr val="FFFF00"/>
                </a:solidFill>
              </a:rPr>
              <a:t>7.3/</a:t>
            </a:r>
            <a:r>
              <a:rPr lang="en-US" sz="1400" dirty="0" err="1">
                <a:solidFill>
                  <a:srgbClr val="FFFF00"/>
                </a:solidFill>
              </a:rPr>
              <a:t>CircularBuffer.h</a:t>
            </a:r>
            <a:endParaRPr lang="en-US" sz="1400" dirty="0">
              <a:solidFill>
                <a:srgbClr val="FFFF00"/>
              </a:solidFill>
            </a:endParaRPr>
          </a:p>
        </p:txBody>
      </p:sp>
    </p:spTree>
    <p:extLst>
      <p:ext uri="{BB962C8B-B14F-4D97-AF65-F5344CB8AC3E}">
        <p14:creationId xmlns:p14="http://schemas.microsoft.com/office/powerpoint/2010/main" val="2858271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FE93-BD81-F34B-19A1-DB8C5E7BCE5F}"/>
              </a:ext>
            </a:extLst>
          </p:cNvPr>
          <p:cNvSpPr>
            <a:spLocks noGrp="1"/>
          </p:cNvSpPr>
          <p:nvPr>
            <p:ph type="title"/>
          </p:nvPr>
        </p:nvSpPr>
        <p:spPr>
          <a:xfrm>
            <a:off x="457200" y="455157"/>
            <a:ext cx="8229600" cy="655637"/>
          </a:xfrm>
        </p:spPr>
        <p:txBody>
          <a:bodyPr/>
          <a:lstStyle/>
          <a:p>
            <a:r>
              <a:rPr lang="en-US" dirty="0"/>
              <a:t>The Liskov Substitution Principle</a:t>
            </a:r>
            <a:r>
              <a:rPr lang="en-US" i="1" dirty="0"/>
              <a:t>, cont’d</a:t>
            </a:r>
            <a:endParaRPr lang="en-US" dirty="0"/>
          </a:p>
        </p:txBody>
      </p:sp>
      <p:sp>
        <p:nvSpPr>
          <p:cNvPr id="4" name="Slide Number Placeholder 3">
            <a:extLst>
              <a:ext uri="{FF2B5EF4-FFF2-40B4-BE49-F238E27FC236}">
                <a16:creationId xmlns:a16="http://schemas.microsoft.com/office/drawing/2014/main" id="{E2EFF3DB-4D4A-0C5E-6DBA-1A42E48376AD}"/>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sp>
        <p:nvSpPr>
          <p:cNvPr id="5" name="TextBox 4">
            <a:extLst>
              <a:ext uri="{FF2B5EF4-FFF2-40B4-BE49-F238E27FC236}">
                <a16:creationId xmlns:a16="http://schemas.microsoft.com/office/drawing/2014/main" id="{9BC38472-5ECB-A362-BFAC-09E102356C9F}"/>
              </a:ext>
            </a:extLst>
          </p:cNvPr>
          <p:cNvSpPr txBox="1"/>
          <p:nvPr/>
        </p:nvSpPr>
        <p:spPr>
          <a:xfrm>
            <a:off x="1221387" y="1278458"/>
            <a:ext cx="6689652" cy="4832092"/>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CircularBuffer::CircularBuffer(const int cap)</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capacity(cap), head(0), tail(0), count(0)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buffer.reserve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(capacity);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(int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0;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 capacity;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buffer.push_back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CircularBuffer::add(const int value)</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buffer.at</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(tail) = value;</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tail = (tail + 1)%capacity;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count++;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CircularBuffer::remove()</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value =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buffer.at</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(head);</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head = (head + 1)%capacity;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count--;</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value;</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684FF51-B09C-2EB8-3C63-4E8786947D0E}"/>
              </a:ext>
            </a:extLst>
          </p:cNvPr>
          <p:cNvSpPr txBox="1"/>
          <p:nvPr/>
        </p:nvSpPr>
        <p:spPr>
          <a:xfrm>
            <a:off x="5852146" y="5955832"/>
            <a:ext cx="1902765" cy="307777"/>
          </a:xfrm>
          <a:prstGeom prst="rect">
            <a:avLst/>
          </a:prstGeom>
          <a:solidFill>
            <a:srgbClr val="0432FF"/>
          </a:solidFill>
        </p:spPr>
        <p:txBody>
          <a:bodyPr wrap="none" rtlCol="0">
            <a:spAutoFit/>
          </a:bodyPr>
          <a:lstStyle/>
          <a:p>
            <a:r>
              <a:rPr lang="en-US" sz="1400" dirty="0">
                <a:solidFill>
                  <a:srgbClr val="FFFF00"/>
                </a:solidFill>
              </a:rPr>
              <a:t>7.3/</a:t>
            </a:r>
            <a:r>
              <a:rPr lang="en-US" sz="1400" dirty="0" err="1">
                <a:solidFill>
                  <a:srgbClr val="FFFF00"/>
                </a:solidFill>
              </a:rPr>
              <a:t>CircularBuffer.cpp</a:t>
            </a:r>
            <a:endParaRPr lang="en-US" sz="1400" dirty="0">
              <a:solidFill>
                <a:srgbClr val="FFFF00"/>
              </a:solidFill>
            </a:endParaRPr>
          </a:p>
        </p:txBody>
      </p:sp>
    </p:spTree>
    <p:extLst>
      <p:ext uri="{BB962C8B-B14F-4D97-AF65-F5344CB8AC3E}">
        <p14:creationId xmlns:p14="http://schemas.microsoft.com/office/powerpoint/2010/main" val="411073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2BFCB-583A-8419-6E51-BC70293590F7}"/>
              </a:ext>
            </a:extLst>
          </p:cNvPr>
          <p:cNvSpPr>
            <a:spLocks noGrp="1"/>
          </p:cNvSpPr>
          <p:nvPr>
            <p:ph type="title"/>
          </p:nvPr>
        </p:nvSpPr>
        <p:spPr/>
        <p:txBody>
          <a:bodyPr/>
          <a:lstStyle/>
          <a:p>
            <a:r>
              <a:rPr lang="en-US" dirty="0"/>
              <a:t>“Is-a” vs. “Has-a” Class Relationships</a:t>
            </a:r>
          </a:p>
        </p:txBody>
      </p:sp>
      <p:sp>
        <p:nvSpPr>
          <p:cNvPr id="3" name="Content Placeholder 2">
            <a:extLst>
              <a:ext uri="{FF2B5EF4-FFF2-40B4-BE49-F238E27FC236}">
                <a16:creationId xmlns:a16="http://schemas.microsoft.com/office/drawing/2014/main" id="{08685FF7-E0B4-D448-A91E-3940BA4A59BF}"/>
              </a:ext>
            </a:extLst>
          </p:cNvPr>
          <p:cNvSpPr>
            <a:spLocks noGrp="1"/>
          </p:cNvSpPr>
          <p:nvPr>
            <p:ph idx="1"/>
          </p:nvPr>
        </p:nvSpPr>
        <p:spPr/>
        <p:txBody>
          <a:bodyPr/>
          <a:lstStyle/>
          <a:p>
            <a:r>
              <a:rPr lang="en-US" dirty="0"/>
              <a:t>Good class design requires choosing between “is-a” (inheritance) and “has-a” (aggregation) relationships, or using a good combination of the two.</a:t>
            </a:r>
          </a:p>
          <a:p>
            <a:pPr lvl="1"/>
            <a:r>
              <a:rPr lang="en-US" dirty="0"/>
              <a:t>Example: A cat </a:t>
            </a:r>
            <a:r>
              <a:rPr lang="en-US" u="sng" dirty="0"/>
              <a:t>is a</a:t>
            </a:r>
            <a:r>
              <a:rPr lang="en-US" dirty="0"/>
              <a:t> mammal.</a:t>
            </a:r>
          </a:p>
          <a:p>
            <a:pPr lvl="1"/>
            <a:r>
              <a:rPr lang="en-US" dirty="0"/>
              <a:t>Example: A cat </a:t>
            </a:r>
            <a:r>
              <a:rPr lang="en-US" u="sng" dirty="0"/>
              <a:t>has a</a:t>
            </a:r>
            <a:r>
              <a:rPr lang="en-US" dirty="0"/>
              <a:t> tail.</a:t>
            </a:r>
          </a:p>
        </p:txBody>
      </p:sp>
      <p:sp>
        <p:nvSpPr>
          <p:cNvPr id="4" name="Slide Number Placeholder 3">
            <a:extLst>
              <a:ext uri="{FF2B5EF4-FFF2-40B4-BE49-F238E27FC236}">
                <a16:creationId xmlns:a16="http://schemas.microsoft.com/office/drawing/2014/main" id="{F9416027-8C47-D5F2-5672-78BEE3800310}"/>
              </a:ext>
            </a:extLst>
          </p:cNvPr>
          <p:cNvSpPr>
            <a:spLocks noGrp="1"/>
          </p:cNvSpPr>
          <p:nvPr>
            <p:ph type="sldNum" sz="quarter" idx="12"/>
          </p:nvPr>
        </p:nvSpPr>
        <p:spPr/>
        <p:txBody>
          <a:bodyPr/>
          <a:lstStyle/>
          <a:p>
            <a:fld id="{6C575094-CFE5-6845-BA77-358456EEE977}" type="slidenum">
              <a:rPr lang="en-US" altLang="x-none" smtClean="0"/>
              <a:pPr/>
              <a:t>57</a:t>
            </a:fld>
            <a:endParaRPr lang="en-US" altLang="x-none"/>
          </a:p>
        </p:txBody>
      </p:sp>
    </p:spTree>
    <p:extLst>
      <p:ext uri="{BB962C8B-B14F-4D97-AF65-F5344CB8AC3E}">
        <p14:creationId xmlns:p14="http://schemas.microsoft.com/office/powerpoint/2010/main" val="2686317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toy car model&#10;&#10;Description automatically generated">
            <a:extLst>
              <a:ext uri="{FF2B5EF4-FFF2-40B4-BE49-F238E27FC236}">
                <a16:creationId xmlns:a16="http://schemas.microsoft.com/office/drawing/2014/main" id="{D6E699F2-BB06-15AD-39FC-F2B71ED72E4A}"/>
              </a:ext>
            </a:extLst>
          </p:cNvPr>
          <p:cNvPicPr>
            <a:picLocks noChangeAspect="1"/>
          </p:cNvPicPr>
          <p:nvPr/>
        </p:nvPicPr>
        <p:blipFill>
          <a:blip r:embed="rId2"/>
          <a:stretch>
            <a:fillRect/>
          </a:stretch>
        </p:blipFill>
        <p:spPr>
          <a:xfrm>
            <a:off x="5120634" y="3129151"/>
            <a:ext cx="3566165" cy="2977111"/>
          </a:xfrm>
          <a:prstGeom prst="rect">
            <a:avLst/>
          </a:prstGeom>
        </p:spPr>
      </p:pic>
      <p:sp>
        <p:nvSpPr>
          <p:cNvPr id="2" name="Title 1">
            <a:extLst>
              <a:ext uri="{FF2B5EF4-FFF2-40B4-BE49-F238E27FC236}">
                <a16:creationId xmlns:a16="http://schemas.microsoft.com/office/drawing/2014/main" id="{DE35421D-139A-5CF3-102D-4108D8BAF42C}"/>
              </a:ext>
            </a:extLst>
          </p:cNvPr>
          <p:cNvSpPr>
            <a:spLocks noGrp="1"/>
          </p:cNvSpPr>
          <p:nvPr>
            <p:ph type="title"/>
          </p:nvPr>
        </p:nvSpPr>
        <p:spPr/>
        <p:txBody>
          <a:bodyPr/>
          <a:lstStyle/>
          <a:p>
            <a:r>
              <a:rPr lang="en-US" dirty="0"/>
              <a:t>Example: Toys Application</a:t>
            </a:r>
          </a:p>
        </p:txBody>
      </p:sp>
      <p:sp>
        <p:nvSpPr>
          <p:cNvPr id="3" name="Content Placeholder 2">
            <a:extLst>
              <a:ext uri="{FF2B5EF4-FFF2-40B4-BE49-F238E27FC236}">
                <a16:creationId xmlns:a16="http://schemas.microsoft.com/office/drawing/2014/main" id="{9F7E5333-F5F5-A9C6-D92E-7E8DAC4A2838}"/>
              </a:ext>
            </a:extLst>
          </p:cNvPr>
          <p:cNvSpPr>
            <a:spLocks noGrp="1"/>
          </p:cNvSpPr>
          <p:nvPr>
            <p:ph idx="1"/>
          </p:nvPr>
        </p:nvSpPr>
        <p:spPr>
          <a:xfrm>
            <a:off x="457200" y="1295401"/>
            <a:ext cx="8229600" cy="3322306"/>
          </a:xfrm>
        </p:spPr>
        <p:txBody>
          <a:bodyPr/>
          <a:lstStyle/>
          <a:p>
            <a:r>
              <a:rPr lang="en-US" dirty="0"/>
              <a:t>Example children’s toys application.</a:t>
            </a:r>
          </a:p>
          <a:p>
            <a:pPr lvl="1"/>
            <a:r>
              <a:rPr lang="en-US" u="sng" dirty="0"/>
              <a:t>What</a:t>
            </a:r>
            <a:r>
              <a:rPr lang="en-US" dirty="0"/>
              <a:t> is it: toy car, model airplane, and train set.</a:t>
            </a:r>
          </a:p>
          <a:p>
            <a:pPr lvl="1"/>
            <a:r>
              <a:rPr lang="en-US" dirty="0"/>
              <a:t>Each toy has </a:t>
            </a:r>
            <a:r>
              <a:rPr lang="en-US" u="sng" dirty="0"/>
              <a:t>play action</a:t>
            </a:r>
            <a:r>
              <a:rPr lang="en-US" dirty="0"/>
              <a:t> behavior (roll it on the floor or fly it in the air) and </a:t>
            </a:r>
            <a:r>
              <a:rPr lang="en-US" u="sng" dirty="0"/>
              <a:t>sound</a:t>
            </a:r>
            <a:r>
              <a:rPr lang="en-US" dirty="0"/>
              <a:t> behavior (engine noises or the choo-choo sound).</a:t>
            </a:r>
          </a:p>
          <a:p>
            <a:pPr lvl="4"/>
            <a:r>
              <a:rPr lang="en-US" dirty="0"/>
              <a:t> </a:t>
            </a:r>
          </a:p>
          <a:p>
            <a:r>
              <a:rPr lang="en-US" dirty="0"/>
              <a:t>Version 1: Use </a:t>
            </a:r>
            <a:r>
              <a:rPr lang="en-US" u="sng" dirty="0"/>
              <a:t>inheritance</a:t>
            </a:r>
            <a:br>
              <a:rPr lang="en-US" dirty="0"/>
            </a:br>
            <a:r>
              <a:rPr lang="en-US" dirty="0"/>
              <a:t>for “is-a” relationships.</a:t>
            </a:r>
          </a:p>
        </p:txBody>
      </p:sp>
      <p:sp>
        <p:nvSpPr>
          <p:cNvPr id="4" name="Slide Number Placeholder 3">
            <a:extLst>
              <a:ext uri="{FF2B5EF4-FFF2-40B4-BE49-F238E27FC236}">
                <a16:creationId xmlns:a16="http://schemas.microsoft.com/office/drawing/2014/main" id="{B24EA044-179E-BC13-AF40-0F89CA4FC3BF}"/>
              </a:ext>
            </a:extLst>
          </p:cNvPr>
          <p:cNvSpPr>
            <a:spLocks noGrp="1"/>
          </p:cNvSpPr>
          <p:nvPr>
            <p:ph type="sldNum" sz="quarter" idx="12"/>
          </p:nvPr>
        </p:nvSpPr>
        <p:spPr/>
        <p:txBody>
          <a:bodyPr/>
          <a:lstStyle/>
          <a:p>
            <a:fld id="{6C575094-CFE5-6845-BA77-358456EEE977}" type="slidenum">
              <a:rPr lang="en-US" altLang="x-none" smtClean="0"/>
              <a:pPr/>
              <a:t>58</a:t>
            </a:fld>
            <a:endParaRPr lang="en-US" altLang="x-none"/>
          </a:p>
        </p:txBody>
      </p:sp>
      <p:sp>
        <p:nvSpPr>
          <p:cNvPr id="7" name="TextBox 6">
            <a:extLst>
              <a:ext uri="{FF2B5EF4-FFF2-40B4-BE49-F238E27FC236}">
                <a16:creationId xmlns:a16="http://schemas.microsoft.com/office/drawing/2014/main" id="{716C42B9-F3BF-0E08-6164-E78E6C244225}"/>
              </a:ext>
            </a:extLst>
          </p:cNvPr>
          <p:cNvSpPr txBox="1"/>
          <p:nvPr/>
        </p:nvSpPr>
        <p:spPr>
          <a:xfrm>
            <a:off x="3931927" y="4849152"/>
            <a:ext cx="896849" cy="307777"/>
          </a:xfrm>
          <a:prstGeom prst="rect">
            <a:avLst/>
          </a:prstGeom>
          <a:solidFill>
            <a:srgbClr val="0432FF"/>
          </a:solidFill>
        </p:spPr>
        <p:txBody>
          <a:bodyPr wrap="none" rtlCol="0">
            <a:spAutoFit/>
          </a:bodyPr>
          <a:lstStyle/>
          <a:p>
            <a:r>
              <a:rPr lang="en-US" sz="1400" dirty="0">
                <a:solidFill>
                  <a:srgbClr val="FFFF00"/>
                </a:solidFill>
              </a:rPr>
              <a:t>7.4/</a:t>
            </a:r>
            <a:r>
              <a:rPr lang="en-US" sz="1400" dirty="0" err="1">
                <a:solidFill>
                  <a:srgbClr val="FFFF00"/>
                </a:solidFill>
              </a:rPr>
              <a:t>Toy.h</a:t>
            </a:r>
            <a:endParaRPr lang="en-US" sz="1400" dirty="0">
              <a:solidFill>
                <a:srgbClr val="FFFF00"/>
              </a:solidFill>
            </a:endParaRPr>
          </a:p>
        </p:txBody>
      </p:sp>
      <p:sp>
        <p:nvSpPr>
          <p:cNvPr id="8" name="TextBox 7">
            <a:extLst>
              <a:ext uri="{FF2B5EF4-FFF2-40B4-BE49-F238E27FC236}">
                <a16:creationId xmlns:a16="http://schemas.microsoft.com/office/drawing/2014/main" id="{E19480BA-46E7-FB80-8025-43E2EB68CD0A}"/>
              </a:ext>
            </a:extLst>
          </p:cNvPr>
          <p:cNvSpPr txBox="1"/>
          <p:nvPr/>
        </p:nvSpPr>
        <p:spPr>
          <a:xfrm>
            <a:off x="3619791" y="5232778"/>
            <a:ext cx="1208985" cy="307777"/>
          </a:xfrm>
          <a:prstGeom prst="rect">
            <a:avLst/>
          </a:prstGeom>
          <a:solidFill>
            <a:srgbClr val="0432FF"/>
          </a:solidFill>
        </p:spPr>
        <p:txBody>
          <a:bodyPr wrap="none" rtlCol="0">
            <a:spAutoFit/>
          </a:bodyPr>
          <a:lstStyle/>
          <a:p>
            <a:r>
              <a:rPr lang="en-US" sz="1400" dirty="0">
                <a:solidFill>
                  <a:srgbClr val="FFFF00"/>
                </a:solidFill>
              </a:rPr>
              <a:t>7.4/</a:t>
            </a:r>
            <a:r>
              <a:rPr lang="en-US" sz="1400" dirty="0" err="1">
                <a:solidFill>
                  <a:srgbClr val="FFFF00"/>
                </a:solidFill>
              </a:rPr>
              <a:t>main.cpp</a:t>
            </a:r>
            <a:endParaRPr lang="en-US" sz="1400" dirty="0">
              <a:solidFill>
                <a:srgbClr val="FFFF00"/>
              </a:solidFill>
            </a:endParaRPr>
          </a:p>
        </p:txBody>
      </p:sp>
      <p:sp>
        <p:nvSpPr>
          <p:cNvPr id="5" name="TextBox 4">
            <a:extLst>
              <a:ext uri="{FF2B5EF4-FFF2-40B4-BE49-F238E27FC236}">
                <a16:creationId xmlns:a16="http://schemas.microsoft.com/office/drawing/2014/main" id="{570EE11D-18CA-F5DC-F489-E6F04A0FC76B}"/>
              </a:ext>
            </a:extLst>
          </p:cNvPr>
          <p:cNvSpPr txBox="1"/>
          <p:nvPr/>
        </p:nvSpPr>
        <p:spPr>
          <a:xfrm>
            <a:off x="3075435" y="5802838"/>
            <a:ext cx="2993127" cy="369332"/>
          </a:xfrm>
          <a:prstGeom prst="rect">
            <a:avLst/>
          </a:prstGeom>
          <a:solidFill>
            <a:schemeClr val="accent1">
              <a:lumMod val="20000"/>
              <a:lumOff val="80000"/>
            </a:schemeClr>
          </a:solidFill>
          <a:ln>
            <a:solidFill>
              <a:srgbClr val="0432FF"/>
            </a:solidFill>
          </a:ln>
        </p:spPr>
        <p:txBody>
          <a:bodyPr wrap="none" rtlCol="0">
            <a:spAutoFit/>
          </a:bodyPr>
          <a:lstStyle/>
          <a:p>
            <a:r>
              <a:rPr lang="en-US" sz="1800" dirty="0">
                <a:solidFill>
                  <a:srgbClr val="0432FF"/>
                </a:solidFill>
              </a:rPr>
              <a:t>Problems with this version?</a:t>
            </a:r>
          </a:p>
        </p:txBody>
      </p:sp>
    </p:spTree>
    <p:extLst>
      <p:ext uri="{BB962C8B-B14F-4D97-AF65-F5344CB8AC3E}">
        <p14:creationId xmlns:p14="http://schemas.microsoft.com/office/powerpoint/2010/main" val="13505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3828-ED47-B656-3A50-6AF630F21295}"/>
              </a:ext>
            </a:extLst>
          </p:cNvPr>
          <p:cNvSpPr>
            <a:spLocks noGrp="1"/>
          </p:cNvSpPr>
          <p:nvPr>
            <p:ph type="title"/>
          </p:nvPr>
        </p:nvSpPr>
        <p:spPr/>
        <p:txBody>
          <a:bodyPr/>
          <a:lstStyle/>
          <a:p>
            <a:r>
              <a:rPr lang="en-US" dirty="0"/>
              <a:t>Example: Toys Application</a:t>
            </a:r>
            <a:r>
              <a:rPr lang="en-US" i="1" dirty="0"/>
              <a:t>, cont’d</a:t>
            </a:r>
          </a:p>
        </p:txBody>
      </p:sp>
      <p:sp>
        <p:nvSpPr>
          <p:cNvPr id="3" name="Content Placeholder 2">
            <a:extLst>
              <a:ext uri="{FF2B5EF4-FFF2-40B4-BE49-F238E27FC236}">
                <a16:creationId xmlns:a16="http://schemas.microsoft.com/office/drawing/2014/main" id="{1A399FED-7680-8461-7764-4DA7C8AE99DC}"/>
              </a:ext>
            </a:extLst>
          </p:cNvPr>
          <p:cNvSpPr>
            <a:spLocks noGrp="1"/>
          </p:cNvSpPr>
          <p:nvPr>
            <p:ph idx="1"/>
          </p:nvPr>
        </p:nvSpPr>
        <p:spPr>
          <a:xfrm>
            <a:off x="457200" y="1295401"/>
            <a:ext cx="8229600" cy="610804"/>
          </a:xfrm>
        </p:spPr>
        <p:txBody>
          <a:bodyPr/>
          <a:lstStyle/>
          <a:p>
            <a:r>
              <a:rPr lang="en-US" dirty="0"/>
              <a:t>Version 2: </a:t>
            </a:r>
            <a:r>
              <a:rPr lang="en-US" u="sng" dirty="0"/>
              <a:t>Multiple inheritance</a:t>
            </a:r>
          </a:p>
        </p:txBody>
      </p:sp>
      <p:sp>
        <p:nvSpPr>
          <p:cNvPr id="4" name="Slide Number Placeholder 3">
            <a:extLst>
              <a:ext uri="{FF2B5EF4-FFF2-40B4-BE49-F238E27FC236}">
                <a16:creationId xmlns:a16="http://schemas.microsoft.com/office/drawing/2014/main" id="{6B5B767C-6F92-EDB3-21FF-C26FB78F4393}"/>
              </a:ext>
            </a:extLst>
          </p:cNvPr>
          <p:cNvSpPr>
            <a:spLocks noGrp="1"/>
          </p:cNvSpPr>
          <p:nvPr>
            <p:ph type="sldNum" sz="quarter" idx="12"/>
          </p:nvPr>
        </p:nvSpPr>
        <p:spPr/>
        <p:txBody>
          <a:bodyPr/>
          <a:lstStyle/>
          <a:p>
            <a:fld id="{6C575094-CFE5-6845-BA77-358456EEE977}" type="slidenum">
              <a:rPr lang="en-US" altLang="x-none" smtClean="0"/>
              <a:pPr/>
              <a:t>59</a:t>
            </a:fld>
            <a:endParaRPr lang="en-US" altLang="x-none"/>
          </a:p>
        </p:txBody>
      </p:sp>
      <p:pic>
        <p:nvPicPr>
          <p:cNvPr id="6" name="Picture 5" descr="A diagram of a toy car&#10;&#10;Description automatically generated">
            <a:extLst>
              <a:ext uri="{FF2B5EF4-FFF2-40B4-BE49-F238E27FC236}">
                <a16:creationId xmlns:a16="http://schemas.microsoft.com/office/drawing/2014/main" id="{E969258B-AA23-8E5B-1E54-9107989769A2}"/>
              </a:ext>
            </a:extLst>
          </p:cNvPr>
          <p:cNvPicPr>
            <a:picLocks noChangeAspect="1"/>
          </p:cNvPicPr>
          <p:nvPr/>
        </p:nvPicPr>
        <p:blipFill>
          <a:blip r:embed="rId2"/>
          <a:stretch>
            <a:fillRect/>
          </a:stretch>
        </p:blipFill>
        <p:spPr>
          <a:xfrm>
            <a:off x="2730121" y="1906205"/>
            <a:ext cx="3683757" cy="2894380"/>
          </a:xfrm>
          <a:prstGeom prst="rect">
            <a:avLst/>
          </a:prstGeom>
        </p:spPr>
      </p:pic>
      <p:grpSp>
        <p:nvGrpSpPr>
          <p:cNvPr id="11" name="Group 10">
            <a:extLst>
              <a:ext uri="{FF2B5EF4-FFF2-40B4-BE49-F238E27FC236}">
                <a16:creationId xmlns:a16="http://schemas.microsoft.com/office/drawing/2014/main" id="{82B9ACDE-055B-EB1C-E5E3-E08F5090E050}"/>
              </a:ext>
            </a:extLst>
          </p:cNvPr>
          <p:cNvGrpSpPr/>
          <p:nvPr/>
        </p:nvGrpSpPr>
        <p:grpSpPr>
          <a:xfrm>
            <a:off x="2011708" y="5080059"/>
            <a:ext cx="5080672" cy="307779"/>
            <a:chOff x="1523264" y="4849150"/>
            <a:chExt cx="5080672" cy="307779"/>
          </a:xfrm>
        </p:grpSpPr>
        <p:sp>
          <p:nvSpPr>
            <p:cNvPr id="7" name="TextBox 6">
              <a:extLst>
                <a:ext uri="{FF2B5EF4-FFF2-40B4-BE49-F238E27FC236}">
                  <a16:creationId xmlns:a16="http://schemas.microsoft.com/office/drawing/2014/main" id="{64875F73-5FE8-6791-3A34-8E69ADCAD2C7}"/>
                </a:ext>
              </a:extLst>
            </p:cNvPr>
            <p:cNvSpPr txBox="1"/>
            <p:nvPr/>
          </p:nvSpPr>
          <p:spPr>
            <a:xfrm>
              <a:off x="4389122" y="4849150"/>
              <a:ext cx="896849" cy="307777"/>
            </a:xfrm>
            <a:prstGeom prst="rect">
              <a:avLst/>
            </a:prstGeom>
            <a:solidFill>
              <a:srgbClr val="0432FF"/>
            </a:solidFill>
          </p:spPr>
          <p:txBody>
            <a:bodyPr wrap="none" rtlCol="0">
              <a:spAutoFit/>
            </a:bodyPr>
            <a:lstStyle/>
            <a:p>
              <a:r>
                <a:rPr lang="en-US" sz="1400" dirty="0">
                  <a:solidFill>
                    <a:srgbClr val="FFFF00"/>
                  </a:solidFill>
                </a:rPr>
                <a:t>7.5/</a:t>
              </a:r>
              <a:r>
                <a:rPr lang="en-US" sz="1400" dirty="0" err="1">
                  <a:solidFill>
                    <a:srgbClr val="FFFF00"/>
                  </a:solidFill>
                </a:rPr>
                <a:t>Toy.h</a:t>
              </a:r>
              <a:endParaRPr lang="en-US" sz="1400" dirty="0">
                <a:solidFill>
                  <a:srgbClr val="FFFF00"/>
                </a:solidFill>
              </a:endParaRPr>
            </a:p>
          </p:txBody>
        </p:sp>
        <p:sp>
          <p:nvSpPr>
            <p:cNvPr id="8" name="TextBox 7">
              <a:extLst>
                <a:ext uri="{FF2B5EF4-FFF2-40B4-BE49-F238E27FC236}">
                  <a16:creationId xmlns:a16="http://schemas.microsoft.com/office/drawing/2014/main" id="{3E01736A-0FAB-5A28-2FCF-BCA5B65FA107}"/>
                </a:ext>
              </a:extLst>
            </p:cNvPr>
            <p:cNvSpPr txBox="1"/>
            <p:nvPr/>
          </p:nvSpPr>
          <p:spPr>
            <a:xfrm>
              <a:off x="5394951" y="4849151"/>
              <a:ext cx="1208985" cy="307777"/>
            </a:xfrm>
            <a:prstGeom prst="rect">
              <a:avLst/>
            </a:prstGeom>
            <a:solidFill>
              <a:srgbClr val="0432FF"/>
            </a:solidFill>
          </p:spPr>
          <p:txBody>
            <a:bodyPr wrap="none" rtlCol="0">
              <a:spAutoFit/>
            </a:bodyPr>
            <a:lstStyle/>
            <a:p>
              <a:r>
                <a:rPr lang="en-US" sz="1400" dirty="0">
                  <a:solidFill>
                    <a:srgbClr val="FFFF00"/>
                  </a:solidFill>
                </a:rPr>
                <a:t>7.5/</a:t>
              </a:r>
              <a:r>
                <a:rPr lang="en-US" sz="1400" dirty="0" err="1">
                  <a:solidFill>
                    <a:srgbClr val="FFFF00"/>
                  </a:solidFill>
                </a:rPr>
                <a:t>main.cpp</a:t>
              </a:r>
              <a:endParaRPr lang="en-US" sz="1400" dirty="0">
                <a:solidFill>
                  <a:srgbClr val="FFFF00"/>
                </a:solidFill>
              </a:endParaRPr>
            </a:p>
          </p:txBody>
        </p:sp>
        <p:sp>
          <p:nvSpPr>
            <p:cNvPr id="9" name="TextBox 8">
              <a:extLst>
                <a:ext uri="{FF2B5EF4-FFF2-40B4-BE49-F238E27FC236}">
                  <a16:creationId xmlns:a16="http://schemas.microsoft.com/office/drawing/2014/main" id="{E67C1467-7B0B-1B52-6E0D-D843536AD82D}"/>
                </a:ext>
              </a:extLst>
            </p:cNvPr>
            <p:cNvSpPr txBox="1"/>
            <p:nvPr/>
          </p:nvSpPr>
          <p:spPr>
            <a:xfrm>
              <a:off x="1523264" y="4849152"/>
              <a:ext cx="1149674" cy="307777"/>
            </a:xfrm>
            <a:prstGeom prst="rect">
              <a:avLst/>
            </a:prstGeom>
            <a:solidFill>
              <a:srgbClr val="0432FF"/>
            </a:solidFill>
          </p:spPr>
          <p:txBody>
            <a:bodyPr wrap="none" rtlCol="0">
              <a:spAutoFit/>
            </a:bodyPr>
            <a:lstStyle/>
            <a:p>
              <a:r>
                <a:rPr lang="en-US" sz="1400" dirty="0">
                  <a:solidFill>
                    <a:srgbClr val="FFFF00"/>
                  </a:solidFill>
                </a:rPr>
                <a:t>7.5/</a:t>
              </a:r>
              <a:r>
                <a:rPr lang="en-US" sz="1400" dirty="0" err="1">
                  <a:solidFill>
                    <a:srgbClr val="FFFF00"/>
                  </a:solidFill>
                </a:rPr>
                <a:t>Sound.h</a:t>
              </a:r>
              <a:endParaRPr lang="en-US" sz="1400" dirty="0">
                <a:solidFill>
                  <a:srgbClr val="FFFF00"/>
                </a:solidFill>
              </a:endParaRPr>
            </a:p>
          </p:txBody>
        </p:sp>
        <p:sp>
          <p:nvSpPr>
            <p:cNvPr id="10" name="TextBox 9">
              <a:extLst>
                <a:ext uri="{FF2B5EF4-FFF2-40B4-BE49-F238E27FC236}">
                  <a16:creationId xmlns:a16="http://schemas.microsoft.com/office/drawing/2014/main" id="{7D58CA15-54C2-0414-98BF-5008A89B6539}"/>
                </a:ext>
              </a:extLst>
            </p:cNvPr>
            <p:cNvSpPr txBox="1"/>
            <p:nvPr/>
          </p:nvSpPr>
          <p:spPr>
            <a:xfrm>
              <a:off x="2781918" y="4849150"/>
              <a:ext cx="1479892" cy="307777"/>
            </a:xfrm>
            <a:prstGeom prst="rect">
              <a:avLst/>
            </a:prstGeom>
            <a:solidFill>
              <a:srgbClr val="0432FF"/>
            </a:solidFill>
          </p:spPr>
          <p:txBody>
            <a:bodyPr wrap="none" rtlCol="0">
              <a:spAutoFit/>
            </a:bodyPr>
            <a:lstStyle/>
            <a:p>
              <a:r>
                <a:rPr lang="en-US" sz="1400" dirty="0">
                  <a:solidFill>
                    <a:srgbClr val="FFFF00"/>
                  </a:solidFill>
                </a:rPr>
                <a:t>7.5/</a:t>
              </a:r>
              <a:r>
                <a:rPr lang="en-US" sz="1400" dirty="0" err="1">
                  <a:solidFill>
                    <a:srgbClr val="FFFF00"/>
                  </a:solidFill>
                </a:rPr>
                <a:t>PlayAction.h</a:t>
              </a:r>
              <a:endParaRPr lang="en-US" sz="1400" dirty="0">
                <a:solidFill>
                  <a:srgbClr val="FFFF00"/>
                </a:solidFill>
              </a:endParaRPr>
            </a:p>
          </p:txBody>
        </p:sp>
      </p:grpSp>
      <p:sp>
        <p:nvSpPr>
          <p:cNvPr id="5" name="TextBox 4">
            <a:extLst>
              <a:ext uri="{FF2B5EF4-FFF2-40B4-BE49-F238E27FC236}">
                <a16:creationId xmlns:a16="http://schemas.microsoft.com/office/drawing/2014/main" id="{BA8AB400-AA76-645A-584A-752AB64D5B06}"/>
              </a:ext>
            </a:extLst>
          </p:cNvPr>
          <p:cNvSpPr txBox="1"/>
          <p:nvPr/>
        </p:nvSpPr>
        <p:spPr>
          <a:xfrm>
            <a:off x="3075435" y="5667310"/>
            <a:ext cx="2993127" cy="369332"/>
          </a:xfrm>
          <a:prstGeom prst="rect">
            <a:avLst/>
          </a:prstGeom>
          <a:solidFill>
            <a:schemeClr val="accent1">
              <a:lumMod val="20000"/>
              <a:lumOff val="80000"/>
            </a:schemeClr>
          </a:solidFill>
          <a:ln>
            <a:solidFill>
              <a:srgbClr val="0432FF"/>
            </a:solidFill>
          </a:ln>
        </p:spPr>
        <p:txBody>
          <a:bodyPr wrap="none" rtlCol="0">
            <a:spAutoFit/>
          </a:bodyPr>
          <a:lstStyle/>
          <a:p>
            <a:r>
              <a:rPr lang="en-US" sz="1800" dirty="0">
                <a:solidFill>
                  <a:srgbClr val="0432FF"/>
                </a:solidFill>
              </a:rPr>
              <a:t>Problems with this version?</a:t>
            </a:r>
          </a:p>
        </p:txBody>
      </p:sp>
    </p:spTree>
    <p:extLst>
      <p:ext uri="{BB962C8B-B14F-4D97-AF65-F5344CB8AC3E}">
        <p14:creationId xmlns:p14="http://schemas.microsoft.com/office/powerpoint/2010/main" val="28534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E9F3-E02D-B87E-A709-6395DD0D07F3}"/>
              </a:ext>
            </a:extLst>
          </p:cNvPr>
          <p:cNvSpPr>
            <a:spLocks noGrp="1"/>
          </p:cNvSpPr>
          <p:nvPr>
            <p:ph type="title"/>
          </p:nvPr>
        </p:nvSpPr>
        <p:spPr/>
        <p:txBody>
          <a:bodyPr/>
          <a:lstStyle/>
          <a:p>
            <a:r>
              <a:rPr lang="en-US" dirty="0"/>
              <a:t>The Principle of Least Astonishment </a:t>
            </a:r>
          </a:p>
        </p:txBody>
      </p:sp>
      <p:sp>
        <p:nvSpPr>
          <p:cNvPr id="3" name="Content Placeholder 2">
            <a:extLst>
              <a:ext uri="{FF2B5EF4-FFF2-40B4-BE49-F238E27FC236}">
                <a16:creationId xmlns:a16="http://schemas.microsoft.com/office/drawing/2014/main" id="{7D722835-85F3-1C6F-195D-98B0EE1D98F8}"/>
              </a:ext>
            </a:extLst>
          </p:cNvPr>
          <p:cNvSpPr>
            <a:spLocks noGrp="1"/>
          </p:cNvSpPr>
          <p:nvPr>
            <p:ph idx="1"/>
          </p:nvPr>
        </p:nvSpPr>
        <p:spPr>
          <a:xfrm>
            <a:off x="457200" y="1295401"/>
            <a:ext cx="8229600" cy="2133600"/>
          </a:xfrm>
        </p:spPr>
        <p:txBody>
          <a:bodyPr/>
          <a:lstStyle/>
          <a:p>
            <a:r>
              <a:rPr lang="en-US" dirty="0"/>
              <a:t>Poor software design can cause </a:t>
            </a:r>
            <a:r>
              <a:rPr lang="en-US" u="sng" dirty="0"/>
              <a:t>surprises</a:t>
            </a:r>
            <a:r>
              <a:rPr lang="en-US" dirty="0"/>
              <a:t>.</a:t>
            </a:r>
          </a:p>
          <a:p>
            <a:pPr lvl="1"/>
            <a:r>
              <a:rPr lang="en-US" dirty="0"/>
              <a:t>We don’t want to surprise our </a:t>
            </a:r>
            <a:r>
              <a:rPr lang="en-US" u="sng" dirty="0"/>
              <a:t>customers</a:t>
            </a:r>
            <a:r>
              <a:rPr lang="en-US" dirty="0"/>
              <a:t> with applications that don’t behave as expected.</a:t>
            </a:r>
          </a:p>
          <a:p>
            <a:pPr lvl="1"/>
            <a:r>
              <a:rPr lang="en-US" dirty="0"/>
              <a:t>We don’t want to surprise </a:t>
            </a:r>
            <a:r>
              <a:rPr lang="en-US" u="sng" dirty="0"/>
              <a:t>developers</a:t>
            </a:r>
            <a:r>
              <a:rPr lang="en-US" dirty="0"/>
              <a:t> (including ourselves) with code that doesn’t work as expected.</a:t>
            </a:r>
          </a:p>
        </p:txBody>
      </p:sp>
      <p:sp>
        <p:nvSpPr>
          <p:cNvPr id="4" name="Slide Number Placeholder 3">
            <a:extLst>
              <a:ext uri="{FF2B5EF4-FFF2-40B4-BE49-F238E27FC236}">
                <a16:creationId xmlns:a16="http://schemas.microsoft.com/office/drawing/2014/main" id="{38E61918-7CBE-231C-0AD6-0B39CDFD37C9}"/>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5" name="TextBox 4">
            <a:extLst>
              <a:ext uri="{FF2B5EF4-FFF2-40B4-BE49-F238E27FC236}">
                <a16:creationId xmlns:a16="http://schemas.microsoft.com/office/drawing/2014/main" id="{206E8FDC-FC66-1AAF-19A4-3D6FE5544467}"/>
              </a:ext>
            </a:extLst>
          </p:cNvPr>
          <p:cNvSpPr txBox="1"/>
          <p:nvPr/>
        </p:nvSpPr>
        <p:spPr>
          <a:xfrm>
            <a:off x="1783110" y="3718003"/>
            <a:ext cx="5577779" cy="1631216"/>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Principle of Least Astonishment</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There should be few, if any, surprises for programmers (including ourselves) who use our code. Surprises can cause logic and runtime errors and make code difficult to maintain</a:t>
            </a: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089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6548-65DC-1C7B-488F-F7042DBD4103}"/>
              </a:ext>
            </a:extLst>
          </p:cNvPr>
          <p:cNvSpPr>
            <a:spLocks noGrp="1"/>
          </p:cNvSpPr>
          <p:nvPr>
            <p:ph type="title"/>
          </p:nvPr>
        </p:nvSpPr>
        <p:spPr/>
        <p:txBody>
          <a:bodyPr/>
          <a:lstStyle/>
          <a:p>
            <a:r>
              <a:rPr lang="en-US" dirty="0"/>
              <a:t>Example: Toys Application</a:t>
            </a:r>
            <a:r>
              <a:rPr lang="en-US" i="1" dirty="0"/>
              <a:t>, cont’d</a:t>
            </a:r>
            <a:endParaRPr lang="en-US" dirty="0"/>
          </a:p>
        </p:txBody>
      </p:sp>
      <p:sp>
        <p:nvSpPr>
          <p:cNvPr id="3" name="Content Placeholder 2">
            <a:extLst>
              <a:ext uri="{FF2B5EF4-FFF2-40B4-BE49-F238E27FC236}">
                <a16:creationId xmlns:a16="http://schemas.microsoft.com/office/drawing/2014/main" id="{2BC3FDD6-A6C0-560D-3AEB-85AA4EE36FE1}"/>
              </a:ext>
            </a:extLst>
          </p:cNvPr>
          <p:cNvSpPr>
            <a:spLocks noGrp="1"/>
          </p:cNvSpPr>
          <p:nvPr>
            <p:ph idx="1"/>
          </p:nvPr>
        </p:nvSpPr>
        <p:spPr>
          <a:xfrm>
            <a:off x="457200" y="1295401"/>
            <a:ext cx="8229600" cy="3052235"/>
          </a:xfrm>
        </p:spPr>
        <p:txBody>
          <a:bodyPr/>
          <a:lstStyle/>
          <a:p>
            <a:r>
              <a:rPr lang="en-US" dirty="0"/>
              <a:t>Version 3: Inheritance + Aggregations (compositions)</a:t>
            </a:r>
          </a:p>
          <a:p>
            <a:pPr lvl="4"/>
            <a:endParaRPr lang="en-US" dirty="0"/>
          </a:p>
          <a:p>
            <a:pPr lvl="1"/>
            <a:r>
              <a:rPr lang="en-US" dirty="0"/>
              <a:t>No code duplication.</a:t>
            </a:r>
          </a:p>
          <a:p>
            <a:pPr lvl="1"/>
            <a:r>
              <a:rPr lang="en-US" dirty="0"/>
              <a:t>Sound and play action</a:t>
            </a:r>
            <a:br>
              <a:rPr lang="en-US" dirty="0"/>
            </a:br>
            <a:r>
              <a:rPr lang="en-US" dirty="0"/>
              <a:t>behaviors are</a:t>
            </a:r>
            <a:br>
              <a:rPr lang="en-US" dirty="0"/>
            </a:br>
            <a:r>
              <a:rPr lang="en-US" u="sng" dirty="0"/>
              <a:t>not hardcoded</a:t>
            </a:r>
            <a:br>
              <a:rPr lang="en-US" dirty="0"/>
            </a:br>
            <a:r>
              <a:rPr lang="en-US" dirty="0"/>
              <a:t>in the source code.</a:t>
            </a:r>
          </a:p>
        </p:txBody>
      </p:sp>
      <p:sp>
        <p:nvSpPr>
          <p:cNvPr id="4" name="Slide Number Placeholder 3">
            <a:extLst>
              <a:ext uri="{FF2B5EF4-FFF2-40B4-BE49-F238E27FC236}">
                <a16:creationId xmlns:a16="http://schemas.microsoft.com/office/drawing/2014/main" id="{8F0E8CC1-6526-4281-72E6-3FF895740C39}"/>
              </a:ext>
            </a:extLst>
          </p:cNvPr>
          <p:cNvSpPr>
            <a:spLocks noGrp="1"/>
          </p:cNvSpPr>
          <p:nvPr>
            <p:ph type="sldNum" sz="quarter" idx="12"/>
          </p:nvPr>
        </p:nvSpPr>
        <p:spPr/>
        <p:txBody>
          <a:bodyPr/>
          <a:lstStyle/>
          <a:p>
            <a:fld id="{6C575094-CFE5-6845-BA77-358456EEE977}" type="slidenum">
              <a:rPr lang="en-US" altLang="x-none" smtClean="0"/>
              <a:pPr/>
              <a:t>60</a:t>
            </a:fld>
            <a:endParaRPr lang="en-US" altLang="x-none"/>
          </a:p>
        </p:txBody>
      </p:sp>
      <p:pic>
        <p:nvPicPr>
          <p:cNvPr id="5" name="Picture 4" descr="Diagram&#10;&#10;Description automatically generated">
            <a:extLst>
              <a:ext uri="{FF2B5EF4-FFF2-40B4-BE49-F238E27FC236}">
                <a16:creationId xmlns:a16="http://schemas.microsoft.com/office/drawing/2014/main" id="{8FD1454D-3337-02BB-3F3D-E337EDD7C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9" y="1965976"/>
            <a:ext cx="3840438" cy="4127747"/>
          </a:xfrm>
          <a:prstGeom prst="rect">
            <a:avLst/>
          </a:prstGeom>
        </p:spPr>
      </p:pic>
      <p:grpSp>
        <p:nvGrpSpPr>
          <p:cNvPr id="11" name="Group 10">
            <a:extLst>
              <a:ext uri="{FF2B5EF4-FFF2-40B4-BE49-F238E27FC236}">
                <a16:creationId xmlns:a16="http://schemas.microsoft.com/office/drawing/2014/main" id="{F995B50C-9054-87DD-69D6-630C6CFDFFEC}"/>
              </a:ext>
            </a:extLst>
          </p:cNvPr>
          <p:cNvGrpSpPr/>
          <p:nvPr/>
        </p:nvGrpSpPr>
        <p:grpSpPr>
          <a:xfrm>
            <a:off x="3017537" y="4675686"/>
            <a:ext cx="1479892" cy="1392053"/>
            <a:chOff x="1789373" y="2708357"/>
            <a:chExt cx="1479892" cy="1392053"/>
          </a:xfrm>
        </p:grpSpPr>
        <p:sp>
          <p:nvSpPr>
            <p:cNvPr id="7" name="TextBox 6">
              <a:extLst>
                <a:ext uri="{FF2B5EF4-FFF2-40B4-BE49-F238E27FC236}">
                  <a16:creationId xmlns:a16="http://schemas.microsoft.com/office/drawing/2014/main" id="{6518F5F5-AEDC-42C9-B235-270706749D8C}"/>
                </a:ext>
              </a:extLst>
            </p:cNvPr>
            <p:cNvSpPr txBox="1"/>
            <p:nvPr/>
          </p:nvSpPr>
          <p:spPr>
            <a:xfrm>
              <a:off x="2372416" y="3439869"/>
              <a:ext cx="896849" cy="307777"/>
            </a:xfrm>
            <a:prstGeom prst="rect">
              <a:avLst/>
            </a:prstGeom>
            <a:solidFill>
              <a:srgbClr val="0432FF"/>
            </a:solidFill>
          </p:spPr>
          <p:txBody>
            <a:bodyPr wrap="none" rtlCol="0">
              <a:spAutoFit/>
            </a:bodyPr>
            <a:lstStyle/>
            <a:p>
              <a:r>
                <a:rPr lang="en-US" sz="1400" dirty="0">
                  <a:solidFill>
                    <a:srgbClr val="FFFF00"/>
                  </a:solidFill>
                </a:rPr>
                <a:t>7.6/</a:t>
              </a:r>
              <a:r>
                <a:rPr lang="en-US" sz="1400" dirty="0" err="1">
                  <a:solidFill>
                    <a:srgbClr val="FFFF00"/>
                  </a:solidFill>
                </a:rPr>
                <a:t>Toy.h</a:t>
              </a:r>
              <a:endParaRPr lang="en-US" sz="1400" dirty="0">
                <a:solidFill>
                  <a:srgbClr val="FFFF00"/>
                </a:solidFill>
              </a:endParaRPr>
            </a:p>
          </p:txBody>
        </p:sp>
        <p:sp>
          <p:nvSpPr>
            <p:cNvPr id="8" name="TextBox 7">
              <a:extLst>
                <a:ext uri="{FF2B5EF4-FFF2-40B4-BE49-F238E27FC236}">
                  <a16:creationId xmlns:a16="http://schemas.microsoft.com/office/drawing/2014/main" id="{2EA0915D-A78B-7937-CAD3-077191D51C3F}"/>
                </a:ext>
              </a:extLst>
            </p:cNvPr>
            <p:cNvSpPr txBox="1"/>
            <p:nvPr/>
          </p:nvSpPr>
          <p:spPr>
            <a:xfrm>
              <a:off x="2060280" y="3792633"/>
              <a:ext cx="1208985" cy="307777"/>
            </a:xfrm>
            <a:prstGeom prst="rect">
              <a:avLst/>
            </a:prstGeom>
            <a:solidFill>
              <a:srgbClr val="0432FF"/>
            </a:solidFill>
          </p:spPr>
          <p:txBody>
            <a:bodyPr wrap="none" rtlCol="0">
              <a:spAutoFit/>
            </a:bodyPr>
            <a:lstStyle/>
            <a:p>
              <a:r>
                <a:rPr lang="en-US" sz="1400" dirty="0">
                  <a:solidFill>
                    <a:srgbClr val="FFFF00"/>
                  </a:solidFill>
                </a:rPr>
                <a:t>7.6/</a:t>
              </a:r>
              <a:r>
                <a:rPr lang="en-US" sz="1400" dirty="0" err="1">
                  <a:solidFill>
                    <a:srgbClr val="FFFF00"/>
                  </a:solidFill>
                </a:rPr>
                <a:t>main.cpp</a:t>
              </a:r>
              <a:endParaRPr lang="en-US" sz="1400" dirty="0">
                <a:solidFill>
                  <a:srgbClr val="FFFF00"/>
                </a:solidFill>
              </a:endParaRPr>
            </a:p>
          </p:txBody>
        </p:sp>
        <p:sp>
          <p:nvSpPr>
            <p:cNvPr id="9" name="TextBox 8">
              <a:extLst>
                <a:ext uri="{FF2B5EF4-FFF2-40B4-BE49-F238E27FC236}">
                  <a16:creationId xmlns:a16="http://schemas.microsoft.com/office/drawing/2014/main" id="{092B9FB3-C8CC-6FEC-66F3-DF6065FE129C}"/>
                </a:ext>
              </a:extLst>
            </p:cNvPr>
            <p:cNvSpPr txBox="1"/>
            <p:nvPr/>
          </p:nvSpPr>
          <p:spPr>
            <a:xfrm>
              <a:off x="2119591" y="2708357"/>
              <a:ext cx="1149674" cy="307777"/>
            </a:xfrm>
            <a:prstGeom prst="rect">
              <a:avLst/>
            </a:prstGeom>
            <a:solidFill>
              <a:srgbClr val="0432FF"/>
            </a:solidFill>
          </p:spPr>
          <p:txBody>
            <a:bodyPr wrap="none" rtlCol="0">
              <a:spAutoFit/>
            </a:bodyPr>
            <a:lstStyle/>
            <a:p>
              <a:r>
                <a:rPr lang="en-US" sz="1400" dirty="0">
                  <a:solidFill>
                    <a:srgbClr val="FFFF00"/>
                  </a:solidFill>
                </a:rPr>
                <a:t>7.6/</a:t>
              </a:r>
              <a:r>
                <a:rPr lang="en-US" sz="1400" dirty="0" err="1">
                  <a:solidFill>
                    <a:srgbClr val="FFFF00"/>
                  </a:solidFill>
                </a:rPr>
                <a:t>Sound.h</a:t>
              </a:r>
              <a:endParaRPr lang="en-US" sz="1400" dirty="0">
                <a:solidFill>
                  <a:srgbClr val="FFFF00"/>
                </a:solidFill>
              </a:endParaRPr>
            </a:p>
          </p:txBody>
        </p:sp>
        <p:sp>
          <p:nvSpPr>
            <p:cNvPr id="10" name="TextBox 9">
              <a:extLst>
                <a:ext uri="{FF2B5EF4-FFF2-40B4-BE49-F238E27FC236}">
                  <a16:creationId xmlns:a16="http://schemas.microsoft.com/office/drawing/2014/main" id="{8CF9A99B-F0B9-3AD4-2901-AECB1EED1D79}"/>
                </a:ext>
              </a:extLst>
            </p:cNvPr>
            <p:cNvSpPr txBox="1"/>
            <p:nvPr/>
          </p:nvSpPr>
          <p:spPr>
            <a:xfrm>
              <a:off x="1789373" y="3074113"/>
              <a:ext cx="1479892" cy="307777"/>
            </a:xfrm>
            <a:prstGeom prst="rect">
              <a:avLst/>
            </a:prstGeom>
            <a:solidFill>
              <a:srgbClr val="0432FF"/>
            </a:solidFill>
          </p:spPr>
          <p:txBody>
            <a:bodyPr wrap="none" rtlCol="0">
              <a:spAutoFit/>
            </a:bodyPr>
            <a:lstStyle/>
            <a:p>
              <a:r>
                <a:rPr lang="en-US" sz="1400" dirty="0">
                  <a:solidFill>
                    <a:srgbClr val="FFFF00"/>
                  </a:solidFill>
                </a:rPr>
                <a:t>7.6/</a:t>
              </a:r>
              <a:r>
                <a:rPr lang="en-US" sz="1400" dirty="0" err="1">
                  <a:solidFill>
                    <a:srgbClr val="FFFF00"/>
                  </a:solidFill>
                </a:rPr>
                <a:t>PlayAction.h</a:t>
              </a:r>
              <a:endParaRPr lang="en-US" sz="1400" dirty="0">
                <a:solidFill>
                  <a:srgbClr val="FFFF00"/>
                </a:solidFill>
              </a:endParaRPr>
            </a:p>
          </p:txBody>
        </p:sp>
      </p:grpSp>
    </p:spTree>
    <p:extLst>
      <p:ext uri="{BB962C8B-B14F-4D97-AF65-F5344CB8AC3E}">
        <p14:creationId xmlns:p14="http://schemas.microsoft.com/office/powerpoint/2010/main" val="3679736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1214-F88A-DC72-628D-C942EB5E8EB9}"/>
              </a:ext>
            </a:extLst>
          </p:cNvPr>
          <p:cNvSpPr>
            <a:spLocks noGrp="1"/>
          </p:cNvSpPr>
          <p:nvPr>
            <p:ph type="title"/>
          </p:nvPr>
        </p:nvSpPr>
        <p:spPr>
          <a:xfrm>
            <a:off x="365806" y="411163"/>
            <a:ext cx="8412388" cy="655637"/>
          </a:xfrm>
        </p:spPr>
        <p:txBody>
          <a:bodyPr/>
          <a:lstStyle/>
          <a:p>
            <a:r>
              <a:rPr lang="en-US" dirty="0"/>
              <a:t>Favor Composition over Inheritance Principle</a:t>
            </a:r>
          </a:p>
        </p:txBody>
      </p:sp>
      <p:sp>
        <p:nvSpPr>
          <p:cNvPr id="4" name="Slide Number Placeholder 3">
            <a:extLst>
              <a:ext uri="{FF2B5EF4-FFF2-40B4-BE49-F238E27FC236}">
                <a16:creationId xmlns:a16="http://schemas.microsoft.com/office/drawing/2014/main" id="{E2C37DB3-CE2A-B35A-549C-EFC10D45E3EA}"/>
              </a:ext>
            </a:extLst>
          </p:cNvPr>
          <p:cNvSpPr>
            <a:spLocks noGrp="1"/>
          </p:cNvSpPr>
          <p:nvPr>
            <p:ph type="sldNum" sz="quarter" idx="12"/>
          </p:nvPr>
        </p:nvSpPr>
        <p:spPr/>
        <p:txBody>
          <a:bodyPr/>
          <a:lstStyle/>
          <a:p>
            <a:fld id="{6C575094-CFE5-6845-BA77-358456EEE977}" type="slidenum">
              <a:rPr lang="en-US" altLang="x-none" smtClean="0"/>
              <a:pPr/>
              <a:t>61</a:t>
            </a:fld>
            <a:endParaRPr lang="en-US" altLang="x-none"/>
          </a:p>
        </p:txBody>
      </p:sp>
      <p:sp>
        <p:nvSpPr>
          <p:cNvPr id="5" name="TextBox 4">
            <a:extLst>
              <a:ext uri="{FF2B5EF4-FFF2-40B4-BE49-F238E27FC236}">
                <a16:creationId xmlns:a16="http://schemas.microsoft.com/office/drawing/2014/main" id="{4BD46EAC-C9A7-9E66-1267-83BCAA6214CF}"/>
              </a:ext>
            </a:extLst>
          </p:cNvPr>
          <p:cNvSpPr txBox="1"/>
          <p:nvPr/>
        </p:nvSpPr>
        <p:spPr>
          <a:xfrm>
            <a:off x="1583087" y="1508781"/>
            <a:ext cx="5977825" cy="344709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Favor Composition over Inheritance Principle</a:t>
            </a:r>
          </a:p>
          <a:p>
            <a:endParaRPr lang="en-US" sz="800" dirty="0">
              <a:latin typeface="+mj-lt"/>
            </a:endParaRPr>
          </a:p>
          <a:p>
            <a:pPr marL="6350" marR="228600">
              <a:spcBef>
                <a:spcPts val="0"/>
              </a:spcBef>
              <a:spcAft>
                <a:spcPts val="12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design that uses composition (“has-a” relationships where classes aggregate other classes) is often better than inheritance (“is-a” relationships of subclasses to superclasses). Inheritance is determined by the source code and therefore hardcodes behavior. Composing behaviors at run time is much more flexible. Composition also makes it easier to share code and reduce duplication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Because “has-a” relationships often involve delegation, the principal is also called the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Favor Delegation over Inheritance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Principle</a:t>
            </a:r>
            <a:r>
              <a:rPr lang="en-US" sz="2000" dirty="0">
                <a:latin typeface="Calibri" panose="020F0502020204030204" pitchFamily="34" charset="0"/>
                <a:ea typeface="Calibri" panose="020F0502020204030204" pitchFamily="34" charset="0"/>
              </a:rPr>
              <a:t>.</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98788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51AF-4B3F-032A-0A34-98CDE949852F}"/>
              </a:ext>
            </a:extLst>
          </p:cNvPr>
          <p:cNvSpPr>
            <a:spLocks noGrp="1"/>
          </p:cNvSpPr>
          <p:nvPr>
            <p:ph type="title"/>
          </p:nvPr>
        </p:nvSpPr>
        <p:spPr/>
        <p:txBody>
          <a:bodyPr/>
          <a:lstStyle/>
          <a:p>
            <a:r>
              <a:rPr lang="en-US" dirty="0"/>
              <a:t>Use a Factory Function</a:t>
            </a:r>
          </a:p>
        </p:txBody>
      </p:sp>
      <p:sp>
        <p:nvSpPr>
          <p:cNvPr id="3" name="Content Placeholder 2">
            <a:extLst>
              <a:ext uri="{FF2B5EF4-FFF2-40B4-BE49-F238E27FC236}">
                <a16:creationId xmlns:a16="http://schemas.microsoft.com/office/drawing/2014/main" id="{C876842D-8543-3CBA-E6F7-2D04C34A25AE}"/>
              </a:ext>
            </a:extLst>
          </p:cNvPr>
          <p:cNvSpPr>
            <a:spLocks noGrp="1"/>
          </p:cNvSpPr>
          <p:nvPr>
            <p:ph idx="1"/>
          </p:nvPr>
        </p:nvSpPr>
        <p:spPr/>
        <p:txBody>
          <a:bodyPr/>
          <a:lstStyle/>
          <a:p>
            <a:r>
              <a:rPr lang="en-US" dirty="0"/>
              <a:t>Code such as</a:t>
            </a:r>
            <a:br>
              <a:rPr lang="en-US" dirty="0"/>
            </a:br>
            <a:br>
              <a:rPr lang="en-US" dirty="0"/>
            </a:br>
            <a:r>
              <a:rPr lang="en-US" dirty="0"/>
              <a:t>is inherently </a:t>
            </a:r>
            <a:r>
              <a:rPr lang="en-US" u="sng" dirty="0"/>
              <a:t>inflexible</a:t>
            </a:r>
            <a:r>
              <a:rPr lang="en-US" dirty="0"/>
              <a:t> because variable </a:t>
            </a:r>
            <a:r>
              <a:rPr lang="en-US" b="1" dirty="0">
                <a:solidFill>
                  <a:srgbClr val="0432FF"/>
                </a:solidFill>
                <a:latin typeface="Courier New" panose="02070309020205020404" pitchFamily="49" charset="0"/>
                <a:cs typeface="Courier New" panose="02070309020205020404" pitchFamily="49" charset="0"/>
              </a:rPr>
              <a:t>toy</a:t>
            </a:r>
            <a:r>
              <a:rPr lang="en-US" dirty="0"/>
              <a:t> is </a:t>
            </a:r>
            <a:r>
              <a:rPr lang="en-US" u="sng" dirty="0"/>
              <a:t>hardcoded</a:t>
            </a:r>
            <a:r>
              <a:rPr lang="en-US" dirty="0"/>
              <a:t> to only point to a </a:t>
            </a:r>
            <a:r>
              <a:rPr lang="en-US" b="1" dirty="0">
                <a:solidFill>
                  <a:srgbClr val="0432FF"/>
                </a:solidFill>
                <a:latin typeface="Courier New" panose="02070309020205020404" pitchFamily="49" charset="0"/>
                <a:cs typeface="Courier New" panose="02070309020205020404" pitchFamily="49" charset="0"/>
              </a:rPr>
              <a:t>TrainSet</a:t>
            </a:r>
            <a:r>
              <a:rPr lang="en-US" dirty="0"/>
              <a:t> object. </a:t>
            </a:r>
          </a:p>
          <a:p>
            <a:r>
              <a:rPr lang="en-US" dirty="0"/>
              <a:t>Using the Code to the Interface Principle:</a:t>
            </a:r>
          </a:p>
          <a:p>
            <a:endParaRPr lang="en-US" dirty="0"/>
          </a:p>
          <a:p>
            <a:r>
              <a:rPr lang="en-US" dirty="0"/>
              <a:t>But this code still isn’t as flexible as it can be.</a:t>
            </a:r>
          </a:p>
          <a:p>
            <a:r>
              <a:rPr lang="en-US" dirty="0"/>
              <a:t>What if during a different run of the application, we need to initialize variable </a:t>
            </a:r>
            <a:r>
              <a:rPr lang="en-US" b="1" dirty="0">
                <a:solidFill>
                  <a:srgbClr val="0432FF"/>
                </a:solidFill>
                <a:latin typeface="Courier New" panose="02070309020205020404" pitchFamily="49" charset="0"/>
                <a:cs typeface="Courier New" panose="02070309020205020404" pitchFamily="49" charset="0"/>
              </a:rPr>
              <a:t>toy</a:t>
            </a:r>
            <a:r>
              <a:rPr lang="en-US" dirty="0"/>
              <a:t> to a different </a:t>
            </a:r>
            <a:r>
              <a:rPr lang="en-US" b="1" dirty="0">
                <a:solidFill>
                  <a:srgbClr val="0432FF"/>
                </a:solidFill>
                <a:latin typeface="Courier New" panose="02070309020205020404" pitchFamily="49" charset="0"/>
                <a:cs typeface="Courier New" panose="02070309020205020404" pitchFamily="49" charset="0"/>
              </a:rPr>
              <a:t>Toy</a:t>
            </a:r>
            <a:r>
              <a:rPr lang="en-US" dirty="0"/>
              <a:t> object? </a:t>
            </a:r>
          </a:p>
        </p:txBody>
      </p:sp>
      <p:sp>
        <p:nvSpPr>
          <p:cNvPr id="4" name="Slide Number Placeholder 3">
            <a:extLst>
              <a:ext uri="{FF2B5EF4-FFF2-40B4-BE49-F238E27FC236}">
                <a16:creationId xmlns:a16="http://schemas.microsoft.com/office/drawing/2014/main" id="{8870A7E4-BDBA-AC70-A403-1E1C90999FB4}"/>
              </a:ext>
            </a:extLst>
          </p:cNvPr>
          <p:cNvSpPr>
            <a:spLocks noGrp="1"/>
          </p:cNvSpPr>
          <p:nvPr>
            <p:ph type="sldNum" sz="quarter" idx="12"/>
          </p:nvPr>
        </p:nvSpPr>
        <p:spPr/>
        <p:txBody>
          <a:bodyPr/>
          <a:lstStyle/>
          <a:p>
            <a:fld id="{6C575094-CFE5-6845-BA77-358456EEE977}" type="slidenum">
              <a:rPr lang="en-US" altLang="x-none" smtClean="0"/>
              <a:pPr/>
              <a:t>62</a:t>
            </a:fld>
            <a:endParaRPr lang="en-US" altLang="x-none"/>
          </a:p>
        </p:txBody>
      </p:sp>
      <p:sp>
        <p:nvSpPr>
          <p:cNvPr id="5" name="TextBox 4">
            <a:extLst>
              <a:ext uri="{FF2B5EF4-FFF2-40B4-BE49-F238E27FC236}">
                <a16:creationId xmlns:a16="http://schemas.microsoft.com/office/drawing/2014/main" id="{ADADFF34-0B46-5BE5-BEE2-DBE30ED9828B}"/>
              </a:ext>
            </a:extLst>
          </p:cNvPr>
          <p:cNvSpPr txBox="1"/>
          <p:nvPr/>
        </p:nvSpPr>
        <p:spPr>
          <a:xfrm>
            <a:off x="550706" y="1762125"/>
            <a:ext cx="8042586"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TrainSet</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*toy = new TrainSet(new Roll(), new ChooChoo());</a:t>
            </a:r>
          </a:p>
        </p:txBody>
      </p:sp>
      <p:sp>
        <p:nvSpPr>
          <p:cNvPr id="6" name="TextBox 5">
            <a:extLst>
              <a:ext uri="{FF2B5EF4-FFF2-40B4-BE49-F238E27FC236}">
                <a16:creationId xmlns:a16="http://schemas.microsoft.com/office/drawing/2014/main" id="{5EB8451C-8EAD-18D3-E970-40F6ABB44E0C}"/>
              </a:ext>
            </a:extLst>
          </p:cNvPr>
          <p:cNvSpPr txBox="1"/>
          <p:nvPr/>
        </p:nvSpPr>
        <p:spPr>
          <a:xfrm>
            <a:off x="895352" y="3632279"/>
            <a:ext cx="7353295"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Toy</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*toy = new TrainSet(new Roll(), new ChooChoo());</a:t>
            </a:r>
          </a:p>
        </p:txBody>
      </p:sp>
    </p:spTree>
    <p:extLst>
      <p:ext uri="{BB962C8B-B14F-4D97-AF65-F5344CB8AC3E}">
        <p14:creationId xmlns:p14="http://schemas.microsoft.com/office/powerpoint/2010/main" val="2084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BEFD-2E92-1F44-3811-55F27CBB9F5E}"/>
              </a:ext>
            </a:extLst>
          </p:cNvPr>
          <p:cNvSpPr>
            <a:spLocks noGrp="1"/>
          </p:cNvSpPr>
          <p:nvPr>
            <p:ph type="title"/>
          </p:nvPr>
        </p:nvSpPr>
        <p:spPr/>
        <p:txBody>
          <a:bodyPr/>
          <a:lstStyle/>
          <a:p>
            <a:r>
              <a:rPr lang="en-US" dirty="0"/>
              <a:t>Use a Factory Function</a:t>
            </a:r>
            <a:r>
              <a:rPr lang="en-US" i="1" dirty="0"/>
              <a:t>, cont’d</a:t>
            </a:r>
          </a:p>
        </p:txBody>
      </p:sp>
      <p:sp>
        <p:nvSpPr>
          <p:cNvPr id="3" name="Content Placeholder 2">
            <a:extLst>
              <a:ext uri="{FF2B5EF4-FFF2-40B4-BE49-F238E27FC236}">
                <a16:creationId xmlns:a16="http://schemas.microsoft.com/office/drawing/2014/main" id="{D18F0DA6-A25F-DC0F-5123-74ED02016651}"/>
              </a:ext>
            </a:extLst>
          </p:cNvPr>
          <p:cNvSpPr>
            <a:spLocks noGrp="1"/>
          </p:cNvSpPr>
          <p:nvPr>
            <p:ph idx="1"/>
          </p:nvPr>
        </p:nvSpPr>
        <p:spPr>
          <a:xfrm>
            <a:off x="457200" y="1295400"/>
            <a:ext cx="8229600" cy="944893"/>
          </a:xfrm>
        </p:spPr>
        <p:txBody>
          <a:bodyPr/>
          <a:lstStyle/>
          <a:p>
            <a:r>
              <a:rPr lang="en-US" dirty="0"/>
              <a:t>To allow choosing the </a:t>
            </a:r>
            <a:r>
              <a:rPr lang="en-US" b="1" dirty="0">
                <a:solidFill>
                  <a:srgbClr val="0432FF"/>
                </a:solidFill>
                <a:latin typeface="Courier New" panose="02070309020205020404" pitchFamily="49" charset="0"/>
                <a:cs typeface="Courier New" panose="02070309020205020404" pitchFamily="49" charset="0"/>
              </a:rPr>
              <a:t>Toy</a:t>
            </a:r>
            <a:r>
              <a:rPr lang="en-US" dirty="0"/>
              <a:t> object at run time, use a </a:t>
            </a:r>
            <a:r>
              <a:rPr lang="en-US" dirty="0">
                <a:solidFill>
                  <a:srgbClr val="C00000"/>
                </a:solidFill>
              </a:rPr>
              <a:t>factory function</a:t>
            </a:r>
            <a:r>
              <a:rPr lang="en-US" dirty="0"/>
              <a:t>:</a:t>
            </a:r>
          </a:p>
        </p:txBody>
      </p:sp>
      <p:sp>
        <p:nvSpPr>
          <p:cNvPr id="4" name="Slide Number Placeholder 3">
            <a:extLst>
              <a:ext uri="{FF2B5EF4-FFF2-40B4-BE49-F238E27FC236}">
                <a16:creationId xmlns:a16="http://schemas.microsoft.com/office/drawing/2014/main" id="{B628B237-7D3B-7C0C-B190-2EFD626B989D}"/>
              </a:ext>
            </a:extLst>
          </p:cNvPr>
          <p:cNvSpPr>
            <a:spLocks noGrp="1"/>
          </p:cNvSpPr>
          <p:nvPr>
            <p:ph type="sldNum" sz="quarter" idx="12"/>
          </p:nvPr>
        </p:nvSpPr>
        <p:spPr/>
        <p:txBody>
          <a:bodyPr/>
          <a:lstStyle/>
          <a:p>
            <a:fld id="{6C575094-CFE5-6845-BA77-358456EEE977}" type="slidenum">
              <a:rPr lang="en-US" altLang="x-none" smtClean="0"/>
              <a:pPr/>
              <a:t>63</a:t>
            </a:fld>
            <a:endParaRPr lang="en-US" altLang="x-none"/>
          </a:p>
        </p:txBody>
      </p:sp>
      <p:sp>
        <p:nvSpPr>
          <p:cNvPr id="5" name="TextBox 4">
            <a:extLst>
              <a:ext uri="{FF2B5EF4-FFF2-40B4-BE49-F238E27FC236}">
                <a16:creationId xmlns:a16="http://schemas.microsoft.com/office/drawing/2014/main" id="{7135E716-9B15-8EB6-ACE2-22CB77BEE128}"/>
              </a:ext>
            </a:extLst>
          </p:cNvPr>
          <p:cNvSpPr txBox="1"/>
          <p:nvPr/>
        </p:nvSpPr>
        <p:spPr>
          <a:xfrm>
            <a:off x="1097318" y="2455685"/>
            <a:ext cx="6494085" cy="415498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enum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Kind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CAR, AIRPLANE, 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RAIN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ToyFactory</a:t>
            </a:r>
            <a:endPar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static Toy *make(const Kind kind)</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switch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kind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ToyCar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 Roll(), new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AIRPLANE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ModelAirplane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 Fly(), new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case Kind::</a:t>
            </a: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TRAIN</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TrainSet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 Roll(), new ChooChoo());</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default: return nullptr;</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9F303E96-7B34-504F-7BB2-EE2845B19949}"/>
              </a:ext>
            </a:extLst>
          </p:cNvPr>
          <p:cNvSpPr txBox="1"/>
          <p:nvPr/>
        </p:nvSpPr>
        <p:spPr>
          <a:xfrm>
            <a:off x="5943585" y="2315004"/>
            <a:ext cx="1493166" cy="307777"/>
          </a:xfrm>
          <a:prstGeom prst="rect">
            <a:avLst/>
          </a:prstGeom>
          <a:solidFill>
            <a:srgbClr val="0432FF"/>
          </a:solidFill>
        </p:spPr>
        <p:txBody>
          <a:bodyPr wrap="none" rtlCol="0">
            <a:spAutoFit/>
          </a:bodyPr>
          <a:lstStyle/>
          <a:p>
            <a:r>
              <a:rPr lang="en-US" sz="1400" dirty="0">
                <a:solidFill>
                  <a:srgbClr val="FFFF00"/>
                </a:solidFill>
              </a:rPr>
              <a:t>7.7/</a:t>
            </a:r>
            <a:r>
              <a:rPr lang="en-US" sz="1400" dirty="0" err="1">
                <a:solidFill>
                  <a:srgbClr val="FFFF00"/>
                </a:solidFill>
              </a:rPr>
              <a:t>ToyFactory.h</a:t>
            </a:r>
            <a:endParaRPr lang="en-US" sz="1400" dirty="0">
              <a:solidFill>
                <a:srgbClr val="FFFF00"/>
              </a:solidFill>
            </a:endParaRPr>
          </a:p>
        </p:txBody>
      </p:sp>
    </p:spTree>
    <p:extLst>
      <p:ext uri="{BB962C8B-B14F-4D97-AF65-F5344CB8AC3E}">
        <p14:creationId xmlns:p14="http://schemas.microsoft.com/office/powerpoint/2010/main" val="2639203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8E4B-8280-6DBD-A954-D92A48822B8C}"/>
              </a:ext>
            </a:extLst>
          </p:cNvPr>
          <p:cNvSpPr>
            <a:spLocks noGrp="1"/>
          </p:cNvSpPr>
          <p:nvPr>
            <p:ph type="title"/>
          </p:nvPr>
        </p:nvSpPr>
        <p:spPr/>
        <p:txBody>
          <a:bodyPr/>
          <a:lstStyle/>
          <a:p>
            <a:r>
              <a:rPr lang="en-US" dirty="0"/>
              <a:t>Use a Factory Function</a:t>
            </a:r>
            <a:r>
              <a:rPr lang="en-US" i="1" dirty="0"/>
              <a:t>, cont’d</a:t>
            </a:r>
            <a:endParaRPr lang="en-US" dirty="0"/>
          </a:p>
        </p:txBody>
      </p:sp>
      <p:sp>
        <p:nvSpPr>
          <p:cNvPr id="3" name="Content Placeholder 2">
            <a:extLst>
              <a:ext uri="{FF2B5EF4-FFF2-40B4-BE49-F238E27FC236}">
                <a16:creationId xmlns:a16="http://schemas.microsoft.com/office/drawing/2014/main" id="{EC9FA4D9-789A-A53A-0D99-FFEB2DFCDCFF}"/>
              </a:ext>
            </a:extLst>
          </p:cNvPr>
          <p:cNvSpPr>
            <a:spLocks noGrp="1"/>
          </p:cNvSpPr>
          <p:nvPr>
            <p:ph idx="1"/>
          </p:nvPr>
        </p:nvSpPr>
        <p:spPr>
          <a:xfrm>
            <a:off x="457200" y="1295400"/>
            <a:ext cx="8229600" cy="1310649"/>
          </a:xfrm>
        </p:spPr>
        <p:txBody>
          <a:bodyPr/>
          <a:lstStyle/>
          <a:p>
            <a:r>
              <a:rPr lang="en-US" dirty="0"/>
              <a:t>Now we have the </a:t>
            </a:r>
            <a:r>
              <a:rPr lang="en-US" u="sng" dirty="0"/>
              <a:t>flexibility</a:t>
            </a:r>
            <a:r>
              <a:rPr lang="en-US" dirty="0"/>
              <a:t> to determine at run time which </a:t>
            </a:r>
            <a:r>
              <a:rPr lang="en-US" b="1" dirty="0">
                <a:solidFill>
                  <a:srgbClr val="0432FF"/>
                </a:solidFill>
                <a:latin typeface="Courier New" panose="02070309020205020404" pitchFamily="49" charset="0"/>
                <a:cs typeface="Courier New" panose="02070309020205020404" pitchFamily="49" charset="0"/>
              </a:rPr>
              <a:t>Toy</a:t>
            </a:r>
            <a:r>
              <a:rPr lang="en-US" dirty="0"/>
              <a:t> object to create depending on the value of variable </a:t>
            </a:r>
            <a:r>
              <a:rPr lang="en-US" b="1" dirty="0">
                <a:solidFill>
                  <a:srgbClr val="0432FF"/>
                </a:solidFill>
                <a:latin typeface="Courier New" panose="02070309020205020404" pitchFamily="49" charset="0"/>
                <a:cs typeface="Courier New" panose="02070309020205020404" pitchFamily="49" charset="0"/>
              </a:rPr>
              <a:t>kind</a:t>
            </a:r>
            <a:r>
              <a:rPr lang="en-US" dirty="0"/>
              <a:t>.</a:t>
            </a:r>
          </a:p>
        </p:txBody>
      </p:sp>
      <p:sp>
        <p:nvSpPr>
          <p:cNvPr id="4" name="Slide Number Placeholder 3">
            <a:extLst>
              <a:ext uri="{FF2B5EF4-FFF2-40B4-BE49-F238E27FC236}">
                <a16:creationId xmlns:a16="http://schemas.microsoft.com/office/drawing/2014/main" id="{E5627E2F-4EC0-46CF-BA73-402DBE86D361}"/>
              </a:ext>
            </a:extLst>
          </p:cNvPr>
          <p:cNvSpPr>
            <a:spLocks noGrp="1"/>
          </p:cNvSpPr>
          <p:nvPr>
            <p:ph type="sldNum" sz="quarter" idx="12"/>
          </p:nvPr>
        </p:nvSpPr>
        <p:spPr/>
        <p:txBody>
          <a:bodyPr/>
          <a:lstStyle/>
          <a:p>
            <a:fld id="{6C575094-CFE5-6845-BA77-358456EEE977}" type="slidenum">
              <a:rPr lang="en-US" altLang="x-none" smtClean="0"/>
              <a:pPr/>
              <a:t>64</a:t>
            </a:fld>
            <a:endParaRPr lang="en-US" altLang="x-none"/>
          </a:p>
        </p:txBody>
      </p:sp>
      <p:sp>
        <p:nvSpPr>
          <p:cNvPr id="5" name="TextBox 4">
            <a:extLst>
              <a:ext uri="{FF2B5EF4-FFF2-40B4-BE49-F238E27FC236}">
                <a16:creationId xmlns:a16="http://schemas.microsoft.com/office/drawing/2014/main" id="{8B95DFB9-0041-B332-A641-E8208A53ECE5}"/>
              </a:ext>
            </a:extLst>
          </p:cNvPr>
          <p:cNvSpPr txBox="1"/>
          <p:nvPr/>
        </p:nvSpPr>
        <p:spPr>
          <a:xfrm>
            <a:off x="1215349" y="2974226"/>
            <a:ext cx="4271041" cy="2246769"/>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Kind kind = Kind::AIRPLANE;</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Toy *toy =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ToyFactory</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::make(kind);</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toy-&gt;print();</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delete toy;</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5CC31CD7-A4FC-0F78-8263-7728E9ABCDF4}"/>
              </a:ext>
            </a:extLst>
          </p:cNvPr>
          <p:cNvSpPr txBox="1"/>
          <p:nvPr/>
        </p:nvSpPr>
        <p:spPr>
          <a:xfrm>
            <a:off x="5910146" y="3226226"/>
            <a:ext cx="2182329" cy="1015663"/>
          </a:xfrm>
          <a:prstGeom prst="rect">
            <a:avLst/>
          </a:prstGeom>
          <a:solidFill>
            <a:srgbClr val="73FEFF">
              <a:alpha val="25095"/>
            </a:srgbClr>
          </a:solidFill>
          <a:ln>
            <a:solidFill>
              <a:srgbClr val="0432FF"/>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MODEL AIRPLANE</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play: fly it</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sound: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Rrrr</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RRrr</a:t>
            </a:r>
            <a:endPar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power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wind up</a:t>
            </a:r>
          </a:p>
        </p:txBody>
      </p:sp>
      <p:sp>
        <p:nvSpPr>
          <p:cNvPr id="7" name="TextBox 6">
            <a:extLst>
              <a:ext uri="{FF2B5EF4-FFF2-40B4-BE49-F238E27FC236}">
                <a16:creationId xmlns:a16="http://schemas.microsoft.com/office/drawing/2014/main" id="{F8115882-4ADB-F4D9-5A2D-C07F68258BDB}"/>
              </a:ext>
            </a:extLst>
          </p:cNvPr>
          <p:cNvSpPr txBox="1"/>
          <p:nvPr/>
        </p:nvSpPr>
        <p:spPr>
          <a:xfrm>
            <a:off x="5852146" y="2917348"/>
            <a:ext cx="859531" cy="338554"/>
          </a:xfrm>
          <a:prstGeom prst="rect">
            <a:avLst/>
          </a:prstGeom>
          <a:noFill/>
        </p:spPr>
        <p:txBody>
          <a:bodyPr wrap="none" rtlCol="0">
            <a:spAutoFit/>
          </a:bodyPr>
          <a:lstStyle/>
          <a:p>
            <a:r>
              <a:rPr lang="en-US" dirty="0"/>
              <a:t>Output:</a:t>
            </a:r>
          </a:p>
        </p:txBody>
      </p:sp>
      <p:sp>
        <p:nvSpPr>
          <p:cNvPr id="8" name="TextBox 7">
            <a:extLst>
              <a:ext uri="{FF2B5EF4-FFF2-40B4-BE49-F238E27FC236}">
                <a16:creationId xmlns:a16="http://schemas.microsoft.com/office/drawing/2014/main" id="{5F126B28-99A9-DEE8-376F-2DE0EC97B001}"/>
              </a:ext>
            </a:extLst>
          </p:cNvPr>
          <p:cNvSpPr txBox="1"/>
          <p:nvPr/>
        </p:nvSpPr>
        <p:spPr>
          <a:xfrm>
            <a:off x="4114805" y="2809181"/>
            <a:ext cx="1208985" cy="307777"/>
          </a:xfrm>
          <a:prstGeom prst="rect">
            <a:avLst/>
          </a:prstGeom>
          <a:solidFill>
            <a:srgbClr val="0432FF"/>
          </a:solidFill>
        </p:spPr>
        <p:txBody>
          <a:bodyPr wrap="none" rtlCol="0">
            <a:spAutoFit/>
          </a:bodyPr>
          <a:lstStyle/>
          <a:p>
            <a:r>
              <a:rPr lang="en-US" sz="1400" dirty="0">
                <a:solidFill>
                  <a:srgbClr val="FFFF00"/>
                </a:solidFill>
              </a:rPr>
              <a:t>7.7/</a:t>
            </a:r>
            <a:r>
              <a:rPr lang="en-US" sz="1400" dirty="0" err="1">
                <a:solidFill>
                  <a:srgbClr val="FFFF00"/>
                </a:solidFill>
              </a:rPr>
              <a:t>main.cpp</a:t>
            </a:r>
            <a:endParaRPr lang="en-US" sz="1400" dirty="0">
              <a:solidFill>
                <a:srgbClr val="FFFF00"/>
              </a:solidFill>
            </a:endParaRPr>
          </a:p>
        </p:txBody>
      </p:sp>
      <p:sp>
        <p:nvSpPr>
          <p:cNvPr id="9" name="TextBox 8">
            <a:extLst>
              <a:ext uri="{FF2B5EF4-FFF2-40B4-BE49-F238E27FC236}">
                <a16:creationId xmlns:a16="http://schemas.microsoft.com/office/drawing/2014/main" id="{254BEEFC-2223-6644-8CD0-6D6304D9A1C5}"/>
              </a:ext>
            </a:extLst>
          </p:cNvPr>
          <p:cNvSpPr txBox="1"/>
          <p:nvPr/>
        </p:nvSpPr>
        <p:spPr>
          <a:xfrm>
            <a:off x="5910146" y="4584247"/>
            <a:ext cx="1149674" cy="307777"/>
          </a:xfrm>
          <a:prstGeom prst="rect">
            <a:avLst/>
          </a:prstGeom>
          <a:solidFill>
            <a:srgbClr val="0432FF"/>
          </a:solidFill>
        </p:spPr>
        <p:txBody>
          <a:bodyPr wrap="none" rtlCol="0">
            <a:spAutoFit/>
          </a:bodyPr>
          <a:lstStyle/>
          <a:p>
            <a:r>
              <a:rPr lang="en-US" sz="1400" dirty="0">
                <a:solidFill>
                  <a:srgbClr val="FFFF00"/>
                </a:solidFill>
              </a:rPr>
              <a:t>7.7/</a:t>
            </a:r>
            <a:r>
              <a:rPr lang="en-US" sz="1400" dirty="0" err="1">
                <a:solidFill>
                  <a:srgbClr val="FFFF00"/>
                </a:solidFill>
              </a:rPr>
              <a:t>Sound.h</a:t>
            </a:r>
            <a:endParaRPr lang="en-US" sz="1400" dirty="0">
              <a:solidFill>
                <a:srgbClr val="FFFF00"/>
              </a:solidFill>
            </a:endParaRPr>
          </a:p>
        </p:txBody>
      </p:sp>
      <p:sp>
        <p:nvSpPr>
          <p:cNvPr id="10" name="TextBox 9">
            <a:extLst>
              <a:ext uri="{FF2B5EF4-FFF2-40B4-BE49-F238E27FC236}">
                <a16:creationId xmlns:a16="http://schemas.microsoft.com/office/drawing/2014/main" id="{7C9A0B07-2EAB-AAFB-0275-4E4315487422}"/>
              </a:ext>
            </a:extLst>
          </p:cNvPr>
          <p:cNvSpPr txBox="1"/>
          <p:nvPr/>
        </p:nvSpPr>
        <p:spPr>
          <a:xfrm>
            <a:off x="5910146" y="4950003"/>
            <a:ext cx="1479892" cy="307777"/>
          </a:xfrm>
          <a:prstGeom prst="rect">
            <a:avLst/>
          </a:prstGeom>
          <a:solidFill>
            <a:srgbClr val="0432FF"/>
          </a:solidFill>
        </p:spPr>
        <p:txBody>
          <a:bodyPr wrap="none" rtlCol="0">
            <a:spAutoFit/>
          </a:bodyPr>
          <a:lstStyle/>
          <a:p>
            <a:r>
              <a:rPr lang="en-US" sz="1400" dirty="0">
                <a:solidFill>
                  <a:srgbClr val="FFFF00"/>
                </a:solidFill>
              </a:rPr>
              <a:t>7.7/</a:t>
            </a:r>
            <a:r>
              <a:rPr lang="en-US" sz="1400" dirty="0" err="1">
                <a:solidFill>
                  <a:srgbClr val="FFFF00"/>
                </a:solidFill>
              </a:rPr>
              <a:t>PlayAction.h</a:t>
            </a:r>
            <a:endParaRPr lang="en-US" sz="1400" dirty="0">
              <a:solidFill>
                <a:srgbClr val="FFFF00"/>
              </a:solidFill>
            </a:endParaRPr>
          </a:p>
        </p:txBody>
      </p:sp>
    </p:spTree>
    <p:extLst>
      <p:ext uri="{BB962C8B-B14F-4D97-AF65-F5344CB8AC3E}">
        <p14:creationId xmlns:p14="http://schemas.microsoft.com/office/powerpoint/2010/main" val="1553668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8BEB-A2E1-6EDF-8F69-BAC14CF6476C}"/>
              </a:ext>
            </a:extLst>
          </p:cNvPr>
          <p:cNvSpPr>
            <a:spLocks noGrp="1"/>
          </p:cNvSpPr>
          <p:nvPr>
            <p:ph type="title"/>
          </p:nvPr>
        </p:nvSpPr>
        <p:spPr/>
        <p:txBody>
          <a:bodyPr/>
          <a:lstStyle/>
          <a:p>
            <a:r>
              <a:rPr lang="en-US" dirty="0"/>
              <a:t>Use a Factory Function</a:t>
            </a:r>
            <a:r>
              <a:rPr lang="en-US" i="1" dirty="0"/>
              <a:t>, cont’d</a:t>
            </a:r>
            <a:endParaRPr lang="en-US" dirty="0"/>
          </a:p>
        </p:txBody>
      </p:sp>
      <p:sp>
        <p:nvSpPr>
          <p:cNvPr id="4" name="Slide Number Placeholder 3">
            <a:extLst>
              <a:ext uri="{FF2B5EF4-FFF2-40B4-BE49-F238E27FC236}">
                <a16:creationId xmlns:a16="http://schemas.microsoft.com/office/drawing/2014/main" id="{A8B93BD3-CAF6-B6CE-AE9B-30BE212C4080}"/>
              </a:ext>
            </a:extLst>
          </p:cNvPr>
          <p:cNvSpPr>
            <a:spLocks noGrp="1"/>
          </p:cNvSpPr>
          <p:nvPr>
            <p:ph type="sldNum" sz="quarter" idx="12"/>
          </p:nvPr>
        </p:nvSpPr>
        <p:spPr/>
        <p:txBody>
          <a:bodyPr/>
          <a:lstStyle/>
          <a:p>
            <a:fld id="{6C575094-CFE5-6845-BA77-358456EEE977}" type="slidenum">
              <a:rPr lang="en-US" altLang="x-none" smtClean="0"/>
              <a:pPr/>
              <a:t>65</a:t>
            </a:fld>
            <a:endParaRPr lang="en-US" altLang="x-none"/>
          </a:p>
        </p:txBody>
      </p:sp>
      <p:sp>
        <p:nvSpPr>
          <p:cNvPr id="5" name="TextBox 4">
            <a:extLst>
              <a:ext uri="{FF2B5EF4-FFF2-40B4-BE49-F238E27FC236}">
                <a16:creationId xmlns:a16="http://schemas.microsoft.com/office/drawing/2014/main" id="{8B977F39-6286-62A9-117E-41270B8333E2}"/>
              </a:ext>
            </a:extLst>
          </p:cNvPr>
          <p:cNvSpPr txBox="1"/>
          <p:nvPr/>
        </p:nvSpPr>
        <p:spPr>
          <a:xfrm>
            <a:off x="1660239" y="1508781"/>
            <a:ext cx="5823522" cy="421653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Factory Principle</a:t>
            </a:r>
          </a:p>
          <a:p>
            <a:endParaRPr lang="en-US" sz="800" dirty="0">
              <a:latin typeface="+mj-lt"/>
            </a:endParaRPr>
          </a:p>
          <a:p>
            <a:pPr marL="6350" marR="228600">
              <a:spcBef>
                <a:spcPts val="0"/>
              </a:spcBef>
              <a:spcAft>
                <a:spcPts val="12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 program creates different objects at run time, we can encapsulate calls to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new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a factory function. The value of a parameter passed to the factory function determines which object to create and return. The objects that a factory function can create are usually from subclasses of a common supertype</a:t>
            </a:r>
            <a:r>
              <a:rPr lang="en-US" sz="2000" dirty="0">
                <a:effectLst/>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 marR="228600">
              <a:spcBef>
                <a:spcPts val="0"/>
              </a:spcBef>
              <a:spcAft>
                <a:spcPts val="12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a factory function gives us the flexibility to determine at run time what type of object to create</a:t>
            </a:r>
            <a:r>
              <a:rPr lang="en-US" sz="2000" dirty="0">
                <a:latin typeface="Calibri" panose="020F0502020204030204" pitchFamily="34" charset="0"/>
                <a:ea typeface="Calibri" panose="020F0502020204030204" pitchFamily="34" charset="0"/>
              </a:rPr>
              <a:t>.</a:t>
            </a: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can implement a factory function as a function of a factory class that is related to the supertype, or the factory function can be a function of the supertype itself. The factory function </a:t>
            </a:r>
            <a:r>
              <a:rPr lang="en-US" sz="1800" kern="100">
                <a:effectLst/>
                <a:latin typeface="Calibri" panose="020F0502020204030204" pitchFamily="34" charset="0"/>
                <a:ea typeface="Calibri" panose="020F0502020204030204" pitchFamily="34" charset="0"/>
                <a:cs typeface="Times New Roman" panose="02020603050405020304" pitchFamily="18" charset="0"/>
              </a:rPr>
              <a:t>is often static</a:t>
            </a:r>
            <a:r>
              <a:rPr lang="en-US"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1082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5775AB9-9FAF-744D-8B1B-8631609A80AA}" type="slidenum">
              <a:rPr lang="en-US"/>
              <a:pPr/>
              <a:t>66</a:t>
            </a:fld>
            <a:endParaRPr lang="en-US"/>
          </a:p>
        </p:txBody>
      </p:sp>
      <p:sp>
        <p:nvSpPr>
          <p:cNvPr id="634882" name="Rectangle 2"/>
          <p:cNvSpPr>
            <a:spLocks noGrp="1" noChangeArrowheads="1"/>
          </p:cNvSpPr>
          <p:nvPr>
            <p:ph type="title"/>
          </p:nvPr>
        </p:nvSpPr>
        <p:spPr/>
        <p:txBody>
          <a:bodyPr/>
          <a:lstStyle/>
          <a:p>
            <a:r>
              <a:rPr lang="en-US"/>
              <a:t>Unofficial Field Trip</a:t>
            </a:r>
          </a:p>
        </p:txBody>
      </p:sp>
      <p:sp>
        <p:nvSpPr>
          <p:cNvPr id="634883" name="Rectangle 3"/>
          <p:cNvSpPr>
            <a:spLocks noGrp="1" noChangeArrowheads="1"/>
          </p:cNvSpPr>
          <p:nvPr>
            <p:ph type="body" idx="1"/>
          </p:nvPr>
        </p:nvSpPr>
        <p:spPr>
          <a:xfrm>
            <a:off x="457200" y="1295401"/>
            <a:ext cx="8229600" cy="4968208"/>
          </a:xfrm>
          <a:ln/>
          <a:extLst>
            <a:ext uri="{91240B29-F687-4f45-9708-019B960494DF}">
              <a14:hiddenLine xmlns:a14="http://schemas.microsoft.com/office/drawing/2010/main" xmlns="" w="9525">
                <a:solidFill>
                  <a:schemeClr val="folHlink"/>
                </a:solidFill>
                <a:miter lim="800000"/>
                <a:headEnd/>
                <a:tailEnd/>
              </a14:hiddenLine>
            </a:ext>
          </a:extLst>
        </p:spPr>
        <p:txBody>
          <a:bodyPr>
            <a:noAutofit/>
          </a:bodyPr>
          <a:lstStyle/>
          <a:p>
            <a:pPr>
              <a:lnSpc>
                <a:spcPct val="90000"/>
              </a:lnSpc>
            </a:pPr>
            <a:r>
              <a:rPr lang="en-US" b="1" dirty="0">
                <a:solidFill>
                  <a:srgbClr val="B23C00"/>
                </a:solidFill>
              </a:rPr>
              <a:t>Computer History Museum in Mt. View</a:t>
            </a:r>
          </a:p>
          <a:p>
            <a:pPr lvl="4">
              <a:lnSpc>
                <a:spcPct val="90000"/>
              </a:lnSpc>
            </a:pPr>
            <a:endParaRPr lang="en-US" b="1" dirty="0">
              <a:solidFill>
                <a:srgbClr val="B23C00"/>
              </a:solidFill>
            </a:endParaRPr>
          </a:p>
          <a:p>
            <a:pPr lvl="1">
              <a:lnSpc>
                <a:spcPct val="90000"/>
              </a:lnSpc>
            </a:pPr>
            <a:r>
              <a:rPr lang="en-US" dirty="0">
                <a:hlinkClick r:id="rId2"/>
              </a:rPr>
              <a:t>http://www.computerhistory.org/</a:t>
            </a:r>
            <a:endParaRPr lang="en-US" dirty="0"/>
          </a:p>
          <a:p>
            <a:pPr lvl="1">
              <a:lnSpc>
                <a:spcPct val="90000"/>
              </a:lnSpc>
            </a:pPr>
            <a:r>
              <a:rPr lang="en-US" dirty="0"/>
              <a:t>Provide your own transportation to the museum.</a:t>
            </a:r>
          </a:p>
          <a:p>
            <a:pPr lvl="4">
              <a:lnSpc>
                <a:spcPct val="90000"/>
              </a:lnSpc>
            </a:pPr>
            <a:endParaRPr lang="en-US" dirty="0"/>
          </a:p>
          <a:p>
            <a:pPr>
              <a:lnSpc>
                <a:spcPct val="90000"/>
              </a:lnSpc>
            </a:pPr>
            <a:r>
              <a:rPr lang="en-US" b="1" dirty="0">
                <a:solidFill>
                  <a:srgbClr val="B23C00"/>
                </a:solidFill>
              </a:rPr>
              <a:t>Saturday, March 14, 11:30 AM</a:t>
            </a:r>
          </a:p>
          <a:p>
            <a:pPr lvl="1">
              <a:lnSpc>
                <a:spcPct val="90000"/>
              </a:lnSpc>
            </a:pPr>
            <a:r>
              <a:rPr lang="en-US" dirty="0"/>
              <a:t>Special </a:t>
            </a:r>
            <a:r>
              <a:rPr lang="en-US" u="sng" dirty="0"/>
              <a:t>free admission</a:t>
            </a:r>
            <a:r>
              <a:rPr lang="en-US" dirty="0"/>
              <a:t> for my students.</a:t>
            </a:r>
          </a:p>
          <a:p>
            <a:pPr lvl="2">
              <a:lnSpc>
                <a:spcPct val="90000"/>
              </a:lnSpc>
            </a:pPr>
            <a:r>
              <a:rPr lang="en-US" dirty="0"/>
              <a:t>Meet in the front lobby for your free pass.</a:t>
            </a:r>
          </a:p>
          <a:p>
            <a:pPr lvl="1">
              <a:lnSpc>
                <a:spcPct val="90000"/>
              </a:lnSpc>
            </a:pPr>
            <a:r>
              <a:rPr lang="en-US" dirty="0"/>
              <a:t>Stay as long as you like, until closing time</a:t>
            </a:r>
          </a:p>
          <a:p>
            <a:pPr lvl="1">
              <a:lnSpc>
                <a:spcPct val="90000"/>
              </a:lnSpc>
            </a:pPr>
            <a:r>
              <a:rPr lang="en-US" dirty="0"/>
              <a:t>Do a self-guided tour of the </a:t>
            </a:r>
            <a:r>
              <a:rPr lang="en-US" dirty="0">
                <a:solidFill>
                  <a:srgbClr val="C00000"/>
                </a:solidFill>
              </a:rPr>
              <a:t>Revolution</a:t>
            </a:r>
            <a:r>
              <a:rPr lang="en-US" dirty="0"/>
              <a:t> exhibit.</a:t>
            </a:r>
          </a:p>
          <a:p>
            <a:pPr lvl="1">
              <a:lnSpc>
                <a:spcPct val="90000"/>
              </a:lnSpc>
            </a:pPr>
            <a:r>
              <a:rPr lang="en-US" dirty="0"/>
              <a:t>Experience a fully restored </a:t>
            </a:r>
            <a:r>
              <a:rPr lang="en-US" dirty="0">
                <a:solidFill>
                  <a:srgbClr val="C00000"/>
                </a:solidFill>
              </a:rPr>
              <a:t>IBM 1401 </a:t>
            </a:r>
            <a:r>
              <a:rPr lang="en-US" dirty="0"/>
              <a:t>mainframe computer from the early 1960s in operation.</a:t>
            </a:r>
          </a:p>
        </p:txBody>
      </p:sp>
    </p:spTree>
    <p:extLst>
      <p:ext uri="{BB962C8B-B14F-4D97-AF65-F5344CB8AC3E}">
        <p14:creationId xmlns:p14="http://schemas.microsoft.com/office/powerpoint/2010/main" val="1368038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135C319-8D3C-2B4A-A32F-5D47B5E98049}" type="slidenum">
              <a:rPr lang="en-US"/>
              <a:pPr/>
              <a:t>67</a:t>
            </a:fld>
            <a:endParaRPr lang="en-US"/>
          </a:p>
        </p:txBody>
      </p:sp>
      <p:sp>
        <p:nvSpPr>
          <p:cNvPr id="635906" name="Rectangle 2"/>
          <p:cNvSpPr>
            <a:spLocks noGrp="1" noChangeArrowheads="1"/>
          </p:cNvSpPr>
          <p:nvPr>
            <p:ph type="title"/>
          </p:nvPr>
        </p:nvSpPr>
        <p:spPr/>
        <p:txBody>
          <a:bodyPr/>
          <a:lstStyle/>
          <a:p>
            <a:r>
              <a:rPr lang="en-US" dirty="0"/>
              <a:t>Unofficial Field Trip</a:t>
            </a:r>
            <a:r>
              <a:rPr lang="en-US" i="1" dirty="0"/>
              <a:t>, cont’d</a:t>
            </a:r>
          </a:p>
        </p:txBody>
      </p:sp>
      <p:sp>
        <p:nvSpPr>
          <p:cNvPr id="635907" name="Rectangle 3"/>
          <p:cNvSpPr>
            <a:spLocks noGrp="1" noChangeArrowheads="1"/>
          </p:cNvSpPr>
          <p:nvPr>
            <p:ph type="body" idx="1"/>
          </p:nvPr>
        </p:nvSpPr>
        <p:spPr/>
        <p:txBody>
          <a:bodyPr/>
          <a:lstStyle/>
          <a:p>
            <a:r>
              <a:rPr lang="en-US" dirty="0"/>
              <a:t>See the extensive </a:t>
            </a:r>
            <a:r>
              <a:rPr lang="en-US" dirty="0">
                <a:solidFill>
                  <a:srgbClr val="B23C00"/>
                </a:solidFill>
              </a:rPr>
              <a:t>Revolution </a:t>
            </a:r>
            <a:r>
              <a:rPr lang="en-US" dirty="0"/>
              <a:t>exhibit!</a:t>
            </a:r>
          </a:p>
          <a:p>
            <a:pPr lvl="1"/>
            <a:r>
              <a:rPr lang="en-US" sz="2000" dirty="0"/>
              <a:t>Walk through a timeline of the </a:t>
            </a:r>
            <a:br>
              <a:rPr lang="en-US" sz="2000" dirty="0"/>
            </a:br>
            <a:r>
              <a:rPr lang="en-US" sz="2000" dirty="0"/>
              <a:t>First 2000 Years of Computing History.</a:t>
            </a:r>
          </a:p>
          <a:p>
            <a:pPr lvl="1"/>
            <a:r>
              <a:rPr lang="en-US" sz="2000" dirty="0"/>
              <a:t>Historic computer systems, data processing equipment, </a:t>
            </a:r>
            <a:br>
              <a:rPr lang="en-US" sz="2000" dirty="0"/>
            </a:br>
            <a:r>
              <a:rPr lang="en-US" sz="2000" dirty="0"/>
              <a:t>and other artifacts.</a:t>
            </a:r>
          </a:p>
          <a:p>
            <a:pPr lvl="1"/>
            <a:r>
              <a:rPr lang="en-US" sz="2000" dirty="0"/>
              <a:t>Small theater presentations.</a:t>
            </a:r>
          </a:p>
        </p:txBody>
      </p:sp>
      <p:pic>
        <p:nvPicPr>
          <p:cNvPr id="635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8" y="3154363"/>
            <a:ext cx="3946525"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635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49650"/>
            <a:ext cx="3535363"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35910" name="Text Box 6"/>
          <p:cNvSpPr txBox="1">
            <a:spLocks noChangeArrowheads="1"/>
          </p:cNvSpPr>
          <p:nvPr/>
        </p:nvSpPr>
        <p:spPr bwMode="auto">
          <a:xfrm>
            <a:off x="7589838" y="5500688"/>
            <a:ext cx="10969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000"/>
              <a:t>Atanasoff-Berry </a:t>
            </a:r>
          </a:p>
          <a:p>
            <a:r>
              <a:rPr lang="en-US" sz="1000"/>
              <a:t>Computer </a:t>
            </a:r>
          </a:p>
        </p:txBody>
      </p:sp>
      <p:sp>
        <p:nvSpPr>
          <p:cNvPr id="635911" name="Text Box 7"/>
          <p:cNvSpPr txBox="1">
            <a:spLocks noChangeArrowheads="1"/>
          </p:cNvSpPr>
          <p:nvPr/>
        </p:nvSpPr>
        <p:spPr bwMode="auto">
          <a:xfrm>
            <a:off x="731838" y="5349875"/>
            <a:ext cx="6619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US" sz="1000"/>
              <a:t>Hollerith</a:t>
            </a:r>
          </a:p>
          <a:p>
            <a:pPr algn="r"/>
            <a:r>
              <a:rPr lang="en-US" sz="1000"/>
              <a:t>Census</a:t>
            </a:r>
          </a:p>
          <a:p>
            <a:pPr algn="r"/>
            <a:r>
              <a:rPr lang="en-US" sz="1000"/>
              <a:t>Machine</a:t>
            </a:r>
          </a:p>
        </p:txBody>
      </p:sp>
    </p:spTree>
    <p:extLst>
      <p:ext uri="{BB962C8B-B14F-4D97-AF65-F5344CB8AC3E}">
        <p14:creationId xmlns:p14="http://schemas.microsoft.com/office/powerpoint/2010/main" val="2795292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9E0641E-849C-5E4C-9426-22969953EBEB}" type="slidenum">
              <a:rPr lang="en-US"/>
              <a:pPr/>
              <a:t>68</a:t>
            </a:fld>
            <a:endParaRPr lang="en-US"/>
          </a:p>
        </p:txBody>
      </p:sp>
      <p:sp>
        <p:nvSpPr>
          <p:cNvPr id="637954" name="Rectangle 2"/>
          <p:cNvSpPr>
            <a:spLocks noGrp="1" noChangeArrowheads="1"/>
          </p:cNvSpPr>
          <p:nvPr>
            <p:ph type="title"/>
          </p:nvPr>
        </p:nvSpPr>
        <p:spPr/>
        <p:txBody>
          <a:bodyPr/>
          <a:lstStyle/>
          <a:p>
            <a:r>
              <a:rPr lang="en-US" dirty="0"/>
              <a:t>Unofficial Field Trip</a:t>
            </a:r>
            <a:r>
              <a:rPr lang="en-US" i="1" dirty="0"/>
              <a:t>, cont’d</a:t>
            </a:r>
          </a:p>
        </p:txBody>
      </p:sp>
      <p:sp>
        <p:nvSpPr>
          <p:cNvPr id="637955" name="Rectangle 3"/>
          <p:cNvSpPr>
            <a:spLocks noGrp="1" noChangeArrowheads="1"/>
          </p:cNvSpPr>
          <p:nvPr>
            <p:ph type="body" idx="1"/>
          </p:nvPr>
        </p:nvSpPr>
        <p:spPr>
          <a:xfrm>
            <a:off x="457200" y="1295400"/>
            <a:ext cx="8229600" cy="2407917"/>
          </a:xfrm>
        </p:spPr>
        <p:txBody>
          <a:bodyPr/>
          <a:lstStyle/>
          <a:p>
            <a:pPr>
              <a:lnSpc>
                <a:spcPct val="80000"/>
              </a:lnSpc>
            </a:pPr>
            <a:r>
              <a:rPr lang="en-US" sz="2400" dirty="0">
                <a:solidFill>
                  <a:srgbClr val="B23C00"/>
                </a:solidFill>
              </a:rPr>
              <a:t>IBM 1401 computer</a:t>
            </a:r>
            <a:r>
              <a:rPr lang="en-US" sz="2400" dirty="0"/>
              <a:t>, </a:t>
            </a:r>
            <a:r>
              <a:rPr lang="en-US" sz="2400" u="sng" dirty="0"/>
              <a:t>fully restored and operational</a:t>
            </a:r>
            <a:r>
              <a:rPr lang="en-US" sz="2400" dirty="0"/>
              <a:t>.</a:t>
            </a:r>
          </a:p>
          <a:p>
            <a:pPr lvl="1">
              <a:lnSpc>
                <a:spcPct val="80000"/>
              </a:lnSpc>
            </a:pPr>
            <a:r>
              <a:rPr lang="en-US" sz="2000" dirty="0"/>
              <a:t>A small transistor-based mainframe computer.</a:t>
            </a:r>
          </a:p>
          <a:p>
            <a:pPr lvl="1">
              <a:lnSpc>
                <a:spcPct val="80000"/>
              </a:lnSpc>
            </a:pPr>
            <a:r>
              <a:rPr lang="en-US" sz="2000" dirty="0"/>
              <a:t>Extremely popular with small businesses </a:t>
            </a:r>
            <a:br>
              <a:rPr lang="en-US" sz="2000" dirty="0"/>
            </a:br>
            <a:r>
              <a:rPr lang="en-US" sz="2000" dirty="0"/>
              <a:t>in the late 1950s through the mid 1960s</a:t>
            </a:r>
          </a:p>
          <a:p>
            <a:pPr lvl="2">
              <a:lnSpc>
                <a:spcPct val="80000"/>
              </a:lnSpc>
            </a:pPr>
            <a:r>
              <a:rPr lang="en-US" sz="1800" dirty="0"/>
              <a:t>Maximum of 16K bytes of memory.</a:t>
            </a:r>
          </a:p>
          <a:p>
            <a:pPr lvl="2">
              <a:lnSpc>
                <a:spcPct val="80000"/>
              </a:lnSpc>
            </a:pPr>
            <a:r>
              <a:rPr lang="en-US" sz="1800" dirty="0"/>
              <a:t>800 card/minute card reader (wire brushes).</a:t>
            </a:r>
          </a:p>
          <a:p>
            <a:pPr lvl="2">
              <a:lnSpc>
                <a:spcPct val="80000"/>
              </a:lnSpc>
            </a:pPr>
            <a:r>
              <a:rPr lang="en-US" sz="1800" dirty="0"/>
              <a:t>600 line/minute line printer (impact).</a:t>
            </a:r>
          </a:p>
          <a:p>
            <a:pPr lvl="2">
              <a:lnSpc>
                <a:spcPct val="80000"/>
              </a:lnSpc>
            </a:pPr>
            <a:r>
              <a:rPr lang="en-US" sz="1800" dirty="0"/>
              <a:t>6 magnetic tape drives, no disk drives.</a:t>
            </a:r>
          </a:p>
          <a:p>
            <a:pPr lvl="2">
              <a:lnSpc>
                <a:spcPct val="80000"/>
              </a:lnSpc>
            </a:pPr>
            <a:endParaRPr lang="en-US" sz="1600" dirty="0"/>
          </a:p>
        </p:txBody>
      </p:sp>
      <p:pic>
        <p:nvPicPr>
          <p:cNvPr id="637956" name="Picture 4" descr="IBM1401_TapeSystem_M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3604546"/>
            <a:ext cx="6584950" cy="26590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63017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Unofficial Field Trip</a:t>
            </a:r>
            <a:r>
              <a:rPr lang="en-US" i="1" dirty="0"/>
              <a:t>, cont’d</a:t>
            </a:r>
            <a:endParaRPr lang="en-US" dirty="0"/>
          </a:p>
        </p:txBody>
      </p:sp>
      <p:sp>
        <p:nvSpPr>
          <p:cNvPr id="3" name="Content Placeholder 2"/>
          <p:cNvSpPr>
            <a:spLocks noGrp="1"/>
          </p:cNvSpPr>
          <p:nvPr>
            <p:ph idx="1"/>
          </p:nvPr>
        </p:nvSpPr>
        <p:spPr/>
        <p:txBody>
          <a:bodyPr/>
          <a:lstStyle/>
          <a:p>
            <a:r>
              <a:rPr lang="en-US" dirty="0"/>
              <a:t>Information on the IBM 1401:</a:t>
            </a:r>
          </a:p>
          <a:p>
            <a:pPr lvl="4"/>
            <a:endParaRPr lang="en-US" dirty="0"/>
          </a:p>
          <a:p>
            <a:pPr lvl="1">
              <a:lnSpc>
                <a:spcPct val="90000"/>
              </a:lnSpc>
            </a:pPr>
            <a:r>
              <a:rPr lang="en-US" sz="2200" dirty="0"/>
              <a:t>General info: </a:t>
            </a:r>
            <a:r>
              <a:rPr lang="en-US" sz="2200" dirty="0">
                <a:hlinkClick r:id="rId2"/>
              </a:rPr>
              <a:t>http://en.wikipedia.org/wiki/IBM_1401</a:t>
            </a:r>
            <a:endParaRPr lang="en-US" sz="2200" dirty="0"/>
          </a:p>
          <a:p>
            <a:pPr lvl="1">
              <a:lnSpc>
                <a:spcPct val="90000"/>
              </a:lnSpc>
            </a:pPr>
            <a:r>
              <a:rPr lang="en-US" sz="2200" dirty="0"/>
              <a:t>My summer seminar: </a:t>
            </a:r>
            <a:r>
              <a:rPr lang="en-US" sz="2200" dirty="0">
                <a:hlinkClick r:id="rId3"/>
              </a:rPr>
              <a:t>http://www.cs.sjsu.edu/~mak/1401/</a:t>
            </a:r>
            <a:endParaRPr lang="en-US" sz="2200" dirty="0"/>
          </a:p>
          <a:p>
            <a:pPr lvl="1">
              <a:lnSpc>
                <a:spcPct val="90000"/>
              </a:lnSpc>
            </a:pPr>
            <a:r>
              <a:rPr lang="en-US" sz="2200" dirty="0"/>
              <a:t>Restoration: </a:t>
            </a:r>
            <a:r>
              <a:rPr lang="en-US" sz="2200" dirty="0">
                <a:hlinkClick r:id="rId4"/>
              </a:rPr>
              <a:t>http://ed-thelen.org/1401Project/1401RestorationPage.html</a:t>
            </a:r>
            <a:endParaRPr lang="en-US" sz="2200" dirty="0"/>
          </a:p>
        </p:txBody>
      </p:sp>
      <p:sp>
        <p:nvSpPr>
          <p:cNvPr id="4" name="Slide Number Placeholder 3"/>
          <p:cNvSpPr>
            <a:spLocks noGrp="1"/>
          </p:cNvSpPr>
          <p:nvPr>
            <p:ph type="sldNum" sz="quarter" idx="12"/>
          </p:nvPr>
        </p:nvSpPr>
        <p:spPr/>
        <p:txBody>
          <a:bodyPr/>
          <a:lstStyle/>
          <a:p>
            <a:fld id="{FED62B2D-F854-104A-9535-9A504E5923E0}" type="slidenum">
              <a:rPr lang="en-US" smtClean="0"/>
              <a:pPr/>
              <a:t>69</a:t>
            </a:fld>
            <a:endParaRPr lang="en-US"/>
          </a:p>
        </p:txBody>
      </p:sp>
    </p:spTree>
    <p:extLst>
      <p:ext uri="{BB962C8B-B14F-4D97-AF65-F5344CB8AC3E}">
        <p14:creationId xmlns:p14="http://schemas.microsoft.com/office/powerpoint/2010/main" val="401816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42BD-FBB2-CACB-2758-501DEB0536DE}"/>
              </a:ext>
            </a:extLst>
          </p:cNvPr>
          <p:cNvSpPr>
            <a:spLocks noGrp="1"/>
          </p:cNvSpPr>
          <p:nvPr>
            <p:ph type="title"/>
          </p:nvPr>
        </p:nvSpPr>
        <p:spPr/>
        <p:txBody>
          <a:bodyPr/>
          <a:lstStyle/>
          <a:p>
            <a:r>
              <a:rPr lang="en-US" dirty="0"/>
              <a:t>Misnamed Functions</a:t>
            </a:r>
          </a:p>
        </p:txBody>
      </p:sp>
      <p:sp>
        <p:nvSpPr>
          <p:cNvPr id="3" name="Content Placeholder 2">
            <a:extLst>
              <a:ext uri="{FF2B5EF4-FFF2-40B4-BE49-F238E27FC236}">
                <a16:creationId xmlns:a16="http://schemas.microsoft.com/office/drawing/2014/main" id="{368803DE-C514-8D5D-12AD-A4AF7E9C7B97}"/>
              </a:ext>
            </a:extLst>
          </p:cNvPr>
          <p:cNvSpPr>
            <a:spLocks noGrp="1"/>
          </p:cNvSpPr>
          <p:nvPr>
            <p:ph idx="1"/>
          </p:nvPr>
        </p:nvSpPr>
        <p:spPr>
          <a:xfrm>
            <a:off x="457200" y="1295400"/>
            <a:ext cx="8229600" cy="4419575"/>
          </a:xfrm>
        </p:spPr>
        <p:txBody>
          <a:bodyPr/>
          <a:lstStyle/>
          <a:p>
            <a:r>
              <a:rPr lang="en-US" dirty="0"/>
              <a:t>We can surprise callers of a function if we give it a </a:t>
            </a:r>
            <a:r>
              <a:rPr lang="en-US" u="sng" dirty="0"/>
              <a:t>misleading name</a:t>
            </a:r>
            <a:r>
              <a:rPr lang="en-US" dirty="0"/>
              <a:t>.</a:t>
            </a:r>
          </a:p>
          <a:p>
            <a:pPr lvl="4"/>
            <a:endParaRPr lang="en-US" dirty="0"/>
          </a:p>
          <a:p>
            <a:pPr lvl="1"/>
            <a:r>
              <a:rPr lang="en-US" dirty="0"/>
              <a:t>Example: Class </a:t>
            </a:r>
            <a:r>
              <a:rPr lang="en-US" b="1" dirty="0">
                <a:solidFill>
                  <a:srgbClr val="0432FF"/>
                </a:solidFill>
                <a:latin typeface="Courier New" panose="02070309020205020404" pitchFamily="49" charset="0"/>
                <a:cs typeface="Courier New" panose="02070309020205020404" pitchFamily="49" charset="0"/>
              </a:rPr>
              <a:t>SortedList</a:t>
            </a:r>
            <a:r>
              <a:rPr lang="en-US" dirty="0"/>
              <a:t> is a subclass of </a:t>
            </a:r>
            <a:r>
              <a:rPr lang="en-US" b="1" dirty="0">
                <a:solidFill>
                  <a:srgbClr val="0432FF"/>
                </a:solidFill>
                <a:latin typeface="Courier New" panose="02070309020205020404" pitchFamily="49" charset="0"/>
                <a:cs typeface="Courier New" panose="02070309020205020404" pitchFamily="49" charset="0"/>
              </a:rPr>
              <a:t>vector&lt;int&gt;</a:t>
            </a:r>
            <a:r>
              <a:rPr lang="en-US" dirty="0"/>
              <a:t>, and it contains a list of integers that is known to be sorted.</a:t>
            </a:r>
          </a:p>
          <a:p>
            <a:pPr lvl="1"/>
            <a:r>
              <a:rPr lang="en-US" dirty="0"/>
              <a:t>The class has a static member function </a:t>
            </a:r>
            <a:r>
              <a:rPr lang="en-US" b="1" dirty="0">
                <a:solidFill>
                  <a:srgbClr val="0432FF"/>
                </a:solidFill>
                <a:latin typeface="Courier New" panose="02070309020205020404" pitchFamily="49" charset="0"/>
                <a:cs typeface="Courier New" panose="02070309020205020404" pitchFamily="49" charset="0"/>
              </a:rPr>
              <a:t>merge() </a:t>
            </a:r>
            <a:r>
              <a:rPr lang="en-US" dirty="0"/>
              <a:t>that takes three </a:t>
            </a:r>
            <a:r>
              <a:rPr lang="en-US" b="1" dirty="0">
                <a:solidFill>
                  <a:srgbClr val="0432FF"/>
                </a:solidFill>
                <a:latin typeface="Courier New" panose="02070309020205020404" pitchFamily="49" charset="0"/>
                <a:cs typeface="Courier New" panose="02070309020205020404" pitchFamily="49" charset="0"/>
              </a:rPr>
              <a:t>SortedList</a:t>
            </a:r>
            <a:r>
              <a:rPr lang="en-US" dirty="0"/>
              <a:t> parameters, </a:t>
            </a:r>
            <a:r>
              <a:rPr lang="en-US" b="1" dirty="0">
                <a:solidFill>
                  <a:srgbClr val="0432FF"/>
                </a:solidFill>
                <a:latin typeface="Courier New" panose="02070309020205020404" pitchFamily="49" charset="0"/>
                <a:cs typeface="Courier New" panose="02070309020205020404" pitchFamily="49" charset="0"/>
              </a:rPr>
              <a:t>list1</a:t>
            </a:r>
            <a:r>
              <a:rPr lang="en-US" dirty="0"/>
              <a:t> and </a:t>
            </a:r>
            <a:r>
              <a:rPr lang="en-US" b="1" dirty="0">
                <a:solidFill>
                  <a:srgbClr val="0432FF"/>
                </a:solidFill>
                <a:latin typeface="Courier New" panose="02070309020205020404" pitchFamily="49" charset="0"/>
                <a:cs typeface="Courier New" panose="02070309020205020404" pitchFamily="49" charset="0"/>
              </a:rPr>
              <a:t>list2</a:t>
            </a:r>
            <a:r>
              <a:rPr lang="en-US" dirty="0"/>
              <a:t> to merge and </a:t>
            </a:r>
            <a:r>
              <a:rPr lang="en-US" b="1" dirty="0">
                <a:solidFill>
                  <a:srgbClr val="0432FF"/>
                </a:solidFill>
                <a:latin typeface="Courier New" panose="02070309020205020404" pitchFamily="49" charset="0"/>
                <a:cs typeface="Courier New" panose="02070309020205020404" pitchFamily="49" charset="0"/>
              </a:rPr>
              <a:t>merged_list </a:t>
            </a:r>
            <a:r>
              <a:rPr lang="en-US" dirty="0"/>
              <a:t>to contain the merged values.</a:t>
            </a:r>
          </a:p>
          <a:p>
            <a:pPr lvl="4"/>
            <a:endParaRPr lang="en-US" dirty="0"/>
          </a:p>
          <a:p>
            <a:pPr lvl="1"/>
            <a:r>
              <a:rPr lang="en-US" dirty="0"/>
              <a:t>Could there be a hidden surprise? </a:t>
            </a:r>
          </a:p>
        </p:txBody>
      </p:sp>
      <p:sp>
        <p:nvSpPr>
          <p:cNvPr id="4" name="Slide Number Placeholder 3">
            <a:extLst>
              <a:ext uri="{FF2B5EF4-FFF2-40B4-BE49-F238E27FC236}">
                <a16:creationId xmlns:a16="http://schemas.microsoft.com/office/drawing/2014/main" id="{A93DADB7-36D7-40CE-E305-C014C0B4186B}"/>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5" name="TextBox 4">
            <a:extLst>
              <a:ext uri="{FF2B5EF4-FFF2-40B4-BE49-F238E27FC236}">
                <a16:creationId xmlns:a16="http://schemas.microsoft.com/office/drawing/2014/main" id="{799AA177-E096-36D1-2D0D-CCE9259E45C2}"/>
              </a:ext>
            </a:extLst>
          </p:cNvPr>
          <p:cNvSpPr txBox="1"/>
          <p:nvPr/>
        </p:nvSpPr>
        <p:spPr>
          <a:xfrm>
            <a:off x="1896762" y="5742177"/>
            <a:ext cx="1622560"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6.5/</a:t>
            </a:r>
            <a:r>
              <a:rPr lang="en-US" dirty="0" err="1">
                <a:solidFill>
                  <a:schemeClr val="accent1">
                    <a:lumMod val="20000"/>
                    <a:lumOff val="80000"/>
                  </a:schemeClr>
                </a:solidFill>
              </a:rPr>
              <a:t>SortedList.h</a:t>
            </a:r>
            <a:endParaRPr lang="en-US" dirty="0">
              <a:solidFill>
                <a:schemeClr val="accent1">
                  <a:lumMod val="20000"/>
                  <a:lumOff val="80000"/>
                </a:schemeClr>
              </a:solidFill>
            </a:endParaRPr>
          </a:p>
        </p:txBody>
      </p:sp>
      <p:sp>
        <p:nvSpPr>
          <p:cNvPr id="6" name="TextBox 5">
            <a:extLst>
              <a:ext uri="{FF2B5EF4-FFF2-40B4-BE49-F238E27FC236}">
                <a16:creationId xmlns:a16="http://schemas.microsoft.com/office/drawing/2014/main" id="{1883AB5D-9B11-1722-2D10-D9E3894C524C}"/>
              </a:ext>
            </a:extLst>
          </p:cNvPr>
          <p:cNvSpPr txBox="1"/>
          <p:nvPr/>
        </p:nvSpPr>
        <p:spPr>
          <a:xfrm>
            <a:off x="3595816" y="5742177"/>
            <a:ext cx="1838965"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6.5/</a:t>
            </a:r>
            <a:r>
              <a:rPr lang="en-US" dirty="0" err="1">
                <a:solidFill>
                  <a:schemeClr val="accent1">
                    <a:lumMod val="20000"/>
                    <a:lumOff val="80000"/>
                  </a:schemeClr>
                </a:solidFill>
              </a:rPr>
              <a:t>SortedList.cpp</a:t>
            </a:r>
            <a:endParaRPr lang="en-US" dirty="0">
              <a:solidFill>
                <a:schemeClr val="accent1">
                  <a:lumMod val="20000"/>
                  <a:lumOff val="80000"/>
                </a:schemeClr>
              </a:solidFill>
            </a:endParaRPr>
          </a:p>
        </p:txBody>
      </p:sp>
      <p:sp>
        <p:nvSpPr>
          <p:cNvPr id="7" name="TextBox 6">
            <a:extLst>
              <a:ext uri="{FF2B5EF4-FFF2-40B4-BE49-F238E27FC236}">
                <a16:creationId xmlns:a16="http://schemas.microsoft.com/office/drawing/2014/main" id="{6EE57251-36AE-35F5-058C-421174E638DA}"/>
              </a:ext>
            </a:extLst>
          </p:cNvPr>
          <p:cNvSpPr txBox="1"/>
          <p:nvPr/>
        </p:nvSpPr>
        <p:spPr>
          <a:xfrm>
            <a:off x="5548183" y="5742177"/>
            <a:ext cx="1359668"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6.5/</a:t>
            </a:r>
            <a:r>
              <a:rPr lang="en-US" dirty="0" err="1">
                <a:solidFill>
                  <a:schemeClr val="accent1">
                    <a:lumMod val="20000"/>
                    <a:lumOff val="80000"/>
                  </a:schemeClr>
                </a:solidFill>
              </a:rPr>
              <a:t>main.cpp</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12462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7CE5-2042-9EC1-7C2D-B4FC4F67CAE1}"/>
              </a:ext>
            </a:extLst>
          </p:cNvPr>
          <p:cNvSpPr>
            <a:spLocks noGrp="1"/>
          </p:cNvSpPr>
          <p:nvPr>
            <p:ph type="title"/>
          </p:nvPr>
        </p:nvSpPr>
        <p:spPr/>
        <p:txBody>
          <a:bodyPr/>
          <a:lstStyle/>
          <a:p>
            <a:r>
              <a:rPr lang="en-US" dirty="0"/>
              <a:t>Poor Performance</a:t>
            </a:r>
          </a:p>
        </p:txBody>
      </p:sp>
      <p:sp>
        <p:nvSpPr>
          <p:cNvPr id="3" name="Content Placeholder 2">
            <a:extLst>
              <a:ext uri="{FF2B5EF4-FFF2-40B4-BE49-F238E27FC236}">
                <a16:creationId xmlns:a16="http://schemas.microsoft.com/office/drawing/2014/main" id="{1BC52CCF-8BA6-F14D-254E-574BC1AB23DF}"/>
              </a:ext>
            </a:extLst>
          </p:cNvPr>
          <p:cNvSpPr>
            <a:spLocks noGrp="1"/>
          </p:cNvSpPr>
          <p:nvPr>
            <p:ph idx="1"/>
          </p:nvPr>
        </p:nvSpPr>
        <p:spPr>
          <a:xfrm>
            <a:off x="457200" y="1295401"/>
            <a:ext cx="8229600" cy="4328136"/>
          </a:xfrm>
        </p:spPr>
        <p:txBody>
          <a:bodyPr/>
          <a:lstStyle/>
          <a:p>
            <a:r>
              <a:rPr lang="en-US" dirty="0"/>
              <a:t>Another bad surprise is </a:t>
            </a:r>
            <a:r>
              <a:rPr lang="en-US" u="sng" dirty="0"/>
              <a:t>poor runtime performance</a:t>
            </a:r>
            <a:r>
              <a:rPr lang="en-US" dirty="0"/>
              <a:t> due to often-hidden </a:t>
            </a:r>
            <a:br>
              <a:rPr lang="en-US" dirty="0"/>
            </a:br>
            <a:r>
              <a:rPr lang="en-US" dirty="0"/>
              <a:t>inefficient programming.</a:t>
            </a:r>
          </a:p>
          <a:p>
            <a:pPr lvl="4"/>
            <a:endParaRPr lang="en-US" dirty="0"/>
          </a:p>
          <a:p>
            <a:pPr lvl="1"/>
            <a:r>
              <a:rPr lang="en-US" dirty="0"/>
              <a:t>Example: In class </a:t>
            </a:r>
            <a:r>
              <a:rPr lang="en-US" b="1" dirty="0">
                <a:solidFill>
                  <a:srgbClr val="0432FF"/>
                </a:solidFill>
                <a:latin typeface="Courier New" panose="02070309020205020404" pitchFamily="49" charset="0"/>
                <a:cs typeface="Courier New" panose="02070309020205020404" pitchFamily="49" charset="0"/>
              </a:rPr>
              <a:t>SortedList</a:t>
            </a:r>
            <a:r>
              <a:rPr lang="en-US" dirty="0"/>
              <a:t>, we can rename its static member function </a:t>
            </a:r>
            <a:r>
              <a:rPr lang="en-US" b="1" dirty="0">
                <a:solidFill>
                  <a:srgbClr val="0432FF"/>
                </a:solidFill>
                <a:latin typeface="Courier New" panose="02070309020205020404" pitchFamily="49" charset="0"/>
                <a:cs typeface="Courier New" panose="02070309020205020404" pitchFamily="49" charset="0"/>
              </a:rPr>
              <a:t>merge() </a:t>
            </a:r>
            <a:r>
              <a:rPr lang="en-US" dirty="0"/>
              <a:t>to a clearer name </a:t>
            </a:r>
            <a:r>
              <a:rPr lang="en-US" b="1" dirty="0">
                <a:solidFill>
                  <a:srgbClr val="0432FF"/>
                </a:solidFill>
                <a:latin typeface="Courier New" panose="02070309020205020404" pitchFamily="49" charset="0"/>
                <a:cs typeface="Courier New" panose="02070309020205020404" pitchFamily="49" charset="0"/>
              </a:rPr>
              <a:t>merge_and_deduplicate()</a:t>
            </a:r>
            <a:r>
              <a:rPr lang="en-US" dirty="0"/>
              <a:t>.</a:t>
            </a:r>
          </a:p>
          <a:p>
            <a:pPr lvl="1"/>
            <a:r>
              <a:rPr lang="en-US" dirty="0"/>
              <a:t>Its running time grows exponentially as the lengths of the two vector parameters grow linearly.</a:t>
            </a:r>
          </a:p>
          <a:p>
            <a:pPr lvl="2"/>
            <a:r>
              <a:rPr lang="en-US" dirty="0"/>
              <a:t>That’s due to the way we removed the duplicate values.</a:t>
            </a:r>
          </a:p>
          <a:p>
            <a:pPr lvl="1"/>
            <a:r>
              <a:rPr lang="en-US" dirty="0"/>
              <a:t>Can we also improve the function’s performance?</a:t>
            </a:r>
          </a:p>
        </p:txBody>
      </p:sp>
      <p:sp>
        <p:nvSpPr>
          <p:cNvPr id="4" name="Slide Number Placeholder 3">
            <a:extLst>
              <a:ext uri="{FF2B5EF4-FFF2-40B4-BE49-F238E27FC236}">
                <a16:creationId xmlns:a16="http://schemas.microsoft.com/office/drawing/2014/main" id="{4A93412A-4D21-5568-2033-B5F44121D8CD}"/>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7" name="TextBox 6">
            <a:extLst>
              <a:ext uri="{FF2B5EF4-FFF2-40B4-BE49-F238E27FC236}">
                <a16:creationId xmlns:a16="http://schemas.microsoft.com/office/drawing/2014/main" id="{E043B5A1-B685-FC9A-D7B2-F7FF6C6834BC}"/>
              </a:ext>
            </a:extLst>
          </p:cNvPr>
          <p:cNvSpPr txBox="1"/>
          <p:nvPr/>
        </p:nvSpPr>
        <p:spPr>
          <a:xfrm>
            <a:off x="1896762" y="5742177"/>
            <a:ext cx="1622560"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6.6/</a:t>
            </a:r>
            <a:r>
              <a:rPr lang="en-US" dirty="0" err="1">
                <a:solidFill>
                  <a:schemeClr val="accent1">
                    <a:lumMod val="20000"/>
                    <a:lumOff val="80000"/>
                  </a:schemeClr>
                </a:solidFill>
              </a:rPr>
              <a:t>SortedList.h</a:t>
            </a:r>
            <a:endParaRPr lang="en-US" dirty="0">
              <a:solidFill>
                <a:schemeClr val="accent1">
                  <a:lumMod val="20000"/>
                  <a:lumOff val="80000"/>
                </a:schemeClr>
              </a:solidFill>
            </a:endParaRPr>
          </a:p>
        </p:txBody>
      </p:sp>
      <p:sp>
        <p:nvSpPr>
          <p:cNvPr id="8" name="TextBox 7">
            <a:extLst>
              <a:ext uri="{FF2B5EF4-FFF2-40B4-BE49-F238E27FC236}">
                <a16:creationId xmlns:a16="http://schemas.microsoft.com/office/drawing/2014/main" id="{1925ADDB-3D00-404D-3F7D-E52B4195E184}"/>
              </a:ext>
            </a:extLst>
          </p:cNvPr>
          <p:cNvSpPr txBox="1"/>
          <p:nvPr/>
        </p:nvSpPr>
        <p:spPr>
          <a:xfrm>
            <a:off x="3595816" y="5742177"/>
            <a:ext cx="1838965"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6.6/</a:t>
            </a:r>
            <a:r>
              <a:rPr lang="en-US" dirty="0" err="1">
                <a:solidFill>
                  <a:schemeClr val="accent1">
                    <a:lumMod val="20000"/>
                    <a:lumOff val="80000"/>
                  </a:schemeClr>
                </a:solidFill>
              </a:rPr>
              <a:t>SortedList.cpp</a:t>
            </a:r>
            <a:endParaRPr lang="en-US" dirty="0">
              <a:solidFill>
                <a:schemeClr val="accent1">
                  <a:lumMod val="20000"/>
                  <a:lumOff val="80000"/>
                </a:schemeClr>
              </a:solidFill>
            </a:endParaRPr>
          </a:p>
        </p:txBody>
      </p:sp>
      <p:sp>
        <p:nvSpPr>
          <p:cNvPr id="9" name="TextBox 8">
            <a:extLst>
              <a:ext uri="{FF2B5EF4-FFF2-40B4-BE49-F238E27FC236}">
                <a16:creationId xmlns:a16="http://schemas.microsoft.com/office/drawing/2014/main" id="{803FC1D5-C255-8588-0A2D-CD21EF2B9DD9}"/>
              </a:ext>
            </a:extLst>
          </p:cNvPr>
          <p:cNvSpPr txBox="1"/>
          <p:nvPr/>
        </p:nvSpPr>
        <p:spPr>
          <a:xfrm>
            <a:off x="5548183" y="5742177"/>
            <a:ext cx="1359668" cy="338554"/>
          </a:xfrm>
          <a:prstGeom prst="rect">
            <a:avLst/>
          </a:prstGeom>
          <a:solidFill>
            <a:srgbClr val="0432FF"/>
          </a:solidFill>
        </p:spPr>
        <p:txBody>
          <a:bodyPr wrap="none" rtlCol="0">
            <a:spAutoFit/>
          </a:bodyPr>
          <a:lstStyle/>
          <a:p>
            <a:r>
              <a:rPr lang="en-US" dirty="0">
                <a:solidFill>
                  <a:schemeClr val="accent1">
                    <a:lumMod val="20000"/>
                    <a:lumOff val="80000"/>
                  </a:schemeClr>
                </a:solidFill>
              </a:rPr>
              <a:t>6.6/</a:t>
            </a:r>
            <a:r>
              <a:rPr lang="en-US" dirty="0" err="1">
                <a:solidFill>
                  <a:schemeClr val="accent1">
                    <a:lumMod val="20000"/>
                    <a:lumOff val="80000"/>
                  </a:schemeClr>
                </a:solidFill>
              </a:rPr>
              <a:t>main.cpp</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887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A185-FBE7-AAA8-9EB6-928153446584}"/>
              </a:ext>
            </a:extLst>
          </p:cNvPr>
          <p:cNvSpPr>
            <a:spLocks noGrp="1"/>
          </p:cNvSpPr>
          <p:nvPr>
            <p:ph type="title"/>
          </p:nvPr>
        </p:nvSpPr>
        <p:spPr/>
        <p:txBody>
          <a:bodyPr/>
          <a:lstStyle/>
          <a:p>
            <a:r>
              <a:rPr lang="en-US" dirty="0"/>
              <a:t>Poor Performance</a:t>
            </a:r>
            <a:r>
              <a:rPr lang="en-US" i="1" dirty="0"/>
              <a:t>, cont’d</a:t>
            </a:r>
          </a:p>
        </p:txBody>
      </p:sp>
      <p:sp>
        <p:nvSpPr>
          <p:cNvPr id="3" name="Content Placeholder 2">
            <a:extLst>
              <a:ext uri="{FF2B5EF4-FFF2-40B4-BE49-F238E27FC236}">
                <a16:creationId xmlns:a16="http://schemas.microsoft.com/office/drawing/2014/main" id="{D96265AC-B555-87B2-0D03-04DB32FFBA6E}"/>
              </a:ext>
            </a:extLst>
          </p:cNvPr>
          <p:cNvSpPr>
            <a:spLocks noGrp="1"/>
          </p:cNvSpPr>
          <p:nvPr>
            <p:ph idx="1"/>
          </p:nvPr>
        </p:nvSpPr>
        <p:spPr>
          <a:xfrm>
            <a:off x="457200" y="1295400"/>
            <a:ext cx="8229600" cy="2225039"/>
          </a:xfrm>
        </p:spPr>
        <p:txBody>
          <a:bodyPr/>
          <a:lstStyle/>
          <a:p>
            <a:r>
              <a:rPr lang="en-US" dirty="0"/>
              <a:t>The </a:t>
            </a:r>
            <a:r>
              <a:rPr lang="en-US" dirty="0">
                <a:solidFill>
                  <a:srgbClr val="C00000"/>
                </a:solidFill>
              </a:rPr>
              <a:t>refactored</a:t>
            </a:r>
            <a:r>
              <a:rPr lang="en-US" dirty="0"/>
              <a:t> version of the merge function scales well. As the lengths of the two </a:t>
            </a:r>
            <a:r>
              <a:rPr lang="en-US" b="1" dirty="0">
                <a:solidFill>
                  <a:srgbClr val="0432FF"/>
                </a:solidFill>
                <a:latin typeface="Courier New" panose="02070309020205020404" pitchFamily="49" charset="0"/>
                <a:cs typeface="Courier New" panose="02070309020205020404" pitchFamily="49" charset="0"/>
              </a:rPr>
              <a:t>SortedList</a:t>
            </a:r>
            <a:r>
              <a:rPr lang="en-US" dirty="0"/>
              <a:t> objects increase linearly, the function’s run time increases approximately linearly in proportion.</a:t>
            </a:r>
          </a:p>
        </p:txBody>
      </p:sp>
      <p:sp>
        <p:nvSpPr>
          <p:cNvPr id="4" name="Slide Number Placeholder 3">
            <a:extLst>
              <a:ext uri="{FF2B5EF4-FFF2-40B4-BE49-F238E27FC236}">
                <a16:creationId xmlns:a16="http://schemas.microsoft.com/office/drawing/2014/main" id="{FD0869BE-4966-04EC-0B2B-90E6A39C138B}"/>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5" name="TextBox 4">
            <a:extLst>
              <a:ext uri="{FF2B5EF4-FFF2-40B4-BE49-F238E27FC236}">
                <a16:creationId xmlns:a16="http://schemas.microsoft.com/office/drawing/2014/main" id="{4BB5A8E6-A369-B212-676B-12470FBC74D4}"/>
              </a:ext>
            </a:extLst>
          </p:cNvPr>
          <p:cNvSpPr txBox="1"/>
          <p:nvPr/>
        </p:nvSpPr>
        <p:spPr>
          <a:xfrm>
            <a:off x="2080287" y="3690219"/>
            <a:ext cx="4960566" cy="1908215"/>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Refactoring</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Calibri" panose="020F0502020204030204" pitchFamily="34" charset="0"/>
              </a:rPr>
              <a:t>We </a:t>
            </a:r>
            <a:r>
              <a:rPr lang="en-US" sz="1800" i="1" dirty="0">
                <a:effectLst/>
                <a:latin typeface="Calibri" panose="020F0502020204030204" pitchFamily="34" charset="0"/>
                <a:ea typeface="Calibri" panose="020F0502020204030204" pitchFamily="34" charset="0"/>
              </a:rPr>
              <a:t>refactor</a:t>
            </a:r>
            <a:r>
              <a:rPr lang="en-US" sz="1800" dirty="0">
                <a:effectLst/>
                <a:latin typeface="Calibri" panose="020F0502020204030204" pitchFamily="34" charset="0"/>
                <a:ea typeface="Calibri" panose="020F0502020204030204" pitchFamily="34" charset="0"/>
              </a:rPr>
              <a:t> code by redesigning it to improve it in some way, such as making it perform more efficiently, but without changing its functionality or how to use it. Refactoring is a common operation during development iterations</a:t>
            </a:r>
            <a:r>
              <a:rPr lang="en-US" sz="2000" dirty="0">
                <a:latin typeface="Calibri" panose="020F0502020204030204" pitchFamily="34" charset="0"/>
                <a:ea typeface="Calibri" panose="020F0502020204030204" pitchFamily="34" charset="0"/>
              </a:rPr>
              <a:t>.</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035528"/>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50714</TotalTime>
  <Words>6347</Words>
  <Application>Microsoft Macintosh PowerPoint</Application>
  <PresentationFormat>On-screen Show (4:3)</PresentationFormat>
  <Paragraphs>772</Paragraphs>
  <Slides>69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Cambria Math</vt:lpstr>
      <vt:lpstr>Courier New</vt:lpstr>
      <vt:lpstr>Times New Roman</vt:lpstr>
      <vt:lpstr>Verdana</vt:lpstr>
      <vt:lpstr>Wingdings</vt:lpstr>
      <vt:lpstr>Quadrant</vt:lpstr>
      <vt:lpstr>CMPE 202 Software Systems Engineering March 4 Class Meeting</vt:lpstr>
      <vt:lpstr>Today</vt:lpstr>
      <vt:lpstr>Today, cont’d</vt:lpstr>
      <vt:lpstr>The Open-Closed Principle</vt:lpstr>
      <vt:lpstr>The Open-Closed Principle, cont’d</vt:lpstr>
      <vt:lpstr>The Principle of Least Astonishment </vt:lpstr>
      <vt:lpstr>Misnamed Functions</vt:lpstr>
      <vt:lpstr>Poor Performance</vt:lpstr>
      <vt:lpstr>Poor Performance, cont’d</vt:lpstr>
      <vt:lpstr>The Vexatious Performance of C++ Vectors</vt:lpstr>
      <vt:lpstr>C++ Vectors, cont’d</vt:lpstr>
      <vt:lpstr>C++ Vectors, cont’d</vt:lpstr>
      <vt:lpstr>C++ Vectors, cont’d</vt:lpstr>
      <vt:lpstr>C++ Vectors, cont’d</vt:lpstr>
      <vt:lpstr>C++ Vectors, cont’d</vt:lpstr>
      <vt:lpstr>C++ Vectors, cont’d</vt:lpstr>
      <vt:lpstr>“The Big Three”</vt:lpstr>
      <vt:lpstr>Programming by Contract</vt:lpstr>
      <vt:lpstr>Programming by Contract, cont’d</vt:lpstr>
      <vt:lpstr>Programming by Contract, cont’d</vt:lpstr>
      <vt:lpstr>Programming by Contract, cont’d</vt:lpstr>
      <vt:lpstr>Example: Programming by Contract</vt:lpstr>
      <vt:lpstr>Example: Programming by Contract, cont’d</vt:lpstr>
      <vt:lpstr>Example: Programming by Contract, cont’d</vt:lpstr>
      <vt:lpstr>Example: Programming by Contract, cont’d</vt:lpstr>
      <vt:lpstr>Example: Programming by Contract, cont’d</vt:lpstr>
      <vt:lpstr>Example: Programming by Contract, cont’d</vt:lpstr>
      <vt:lpstr>The Precondition Principle</vt:lpstr>
      <vt:lpstr>The Precondition Principle, cont’d</vt:lpstr>
      <vt:lpstr>The Precondition Principle, cont’d</vt:lpstr>
      <vt:lpstr>The Precondition Principle, cont’d</vt:lpstr>
      <vt:lpstr>The Precondition Principle, cont’d</vt:lpstr>
      <vt:lpstr>The Postcondition Principle</vt:lpstr>
      <vt:lpstr>The Postcondition Principle, cont’d</vt:lpstr>
      <vt:lpstr>The Postcondition Principle, cont’d</vt:lpstr>
      <vt:lpstr>The Postcondition Principle, cont’d</vt:lpstr>
      <vt:lpstr>The Class Invariant</vt:lpstr>
      <vt:lpstr>The Class Invariant, cont’d</vt:lpstr>
      <vt:lpstr>The Class Invariant, cont’d</vt:lpstr>
      <vt:lpstr>The Class Invariant, cont’d</vt:lpstr>
      <vt:lpstr>The Class Invariant, cont’d</vt:lpstr>
      <vt:lpstr>Proving a Program to be Correct</vt:lpstr>
      <vt:lpstr>Break</vt:lpstr>
      <vt:lpstr>Function Overriding vs. Overloading</vt:lpstr>
      <vt:lpstr>Overriding</vt:lpstr>
      <vt:lpstr>Overloading</vt:lpstr>
      <vt:lpstr>Overloading, cont’d</vt:lpstr>
      <vt:lpstr>Overloading, cont’d</vt:lpstr>
      <vt:lpstr>Overloading, cont’d</vt:lpstr>
      <vt:lpstr>The Liskov Substitution Principle</vt:lpstr>
      <vt:lpstr>The Liskov Substitution Principle, cont’d</vt:lpstr>
      <vt:lpstr>The Liskov Substitution Principle, cont’d</vt:lpstr>
      <vt:lpstr>The Liskov Substitution Principle, cont’d</vt:lpstr>
      <vt:lpstr>The Liskov Substitution Principle, cont’d</vt:lpstr>
      <vt:lpstr>The Liskov Substitution Principle, cont’d</vt:lpstr>
      <vt:lpstr>The Liskov Substitution Principle, cont’d</vt:lpstr>
      <vt:lpstr>“Is-a” vs. “Has-a” Class Relationships</vt:lpstr>
      <vt:lpstr>Example: Toys Application</vt:lpstr>
      <vt:lpstr>Example: Toys Application, cont’d</vt:lpstr>
      <vt:lpstr>Example: Toys Application, cont’d</vt:lpstr>
      <vt:lpstr>Favor Composition over Inheritance Principle</vt:lpstr>
      <vt:lpstr>Use a Factory Function</vt:lpstr>
      <vt:lpstr>Use a Factory Function, cont’d</vt:lpstr>
      <vt:lpstr>Use a Factory Function, cont’d</vt:lpstr>
      <vt:lpstr>Use a Factory Function, cont’d</vt:lpstr>
      <vt:lpstr>Unofficial Field Trip</vt:lpstr>
      <vt:lpstr>Unofficial Field Trip, cont’d</vt:lpstr>
      <vt:lpstr>Unofficial Field Trip, cont’d</vt:lpstr>
      <vt:lpstr>Unofficial Field Trip, cont’d</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643</cp:revision>
  <dcterms:created xsi:type="dcterms:W3CDTF">2008-01-12T03:52:55Z</dcterms:created>
  <dcterms:modified xsi:type="dcterms:W3CDTF">2026-03-04T22:51:46Z</dcterms:modified>
</cp:coreProperties>
</file>