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71"/>
  </p:notesMasterIdLst>
  <p:handoutMasterIdLst>
    <p:handoutMasterId r:id="rId72"/>
  </p:handoutMasterIdLst>
  <p:sldIdLst>
    <p:sldId id="256" r:id="rId2"/>
    <p:sldId id="829" r:id="rId3"/>
    <p:sldId id="830" r:id="rId4"/>
    <p:sldId id="831" r:id="rId5"/>
    <p:sldId id="832" r:id="rId6"/>
    <p:sldId id="833" r:id="rId7"/>
    <p:sldId id="834" r:id="rId8"/>
    <p:sldId id="835" r:id="rId9"/>
    <p:sldId id="836" r:id="rId10"/>
    <p:sldId id="837" r:id="rId11"/>
    <p:sldId id="838" r:id="rId12"/>
    <p:sldId id="840" r:id="rId13"/>
    <p:sldId id="839" r:id="rId14"/>
    <p:sldId id="841" r:id="rId15"/>
    <p:sldId id="842" r:id="rId16"/>
    <p:sldId id="843" r:id="rId17"/>
    <p:sldId id="844" r:id="rId18"/>
    <p:sldId id="889" r:id="rId19"/>
    <p:sldId id="845" r:id="rId20"/>
    <p:sldId id="846" r:id="rId21"/>
    <p:sldId id="847" r:id="rId22"/>
    <p:sldId id="848" r:id="rId23"/>
    <p:sldId id="890" r:id="rId24"/>
    <p:sldId id="849" r:id="rId25"/>
    <p:sldId id="850" r:id="rId26"/>
    <p:sldId id="851" r:id="rId27"/>
    <p:sldId id="852" r:id="rId28"/>
    <p:sldId id="853" r:id="rId29"/>
    <p:sldId id="854" r:id="rId30"/>
    <p:sldId id="855" r:id="rId31"/>
    <p:sldId id="856" r:id="rId32"/>
    <p:sldId id="857" r:id="rId33"/>
    <p:sldId id="858" r:id="rId34"/>
    <p:sldId id="859" r:id="rId35"/>
    <p:sldId id="860" r:id="rId36"/>
    <p:sldId id="861" r:id="rId37"/>
    <p:sldId id="862" r:id="rId38"/>
    <p:sldId id="863" r:id="rId39"/>
    <p:sldId id="864" r:id="rId40"/>
    <p:sldId id="865" r:id="rId41"/>
    <p:sldId id="866" r:id="rId42"/>
    <p:sldId id="891" r:id="rId43"/>
    <p:sldId id="869" r:id="rId44"/>
    <p:sldId id="868" r:id="rId45"/>
    <p:sldId id="870" r:id="rId46"/>
    <p:sldId id="871" r:id="rId47"/>
    <p:sldId id="872" r:id="rId48"/>
    <p:sldId id="885" r:id="rId49"/>
    <p:sldId id="886" r:id="rId50"/>
    <p:sldId id="887" r:id="rId51"/>
    <p:sldId id="873" r:id="rId52"/>
    <p:sldId id="874" r:id="rId53"/>
    <p:sldId id="875" r:id="rId54"/>
    <p:sldId id="867" r:id="rId55"/>
    <p:sldId id="888" r:id="rId56"/>
    <p:sldId id="474" r:id="rId57"/>
    <p:sldId id="343" r:id="rId58"/>
    <p:sldId id="344" r:id="rId59"/>
    <p:sldId id="345" r:id="rId60"/>
    <p:sldId id="346" r:id="rId61"/>
    <p:sldId id="456" r:id="rId62"/>
    <p:sldId id="457" r:id="rId63"/>
    <p:sldId id="486" r:id="rId64"/>
    <p:sldId id="459" r:id="rId65"/>
    <p:sldId id="460" r:id="rId66"/>
    <p:sldId id="892" r:id="rId67"/>
    <p:sldId id="257" r:id="rId68"/>
    <p:sldId id="259" r:id="rId69"/>
    <p:sldId id="260" r:id="rId70"/>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29846"/>
    <a:srgbClr val="CBCCFF"/>
    <a:srgbClr val="73FEFF"/>
    <a:srgbClr val="C5F9B8"/>
    <a:srgbClr val="930705"/>
    <a:srgbClr val="005493"/>
    <a:srgbClr val="E1A90D"/>
    <a:srgbClr val="FEE698"/>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3" autoAdjust="0"/>
    <p:restoredTop sz="97319" autoAdjust="0"/>
  </p:normalViewPr>
  <p:slideViewPr>
    <p:cSldViewPr>
      <p:cViewPr varScale="1">
        <p:scale>
          <a:sx n="174" d="100"/>
          <a:sy n="174" d="100"/>
        </p:scale>
        <p:origin x="800" y="17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2/24/26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19</a:t>
            </a:fld>
            <a:endParaRPr lang="en-US" altLang="x-none"/>
          </a:p>
        </p:txBody>
      </p:sp>
    </p:spTree>
    <p:extLst>
      <p:ext uri="{BB962C8B-B14F-4D97-AF65-F5344CB8AC3E}">
        <p14:creationId xmlns:p14="http://schemas.microsoft.com/office/powerpoint/2010/main" val="321933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2026: February 25</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orstmann.com/violet/index.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taruml.sourceforge.net/en/" TargetMode="External"/><Relationship Id="rId2" Type="http://schemas.openxmlformats.org/officeDocument/2006/relationships/hyperlink" Target="http://horstmann.com/viole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computerhistory.or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cs.sjsu.edu/~mak/1401/" TargetMode="External"/><Relationship Id="rId2" Type="http://schemas.openxmlformats.org/officeDocument/2006/relationships/hyperlink" Target="http://en.wikipedia.org/wiki/IBM_1401" TargetMode="External"/><Relationship Id="rId1" Type="http://schemas.openxmlformats.org/officeDocument/2006/relationships/slideLayout" Target="../slideLayouts/slideLayout2.xml"/><Relationship Id="rId4" Type="http://schemas.openxmlformats.org/officeDocument/2006/relationships/hyperlink" Target="http://ed-thelen.org/1401Project/1401RestorationPag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February 25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2026</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3008-521C-AEED-F3C7-1D9EC103F7DD}"/>
              </a:ext>
            </a:extLst>
          </p:cNvPr>
          <p:cNvSpPr>
            <a:spLocks noGrp="1"/>
          </p:cNvSpPr>
          <p:nvPr>
            <p:ph type="title"/>
          </p:nvPr>
        </p:nvSpPr>
        <p:spPr/>
        <p:txBody>
          <a:bodyPr/>
          <a:lstStyle/>
          <a:p>
            <a:r>
              <a:rPr lang="en-US" dirty="0"/>
              <a:t>Example: Loose Coupling</a:t>
            </a:r>
          </a:p>
        </p:txBody>
      </p:sp>
      <p:sp>
        <p:nvSpPr>
          <p:cNvPr id="6" name="Content Placeholder 5">
            <a:extLst>
              <a:ext uri="{FF2B5EF4-FFF2-40B4-BE49-F238E27FC236}">
                <a16:creationId xmlns:a16="http://schemas.microsoft.com/office/drawing/2014/main" id="{5DBBFCF3-E0D6-EA4C-9F53-A9631C36E8C8}"/>
              </a:ext>
            </a:extLst>
          </p:cNvPr>
          <p:cNvSpPr>
            <a:spLocks noGrp="1"/>
          </p:cNvSpPr>
          <p:nvPr>
            <p:ph idx="1"/>
          </p:nvPr>
        </p:nvSpPr>
        <p:spPr>
          <a:xfrm>
            <a:off x="457200" y="3977634"/>
            <a:ext cx="8229600" cy="2153291"/>
          </a:xfrm>
        </p:spPr>
        <p:txBody>
          <a:bodyPr/>
          <a:lstStyle/>
          <a:p>
            <a:r>
              <a:rPr lang="en-US" dirty="0"/>
              <a:t>Principle of Least Knowledge</a:t>
            </a:r>
          </a:p>
          <a:p>
            <a:pPr lvl="1"/>
            <a:r>
              <a:rPr lang="en-US" dirty="0"/>
              <a:t>Class </a:t>
            </a:r>
            <a:r>
              <a:rPr lang="en-US" b="1" dirty="0">
                <a:solidFill>
                  <a:srgbClr val="0432FF"/>
                </a:solidFill>
                <a:latin typeface="Courier New" panose="02070309020205020404" pitchFamily="49" charset="0"/>
                <a:cs typeface="Courier New" panose="02070309020205020404" pitchFamily="49" charset="0"/>
              </a:rPr>
              <a:t>Catalogue</a:t>
            </a:r>
            <a:r>
              <a:rPr lang="en-US" dirty="0"/>
              <a:t> does </a:t>
            </a:r>
            <a:r>
              <a:rPr lang="en-US" u="sng" dirty="0"/>
              <a:t>not know</a:t>
            </a:r>
            <a:r>
              <a:rPr lang="en-US" dirty="0"/>
              <a:t> how classes </a:t>
            </a:r>
            <a:r>
              <a:rPr lang="en-US" b="1" dirty="0">
                <a:solidFill>
                  <a:srgbClr val="0432FF"/>
                </a:solidFill>
                <a:latin typeface="Courier New" panose="02070309020205020404" pitchFamily="49" charset="0"/>
                <a:cs typeface="Courier New" panose="02070309020205020404" pitchFamily="49" charset="0"/>
              </a:rPr>
              <a:t>Attributes</a:t>
            </a:r>
            <a:r>
              <a:rPr lang="en-US" dirty="0"/>
              <a:t> and </a:t>
            </a:r>
            <a:r>
              <a:rPr lang="en-US" b="1" dirty="0">
                <a:solidFill>
                  <a:srgbClr val="0432FF"/>
                </a:solidFill>
                <a:latin typeface="Courier New" panose="02070309020205020404" pitchFamily="49" charset="0"/>
                <a:cs typeface="Courier New" panose="02070309020205020404" pitchFamily="49" charset="0"/>
              </a:rPr>
              <a:t>Book</a:t>
            </a:r>
            <a:r>
              <a:rPr lang="en-US" dirty="0"/>
              <a:t> are implemented.</a:t>
            </a:r>
          </a:p>
          <a:p>
            <a:pPr lvl="1"/>
            <a:r>
              <a:rPr lang="en-US" dirty="0"/>
              <a:t>Classes </a:t>
            </a:r>
            <a:r>
              <a:rPr lang="en-US" b="1" dirty="0">
                <a:solidFill>
                  <a:srgbClr val="0432FF"/>
                </a:solidFill>
                <a:latin typeface="Courier New" panose="02070309020205020404" pitchFamily="49" charset="0"/>
                <a:cs typeface="Courier New" panose="02070309020205020404" pitchFamily="49" charset="0"/>
              </a:rPr>
              <a:t>Attributes</a:t>
            </a:r>
            <a:r>
              <a:rPr lang="en-US" dirty="0"/>
              <a:t> and </a:t>
            </a:r>
            <a:r>
              <a:rPr lang="en-US" b="1" dirty="0">
                <a:solidFill>
                  <a:srgbClr val="0432FF"/>
                </a:solidFill>
                <a:latin typeface="Courier New" panose="02070309020205020404" pitchFamily="49" charset="0"/>
                <a:cs typeface="Courier New" panose="02070309020205020404" pitchFamily="49" charset="0"/>
              </a:rPr>
              <a:t>Books</a:t>
            </a:r>
            <a:r>
              <a:rPr lang="en-US" dirty="0"/>
              <a:t> </a:t>
            </a:r>
            <a:r>
              <a:rPr lang="en-US" u="sng" dirty="0"/>
              <a:t>can change</a:t>
            </a:r>
            <a:r>
              <a:rPr lang="en-US" dirty="0"/>
              <a:t> without affecting class </a:t>
            </a:r>
            <a:r>
              <a:rPr lang="en-US" b="1" dirty="0">
                <a:solidFill>
                  <a:srgbClr val="0432FF"/>
                </a:solidFill>
                <a:latin typeface="Courier New" panose="02070309020205020404" pitchFamily="49" charset="0"/>
                <a:cs typeface="Courier New" panose="02070309020205020404" pitchFamily="49" charset="0"/>
              </a:rPr>
              <a:t>Catalogue</a:t>
            </a:r>
            <a:r>
              <a:rPr lang="en-US" dirty="0"/>
              <a:t>.`</a:t>
            </a:r>
            <a:endParaRPr lang="en-US"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0C63F144-26AF-E2A4-14C1-48824FC1B5C7}"/>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sp>
        <p:nvSpPr>
          <p:cNvPr id="5" name="TextBox 4">
            <a:extLst>
              <a:ext uri="{FF2B5EF4-FFF2-40B4-BE49-F238E27FC236}">
                <a16:creationId xmlns:a16="http://schemas.microsoft.com/office/drawing/2014/main" id="{9B53CD30-BD91-9690-D4FB-A28CC938069C}"/>
              </a:ext>
            </a:extLst>
          </p:cNvPr>
          <p:cNvSpPr txBox="1"/>
          <p:nvPr/>
        </p:nvSpPr>
        <p:spPr>
          <a:xfrm>
            <a:off x="1147024" y="1456548"/>
            <a:ext cx="6849952" cy="2246769"/>
          </a:xfrm>
          <a:prstGeom prst="rect">
            <a:avLst/>
          </a:prstGeom>
          <a:solidFill>
            <a:schemeClr val="bg1">
              <a:lumMod val="95000"/>
            </a:schemeClr>
          </a:solidFill>
          <a:ln>
            <a:solidFill>
              <a:schemeClr val="bg1">
                <a:lumMod val="65000"/>
              </a:schemeClr>
            </a:solidFill>
          </a:ln>
        </p:spPr>
        <p:txBody>
          <a:bodyPr wrap="none" rtlCol="0">
            <a:spAutoFit/>
          </a:bodyPr>
          <a:lstStyle/>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4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Catalogue</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add(</a:t>
            </a:r>
            <a:r>
              <a:rPr lang="en-US" sz="1400" b="1" dirty="0">
                <a:solidFill>
                  <a:srgbClr val="0432FF"/>
                </a:solidFill>
                <a:latin typeface="Courier New" panose="02070309020205020404" pitchFamily="49" charset="0"/>
                <a:cs typeface="Times New Roman" panose="02020603050405020304" pitchFamily="18" charset="0"/>
              </a:rPr>
              <a:t>Attributes</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const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attrs</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vector&lt;</a:t>
            </a:r>
            <a:r>
              <a:rPr lang="en-US" sz="1400" b="1" dirty="0">
                <a:solidFill>
                  <a:srgbClr val="0432FF"/>
                </a:solidFill>
                <a:latin typeface="Courier New" panose="02070309020205020404" pitchFamily="49" charset="0"/>
                <a:cs typeface="Times New Roman" panose="02020603050405020304" pitchFamily="18" charset="0"/>
              </a:rPr>
              <a:t>Book</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*&gt; find(const </a:t>
            </a:r>
            <a:r>
              <a:rPr lang="en-US" sz="1400" b="1" dirty="0">
                <a:solidFill>
                  <a:srgbClr val="0432FF"/>
                </a:solidFill>
                <a:latin typeface="Courier New" panose="02070309020205020404" pitchFamily="49" charset="0"/>
                <a:cs typeface="Times New Roman" panose="02020603050405020304" pitchFamily="18" charset="0"/>
              </a:rPr>
              <a:t>Attributes</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target_attrs) const;</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vector&lt;</a:t>
            </a:r>
            <a:r>
              <a:rPr lang="en-US" sz="1400" b="1" dirty="0">
                <a:solidFill>
                  <a:srgbClr val="0432FF"/>
                </a:solidFill>
                <a:latin typeface="Courier New" panose="02070309020205020404" pitchFamily="49" charset="0"/>
                <a:cs typeface="Times New Roman" panose="02020603050405020304" pitchFamily="18" charset="0"/>
              </a:rPr>
              <a:t>Book</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*&gt; booklist;</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5D27EF9-39FE-4882-9804-72BF70A40B4A}"/>
              </a:ext>
            </a:extLst>
          </p:cNvPr>
          <p:cNvSpPr txBox="1"/>
          <p:nvPr/>
        </p:nvSpPr>
        <p:spPr>
          <a:xfrm>
            <a:off x="6309341" y="1304108"/>
            <a:ext cx="1447832" cy="307777"/>
          </a:xfrm>
          <a:prstGeom prst="rect">
            <a:avLst/>
          </a:prstGeom>
          <a:solidFill>
            <a:srgbClr val="0432FF"/>
          </a:solidFill>
        </p:spPr>
        <p:txBody>
          <a:bodyPr wrap="none" rtlCol="0">
            <a:spAutoFit/>
          </a:bodyPr>
          <a:lstStyle/>
          <a:p>
            <a:r>
              <a:rPr lang="en-US" sz="1400" dirty="0">
                <a:solidFill>
                  <a:srgbClr val="FFFF00"/>
                </a:solidFill>
              </a:rPr>
              <a:t>2.4/</a:t>
            </a:r>
            <a:r>
              <a:rPr lang="en-US" sz="1400" dirty="0" err="1">
                <a:solidFill>
                  <a:srgbClr val="FFFF00"/>
                </a:solidFill>
              </a:rPr>
              <a:t>Catalogue.h</a:t>
            </a:r>
            <a:endParaRPr lang="en-US" sz="1400" dirty="0">
              <a:solidFill>
                <a:srgbClr val="FFFF00"/>
              </a:solidFill>
            </a:endParaRPr>
          </a:p>
        </p:txBody>
      </p:sp>
    </p:spTree>
    <p:extLst>
      <p:ext uri="{BB962C8B-B14F-4D97-AF65-F5344CB8AC3E}">
        <p14:creationId xmlns:p14="http://schemas.microsoft.com/office/powerpoint/2010/main" val="85795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A717-A7E9-9134-E583-B8312E3FC6B4}"/>
              </a:ext>
            </a:extLst>
          </p:cNvPr>
          <p:cNvSpPr>
            <a:spLocks noGrp="1"/>
          </p:cNvSpPr>
          <p:nvPr>
            <p:ph type="title"/>
          </p:nvPr>
        </p:nvSpPr>
        <p:spPr/>
        <p:txBody>
          <a:bodyPr/>
          <a:lstStyle/>
          <a:p>
            <a:r>
              <a:rPr lang="en-US" dirty="0"/>
              <a:t>UML Diagrams Document Class Design</a:t>
            </a:r>
          </a:p>
        </p:txBody>
      </p:sp>
      <p:sp>
        <p:nvSpPr>
          <p:cNvPr id="3" name="Content Placeholder 2">
            <a:extLst>
              <a:ext uri="{FF2B5EF4-FFF2-40B4-BE49-F238E27FC236}">
                <a16:creationId xmlns:a16="http://schemas.microsoft.com/office/drawing/2014/main" id="{DBC894C9-C615-45D0-BA90-4AF8F7CABA85}"/>
              </a:ext>
            </a:extLst>
          </p:cNvPr>
          <p:cNvSpPr>
            <a:spLocks noGrp="1"/>
          </p:cNvSpPr>
          <p:nvPr>
            <p:ph idx="1"/>
          </p:nvPr>
        </p:nvSpPr>
        <p:spPr>
          <a:xfrm>
            <a:off x="457200" y="1295401"/>
            <a:ext cx="8229600" cy="1402088"/>
          </a:xfrm>
        </p:spPr>
        <p:txBody>
          <a:bodyPr/>
          <a:lstStyle/>
          <a:p>
            <a:r>
              <a:rPr lang="en-US" dirty="0"/>
              <a:t>Various ways to draw a </a:t>
            </a:r>
            <a:r>
              <a:rPr lang="en-US" dirty="0">
                <a:solidFill>
                  <a:srgbClr val="C00000"/>
                </a:solidFill>
              </a:rPr>
              <a:t>class diagram</a:t>
            </a:r>
            <a:r>
              <a:rPr lang="en-US" dirty="0"/>
              <a:t>.</a:t>
            </a:r>
          </a:p>
          <a:p>
            <a:pPr lvl="1"/>
            <a:r>
              <a:rPr lang="en-US" dirty="0"/>
              <a:t>Depends on how much information to show.</a:t>
            </a:r>
          </a:p>
          <a:p>
            <a:pPr lvl="1"/>
            <a:r>
              <a:rPr lang="en-US" dirty="0"/>
              <a:t>Prefix </a:t>
            </a:r>
            <a:r>
              <a:rPr lang="en-US" b="1" dirty="0">
                <a:latin typeface="Courier New" panose="02070309020205020404" pitchFamily="49" charset="0"/>
                <a:cs typeface="Courier New" panose="02070309020205020404" pitchFamily="49" charset="0"/>
              </a:rPr>
              <a:t>+</a:t>
            </a:r>
            <a:r>
              <a:rPr lang="en-US" dirty="0"/>
              <a:t> indicates public, </a:t>
            </a:r>
            <a:r>
              <a:rPr lang="en-US" b="1" dirty="0">
                <a:latin typeface="Courier New" panose="02070309020205020404" pitchFamily="49" charset="0"/>
                <a:cs typeface="Courier New" panose="02070309020205020404" pitchFamily="49" charset="0"/>
              </a:rPr>
              <a:t>-</a:t>
            </a:r>
            <a:r>
              <a:rPr lang="en-US" dirty="0"/>
              <a:t> indicates private.</a:t>
            </a:r>
          </a:p>
        </p:txBody>
      </p:sp>
      <p:sp>
        <p:nvSpPr>
          <p:cNvPr id="4" name="Slide Number Placeholder 3">
            <a:extLst>
              <a:ext uri="{FF2B5EF4-FFF2-40B4-BE49-F238E27FC236}">
                <a16:creationId xmlns:a16="http://schemas.microsoft.com/office/drawing/2014/main" id="{ACCDCB4F-CFB7-FF37-8B07-C7781A322049}"/>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sp>
        <p:nvSpPr>
          <p:cNvPr id="5" name="TextBox 4">
            <a:extLst>
              <a:ext uri="{FF2B5EF4-FFF2-40B4-BE49-F238E27FC236}">
                <a16:creationId xmlns:a16="http://schemas.microsoft.com/office/drawing/2014/main" id="{73732FA1-C9B4-FBA2-2314-CCBBF17E520A}"/>
              </a:ext>
            </a:extLst>
          </p:cNvPr>
          <p:cNvSpPr txBox="1"/>
          <p:nvPr/>
        </p:nvSpPr>
        <p:spPr>
          <a:xfrm>
            <a:off x="1349932" y="5429850"/>
            <a:ext cx="6444136" cy="523220"/>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Free UML drawing tool created by a former SJSU computer science professor: </a:t>
            </a:r>
            <a:br>
              <a:rPr lang="en-US" sz="1400" dirty="0"/>
            </a:br>
            <a:r>
              <a:rPr lang="en-US" sz="1400" dirty="0">
                <a:hlinkClick r:id="rId2"/>
              </a:rPr>
              <a:t>https://horstmann.com/violet/index.html</a:t>
            </a:r>
            <a:r>
              <a:rPr lang="en-US" sz="1400" dirty="0"/>
              <a:t> </a:t>
            </a:r>
          </a:p>
        </p:txBody>
      </p:sp>
      <p:grpSp>
        <p:nvGrpSpPr>
          <p:cNvPr id="13" name="Group 12">
            <a:extLst>
              <a:ext uri="{FF2B5EF4-FFF2-40B4-BE49-F238E27FC236}">
                <a16:creationId xmlns:a16="http://schemas.microsoft.com/office/drawing/2014/main" id="{6365BF0F-38AD-E251-BFC7-78FC50388256}"/>
              </a:ext>
            </a:extLst>
          </p:cNvPr>
          <p:cNvGrpSpPr/>
          <p:nvPr/>
        </p:nvGrpSpPr>
        <p:grpSpPr>
          <a:xfrm>
            <a:off x="2468903" y="4077375"/>
            <a:ext cx="4624306" cy="1185430"/>
            <a:chOff x="731562" y="4343390"/>
            <a:chExt cx="4624306" cy="1185430"/>
          </a:xfrm>
        </p:grpSpPr>
        <p:pic>
          <p:nvPicPr>
            <p:cNvPr id="8" name="Picture 7" descr="A black text on a white background&#10;&#10;Description automatically generated">
              <a:extLst>
                <a:ext uri="{FF2B5EF4-FFF2-40B4-BE49-F238E27FC236}">
                  <a16:creationId xmlns:a16="http://schemas.microsoft.com/office/drawing/2014/main" id="{0F4F50D4-6E71-5FFD-21B1-681CB39D7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62" y="4343390"/>
              <a:ext cx="2936633" cy="1185430"/>
            </a:xfrm>
            <a:prstGeom prst="rect">
              <a:avLst/>
            </a:prstGeom>
          </p:spPr>
        </p:pic>
        <p:sp>
          <p:nvSpPr>
            <p:cNvPr id="9" name="TextBox 8">
              <a:extLst>
                <a:ext uri="{FF2B5EF4-FFF2-40B4-BE49-F238E27FC236}">
                  <a16:creationId xmlns:a16="http://schemas.microsoft.com/office/drawing/2014/main" id="{D3E6A09E-A297-D656-BBB0-523E377F5CAA}"/>
                </a:ext>
              </a:extLst>
            </p:cNvPr>
            <p:cNvSpPr txBox="1"/>
            <p:nvPr/>
          </p:nvSpPr>
          <p:spPr>
            <a:xfrm>
              <a:off x="3741323" y="4369037"/>
              <a:ext cx="1603324" cy="230832"/>
            </a:xfrm>
            <a:prstGeom prst="rect">
              <a:avLst/>
            </a:prstGeom>
            <a:solidFill>
              <a:schemeClr val="accent1">
                <a:lumMod val="20000"/>
                <a:lumOff val="80000"/>
              </a:schemeClr>
            </a:solidFill>
            <a:ln>
              <a:solidFill>
                <a:srgbClr val="0432FF"/>
              </a:solidFill>
            </a:ln>
          </p:spPr>
          <p:txBody>
            <a:bodyPr wrap="square" rtlCol="0">
              <a:spAutoFit/>
            </a:bodyPr>
            <a:lstStyle/>
            <a:p>
              <a:r>
                <a:rPr lang="en-US" sz="900" dirty="0">
                  <a:solidFill>
                    <a:srgbClr val="0432FF"/>
                  </a:solidFill>
                </a:rPr>
                <a:t>class name (mandatory)</a:t>
              </a:r>
            </a:p>
          </p:txBody>
        </p:sp>
        <p:sp>
          <p:nvSpPr>
            <p:cNvPr id="10" name="TextBox 9">
              <a:extLst>
                <a:ext uri="{FF2B5EF4-FFF2-40B4-BE49-F238E27FC236}">
                  <a16:creationId xmlns:a16="http://schemas.microsoft.com/office/drawing/2014/main" id="{92CA600B-1D2A-5863-3AEA-23BF351FC623}"/>
                </a:ext>
              </a:extLst>
            </p:cNvPr>
            <p:cNvSpPr txBox="1"/>
            <p:nvPr/>
          </p:nvSpPr>
          <p:spPr>
            <a:xfrm>
              <a:off x="3741323" y="4661192"/>
              <a:ext cx="1614545" cy="230832"/>
            </a:xfrm>
            <a:prstGeom prst="rect">
              <a:avLst/>
            </a:prstGeom>
            <a:solidFill>
              <a:schemeClr val="accent1">
                <a:lumMod val="20000"/>
                <a:lumOff val="80000"/>
              </a:schemeClr>
            </a:solidFill>
            <a:ln>
              <a:solidFill>
                <a:srgbClr val="0432FF"/>
              </a:solidFill>
            </a:ln>
          </p:spPr>
          <p:txBody>
            <a:bodyPr wrap="none" rtlCol="0">
              <a:spAutoFit/>
            </a:bodyPr>
            <a:lstStyle/>
            <a:p>
              <a:r>
                <a:rPr lang="en-US" sz="900" dirty="0">
                  <a:solidFill>
                    <a:srgbClr val="0432FF"/>
                  </a:solidFill>
                </a:rPr>
                <a:t>member variables (optional)</a:t>
              </a:r>
            </a:p>
          </p:txBody>
        </p:sp>
        <p:sp>
          <p:nvSpPr>
            <p:cNvPr id="11" name="TextBox 10">
              <a:extLst>
                <a:ext uri="{FF2B5EF4-FFF2-40B4-BE49-F238E27FC236}">
                  <a16:creationId xmlns:a16="http://schemas.microsoft.com/office/drawing/2014/main" id="{4160E7F4-6E81-916A-BA42-761D4DF4A1DA}"/>
                </a:ext>
              </a:extLst>
            </p:cNvPr>
            <p:cNvSpPr txBox="1"/>
            <p:nvPr/>
          </p:nvSpPr>
          <p:spPr>
            <a:xfrm>
              <a:off x="3741323" y="5028524"/>
              <a:ext cx="1603324" cy="230832"/>
            </a:xfrm>
            <a:prstGeom prst="rect">
              <a:avLst/>
            </a:prstGeom>
            <a:solidFill>
              <a:schemeClr val="accent1">
                <a:lumMod val="20000"/>
                <a:lumOff val="80000"/>
              </a:schemeClr>
            </a:solidFill>
            <a:ln>
              <a:solidFill>
                <a:srgbClr val="0432FF"/>
              </a:solidFill>
            </a:ln>
          </p:spPr>
          <p:txBody>
            <a:bodyPr wrap="square" rtlCol="0">
              <a:spAutoFit/>
            </a:bodyPr>
            <a:lstStyle/>
            <a:p>
              <a:r>
                <a:rPr lang="en-US" sz="900" dirty="0">
                  <a:solidFill>
                    <a:srgbClr val="0432FF"/>
                  </a:solidFill>
                </a:rPr>
                <a:t>member functions (optional)</a:t>
              </a:r>
            </a:p>
          </p:txBody>
        </p:sp>
      </p:grpSp>
      <p:pic>
        <p:nvPicPr>
          <p:cNvPr id="12" name="Picture 11" descr="A close up of a box&#10;&#10;AI-generated content may be incorrect.">
            <a:extLst>
              <a:ext uri="{FF2B5EF4-FFF2-40B4-BE49-F238E27FC236}">
                <a16:creationId xmlns:a16="http://schemas.microsoft.com/office/drawing/2014/main" id="{65D3ED51-AAB8-A936-E6B1-8C265C567784}"/>
              </a:ext>
            </a:extLst>
          </p:cNvPr>
          <p:cNvPicPr>
            <a:picLocks noChangeAspect="1"/>
          </p:cNvPicPr>
          <p:nvPr/>
        </p:nvPicPr>
        <p:blipFill>
          <a:blip r:embed="rId4"/>
          <a:stretch>
            <a:fillRect/>
          </a:stretch>
        </p:blipFill>
        <p:spPr>
          <a:xfrm>
            <a:off x="760823" y="2760648"/>
            <a:ext cx="7772400" cy="1113461"/>
          </a:xfrm>
          <a:prstGeom prst="rect">
            <a:avLst/>
          </a:prstGeom>
        </p:spPr>
      </p:pic>
    </p:spTree>
    <p:extLst>
      <p:ext uri="{BB962C8B-B14F-4D97-AF65-F5344CB8AC3E}">
        <p14:creationId xmlns:p14="http://schemas.microsoft.com/office/powerpoint/2010/main" val="339971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FA08-1DA0-4F85-5C75-671D176BFE9F}"/>
              </a:ext>
            </a:extLst>
          </p:cNvPr>
          <p:cNvSpPr>
            <a:spLocks noGrp="1"/>
          </p:cNvSpPr>
          <p:nvPr>
            <p:ph type="title"/>
          </p:nvPr>
        </p:nvSpPr>
        <p:spPr>
          <a:xfrm>
            <a:off x="182928" y="411163"/>
            <a:ext cx="8778144" cy="655637"/>
          </a:xfrm>
        </p:spPr>
        <p:txBody>
          <a:bodyPr/>
          <a:lstStyle/>
          <a:p>
            <a:r>
              <a:rPr lang="en-US" dirty="0"/>
              <a:t>UML Diagrams Document Class Relationships</a:t>
            </a:r>
          </a:p>
        </p:txBody>
      </p:sp>
      <p:sp>
        <p:nvSpPr>
          <p:cNvPr id="3" name="Content Placeholder 2">
            <a:extLst>
              <a:ext uri="{FF2B5EF4-FFF2-40B4-BE49-F238E27FC236}">
                <a16:creationId xmlns:a16="http://schemas.microsoft.com/office/drawing/2014/main" id="{759384B6-8DA5-5BDD-32B5-F5800E1D1C81}"/>
              </a:ext>
            </a:extLst>
          </p:cNvPr>
          <p:cNvSpPr>
            <a:spLocks noGrp="1"/>
          </p:cNvSpPr>
          <p:nvPr>
            <p:ph idx="1"/>
          </p:nvPr>
        </p:nvSpPr>
        <p:spPr>
          <a:xfrm>
            <a:off x="457199" y="1417342"/>
            <a:ext cx="8503873" cy="3840438"/>
          </a:xfrm>
        </p:spPr>
        <p:txBody>
          <a:bodyPr/>
          <a:lstStyle/>
          <a:p>
            <a:r>
              <a:rPr lang="en-US" u="sng" dirty="0"/>
              <a:t>Dependency</a:t>
            </a:r>
            <a:r>
              <a:rPr lang="en-US" dirty="0"/>
              <a:t> is the most basic relationship.</a:t>
            </a:r>
          </a:p>
          <a:p>
            <a:pPr lvl="1"/>
            <a:r>
              <a:rPr lang="en-US" dirty="0"/>
              <a:t>Example: Class </a:t>
            </a:r>
            <a:r>
              <a:rPr lang="en-US" b="1" dirty="0">
                <a:solidFill>
                  <a:srgbClr val="0432FF"/>
                </a:solidFill>
                <a:latin typeface="Courier New" panose="02070309020205020404" pitchFamily="49" charset="0"/>
                <a:cs typeface="Courier New" panose="02070309020205020404" pitchFamily="49" charset="0"/>
              </a:rPr>
              <a:t>Catalogue</a:t>
            </a:r>
            <a:r>
              <a:rPr lang="en-US" dirty="0"/>
              <a:t> depends on class </a:t>
            </a:r>
            <a:r>
              <a:rPr lang="en-US" b="1" dirty="0">
                <a:solidFill>
                  <a:srgbClr val="0432FF"/>
                </a:solidFill>
                <a:latin typeface="Courier New" panose="02070309020205020404" pitchFamily="49" charset="0"/>
                <a:cs typeface="Courier New" panose="02070309020205020404" pitchFamily="49" charset="0"/>
              </a:rPr>
              <a:t>Book</a:t>
            </a:r>
            <a:r>
              <a:rPr lang="en-US" dirty="0"/>
              <a:t>, but class </a:t>
            </a:r>
            <a:r>
              <a:rPr lang="en-US" b="1" dirty="0">
                <a:solidFill>
                  <a:srgbClr val="0432FF"/>
                </a:solidFill>
                <a:latin typeface="Courier New" panose="02070309020205020404" pitchFamily="49" charset="0"/>
                <a:cs typeface="Courier New" panose="02070309020205020404" pitchFamily="49" charset="0"/>
              </a:rPr>
              <a:t>Book</a:t>
            </a:r>
            <a:r>
              <a:rPr lang="en-US" dirty="0"/>
              <a:t> does not depend on class </a:t>
            </a:r>
            <a:r>
              <a:rPr lang="en-US" b="1" dirty="0">
                <a:solidFill>
                  <a:srgbClr val="0432FF"/>
                </a:solidFill>
                <a:latin typeface="Courier New" panose="02070309020205020404" pitchFamily="49" charset="0"/>
                <a:cs typeface="Courier New" panose="02070309020205020404" pitchFamily="49" charset="0"/>
              </a:rPr>
              <a:t>Catalogue</a:t>
            </a:r>
            <a:r>
              <a:rPr lang="en-US" dirty="0"/>
              <a:t>.</a:t>
            </a:r>
          </a:p>
          <a:p>
            <a:pPr lvl="1"/>
            <a:endParaRPr lang="en-US" dirty="0"/>
          </a:p>
          <a:p>
            <a:pPr lvl="4"/>
            <a:endParaRPr lang="en-US" dirty="0"/>
          </a:p>
          <a:p>
            <a:pPr lvl="1"/>
            <a:r>
              <a:rPr lang="en-US" dirty="0"/>
              <a:t>We can show more information.</a:t>
            </a:r>
          </a:p>
          <a:p>
            <a:pPr lvl="2"/>
            <a:r>
              <a:rPr lang="en-US" dirty="0"/>
              <a:t>Member variable </a:t>
            </a:r>
            <a:r>
              <a:rPr lang="en-US" sz="2400" b="1" dirty="0">
                <a:solidFill>
                  <a:srgbClr val="0432FF"/>
                </a:solidFill>
                <a:latin typeface="Courier New" panose="02070309020205020404" pitchFamily="49" charset="0"/>
                <a:cs typeface="Courier New" panose="02070309020205020404" pitchFamily="49" charset="0"/>
              </a:rPr>
              <a:t>booklist</a:t>
            </a:r>
            <a:r>
              <a:rPr lang="en-US" dirty="0"/>
              <a:t> of class </a:t>
            </a:r>
            <a:r>
              <a:rPr lang="en-US" sz="2400" b="1" dirty="0">
                <a:solidFill>
                  <a:srgbClr val="0432FF"/>
                </a:solidFill>
                <a:latin typeface="Courier New" panose="02070309020205020404" pitchFamily="49" charset="0"/>
                <a:cs typeface="Courier New" panose="02070309020205020404" pitchFamily="49" charset="0"/>
              </a:rPr>
              <a:t>Catalogue</a:t>
            </a:r>
            <a:r>
              <a:rPr lang="en-US" dirty="0"/>
              <a:t> points to a </a:t>
            </a:r>
            <a:r>
              <a:rPr lang="en-US" sz="2400" b="1" dirty="0">
                <a:solidFill>
                  <a:srgbClr val="0432FF"/>
                </a:solidFill>
                <a:latin typeface="Courier New" panose="02070309020205020404" pitchFamily="49" charset="0"/>
                <a:cs typeface="Courier New" panose="02070309020205020404" pitchFamily="49" charset="0"/>
              </a:rPr>
              <a:t>Book</a:t>
            </a:r>
            <a:r>
              <a:rPr lang="en-US" dirty="0"/>
              <a:t> object, and so we use it to label the dependency arrow and don’t repeat it in the list of other member variables.</a:t>
            </a:r>
          </a:p>
        </p:txBody>
      </p:sp>
      <p:sp>
        <p:nvSpPr>
          <p:cNvPr id="4" name="Slide Number Placeholder 3">
            <a:extLst>
              <a:ext uri="{FF2B5EF4-FFF2-40B4-BE49-F238E27FC236}">
                <a16:creationId xmlns:a16="http://schemas.microsoft.com/office/drawing/2014/main" id="{FC28D1D8-6200-8C47-3289-8EB02B8E4E89}"/>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dirty="0"/>
          </a:p>
        </p:txBody>
      </p:sp>
      <p:pic>
        <p:nvPicPr>
          <p:cNvPr id="6" name="Picture 5" descr="Shape, rectangle&#10;&#10;Description automatically generated">
            <a:extLst>
              <a:ext uri="{FF2B5EF4-FFF2-40B4-BE49-F238E27FC236}">
                <a16:creationId xmlns:a16="http://schemas.microsoft.com/office/drawing/2014/main" id="{4C1BF38D-7957-2C5F-4130-A70061D2E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612" y="2788927"/>
            <a:ext cx="3708773" cy="548635"/>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3EA24546-4FC7-0B82-3A60-6235EE3F8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708" y="5074902"/>
            <a:ext cx="5381274" cy="869944"/>
          </a:xfrm>
          <a:prstGeom prst="rect">
            <a:avLst/>
          </a:prstGeom>
        </p:spPr>
      </p:pic>
    </p:spTree>
    <p:extLst>
      <p:ext uri="{BB962C8B-B14F-4D97-AF65-F5344CB8AC3E}">
        <p14:creationId xmlns:p14="http://schemas.microsoft.com/office/powerpoint/2010/main" val="268119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514F-764C-5F47-D5C7-F1C37B50934F}"/>
              </a:ext>
            </a:extLst>
          </p:cNvPr>
          <p:cNvSpPr>
            <a:spLocks noGrp="1"/>
          </p:cNvSpPr>
          <p:nvPr>
            <p:ph type="title"/>
          </p:nvPr>
        </p:nvSpPr>
        <p:spPr/>
        <p:txBody>
          <a:bodyPr/>
          <a:lstStyle/>
          <a:p>
            <a:r>
              <a:rPr lang="en-US" dirty="0"/>
              <a:t>Class Relationships</a:t>
            </a:r>
            <a:r>
              <a:rPr lang="en-US" i="1" dirty="0"/>
              <a:t>, cont’d</a:t>
            </a:r>
          </a:p>
        </p:txBody>
      </p:sp>
      <p:sp>
        <p:nvSpPr>
          <p:cNvPr id="3" name="Content Placeholder 2">
            <a:extLst>
              <a:ext uri="{FF2B5EF4-FFF2-40B4-BE49-F238E27FC236}">
                <a16:creationId xmlns:a16="http://schemas.microsoft.com/office/drawing/2014/main" id="{EBC238E0-CD9B-7ADE-B2E7-683EE83F68CC}"/>
              </a:ext>
            </a:extLst>
          </p:cNvPr>
          <p:cNvSpPr>
            <a:spLocks noGrp="1"/>
          </p:cNvSpPr>
          <p:nvPr>
            <p:ph idx="1"/>
          </p:nvPr>
        </p:nvSpPr>
        <p:spPr>
          <a:xfrm>
            <a:off x="457200" y="1295400"/>
            <a:ext cx="8229600" cy="4419575"/>
          </a:xfrm>
        </p:spPr>
        <p:txBody>
          <a:bodyPr/>
          <a:lstStyle/>
          <a:p>
            <a:r>
              <a:rPr lang="en-US" dirty="0"/>
              <a:t>We can specify a </a:t>
            </a:r>
            <a:r>
              <a:rPr lang="en-US" u="sng" dirty="0"/>
              <a:t>transient dependency</a:t>
            </a:r>
            <a:r>
              <a:rPr lang="en-US" dirty="0"/>
              <a:t>.</a:t>
            </a:r>
          </a:p>
          <a:p>
            <a:pPr lvl="1"/>
            <a:r>
              <a:rPr lang="en-US" dirty="0"/>
              <a:t>Class </a:t>
            </a:r>
            <a:r>
              <a:rPr lang="en-US" b="1" dirty="0">
                <a:solidFill>
                  <a:srgbClr val="0432FF"/>
                </a:solidFill>
                <a:latin typeface="Courier New" panose="02070309020205020404" pitchFamily="49" charset="0"/>
                <a:cs typeface="Courier New" panose="02070309020205020404" pitchFamily="49" charset="0"/>
              </a:rPr>
              <a:t>A</a:t>
            </a:r>
            <a:r>
              <a:rPr lang="en-US" dirty="0"/>
              <a:t> </a:t>
            </a:r>
            <a:r>
              <a:rPr lang="en-US" u="sng" dirty="0"/>
              <a:t>has a member function</a:t>
            </a:r>
            <a:r>
              <a:rPr lang="en-US" dirty="0"/>
              <a:t> </a:t>
            </a:r>
            <a:r>
              <a:rPr lang="en-US" b="1" dirty="0">
                <a:solidFill>
                  <a:srgbClr val="0432FF"/>
                </a:solidFill>
                <a:latin typeface="Courier New" panose="02070309020205020404" pitchFamily="49" charset="0"/>
                <a:cs typeface="Courier New" panose="02070309020205020404" pitchFamily="49" charset="0"/>
              </a:rPr>
              <a:t>f</a:t>
            </a:r>
            <a:r>
              <a:rPr lang="en-US" dirty="0"/>
              <a:t> that has a parameter or a local variable that references class </a:t>
            </a:r>
            <a:r>
              <a:rPr lang="en-US" b="1" dirty="0">
                <a:solidFill>
                  <a:srgbClr val="0432FF"/>
                </a:solidFill>
                <a:latin typeface="Courier New" panose="02070309020205020404" pitchFamily="49" charset="0"/>
                <a:cs typeface="Courier New" panose="02070309020205020404" pitchFamily="49" charset="0"/>
              </a:rPr>
              <a:t>B</a:t>
            </a:r>
            <a:r>
              <a:rPr lang="en-US" dirty="0"/>
              <a:t>. </a:t>
            </a:r>
          </a:p>
          <a:p>
            <a:pPr lvl="1"/>
            <a:r>
              <a:rPr lang="en-US" dirty="0"/>
              <a:t>However, class </a:t>
            </a:r>
            <a:r>
              <a:rPr lang="en-US" b="1" dirty="0">
                <a:solidFill>
                  <a:srgbClr val="0432FF"/>
                </a:solidFill>
                <a:latin typeface="Courier New" panose="02070309020205020404" pitchFamily="49" charset="0"/>
                <a:cs typeface="Courier New" panose="02070309020205020404" pitchFamily="49" charset="0"/>
              </a:rPr>
              <a:t>A</a:t>
            </a:r>
            <a:r>
              <a:rPr lang="en-US" dirty="0"/>
              <a:t> does </a:t>
            </a:r>
            <a:r>
              <a:rPr lang="en-US" u="sng" dirty="0"/>
              <a:t>not have a member variable</a:t>
            </a:r>
            <a:r>
              <a:rPr lang="en-US" dirty="0"/>
              <a:t> that references class </a:t>
            </a:r>
            <a:r>
              <a:rPr lang="en-US" b="1" dirty="0">
                <a:solidFill>
                  <a:srgbClr val="0432FF"/>
                </a:solidFill>
                <a:latin typeface="Courier New" panose="02070309020205020404" pitchFamily="49" charset="0"/>
                <a:cs typeface="Courier New" panose="02070309020205020404" pitchFamily="49" charset="0"/>
              </a:rPr>
              <a:t>B</a:t>
            </a:r>
            <a:r>
              <a:rPr lang="en-US" dirty="0"/>
              <a:t>. </a:t>
            </a:r>
          </a:p>
          <a:p>
            <a:pPr lvl="1"/>
            <a:r>
              <a:rPr lang="en-US" dirty="0"/>
              <a:t>The relationship is transient because it exists only during a call to function </a:t>
            </a:r>
            <a:r>
              <a:rPr lang="en-US" b="1" dirty="0">
                <a:solidFill>
                  <a:srgbClr val="0432FF"/>
                </a:solidFill>
                <a:latin typeface="Courier New" panose="02070309020205020404" pitchFamily="49" charset="0"/>
                <a:cs typeface="Courier New" panose="02070309020205020404" pitchFamily="49" charset="0"/>
              </a:rPr>
              <a:t>f</a:t>
            </a:r>
            <a:r>
              <a:rPr lang="en-US" dirty="0"/>
              <a:t>. </a:t>
            </a:r>
          </a:p>
          <a:p>
            <a:pPr lvl="1"/>
            <a:r>
              <a:rPr lang="en-US" dirty="0"/>
              <a:t>Example: Class </a:t>
            </a:r>
            <a:r>
              <a:rPr lang="en-US" b="1" dirty="0">
                <a:solidFill>
                  <a:srgbClr val="0432FF"/>
                </a:solidFill>
                <a:latin typeface="Courier New" panose="02070309020205020404" pitchFamily="49" charset="0"/>
                <a:cs typeface="Courier New" panose="02070309020205020404" pitchFamily="49" charset="0"/>
              </a:rPr>
              <a:t>Catalogue</a:t>
            </a:r>
            <a:r>
              <a:rPr lang="en-US" dirty="0"/>
              <a:t> has </a:t>
            </a:r>
            <a:r>
              <a:rPr lang="en-US" b="1" dirty="0">
                <a:solidFill>
                  <a:srgbClr val="0432FF"/>
                </a:solidFill>
                <a:latin typeface="Courier New" panose="02070309020205020404" pitchFamily="49" charset="0"/>
                <a:cs typeface="Courier New" panose="02070309020205020404" pitchFamily="49" charset="0"/>
              </a:rPr>
              <a:t>add() </a:t>
            </a:r>
            <a:r>
              <a:rPr lang="en-US" dirty="0"/>
              <a:t>and </a:t>
            </a:r>
            <a:r>
              <a:rPr lang="en-US" b="1" dirty="0">
                <a:solidFill>
                  <a:srgbClr val="0432FF"/>
                </a:solidFill>
                <a:latin typeface="Courier New" panose="02070309020205020404" pitchFamily="49" charset="0"/>
                <a:cs typeface="Courier New" panose="02070309020205020404" pitchFamily="49" charset="0"/>
              </a:rPr>
              <a:t>find() </a:t>
            </a:r>
            <a:r>
              <a:rPr lang="en-US" dirty="0"/>
              <a:t>member functions that each has an </a:t>
            </a:r>
            <a:r>
              <a:rPr lang="en-US" b="1" dirty="0">
                <a:solidFill>
                  <a:srgbClr val="0432FF"/>
                </a:solidFill>
                <a:latin typeface="Courier New" panose="02070309020205020404" pitchFamily="49" charset="0"/>
                <a:cs typeface="Courier New" panose="02070309020205020404" pitchFamily="49" charset="0"/>
              </a:rPr>
              <a:t>Attributes</a:t>
            </a:r>
            <a:r>
              <a:rPr lang="en-US" dirty="0"/>
              <a:t> parameter, but class </a:t>
            </a:r>
            <a:r>
              <a:rPr lang="en-US" b="1" dirty="0">
                <a:solidFill>
                  <a:srgbClr val="0432FF"/>
                </a:solidFill>
                <a:latin typeface="Courier New" panose="02070309020205020404" pitchFamily="49" charset="0"/>
                <a:cs typeface="Courier New" panose="02070309020205020404" pitchFamily="49" charset="0"/>
              </a:rPr>
              <a:t>Catalogue</a:t>
            </a:r>
            <a:r>
              <a:rPr lang="en-US" dirty="0"/>
              <a:t> </a:t>
            </a:r>
            <a:br>
              <a:rPr lang="en-US" dirty="0"/>
            </a:br>
            <a:r>
              <a:rPr lang="en-US" dirty="0"/>
              <a:t>itself has no </a:t>
            </a:r>
            <a:r>
              <a:rPr lang="en-US" b="1" dirty="0">
                <a:solidFill>
                  <a:srgbClr val="0432FF"/>
                </a:solidFill>
                <a:latin typeface="Courier New" panose="02070309020205020404" pitchFamily="49" charset="0"/>
                <a:cs typeface="Courier New" panose="02070309020205020404" pitchFamily="49" charset="0"/>
              </a:rPr>
              <a:t>Attributes</a:t>
            </a:r>
            <a:r>
              <a:rPr lang="en-US" dirty="0"/>
              <a:t> member variable.</a:t>
            </a:r>
          </a:p>
        </p:txBody>
      </p:sp>
      <p:sp>
        <p:nvSpPr>
          <p:cNvPr id="4" name="Slide Number Placeholder 3">
            <a:extLst>
              <a:ext uri="{FF2B5EF4-FFF2-40B4-BE49-F238E27FC236}">
                <a16:creationId xmlns:a16="http://schemas.microsoft.com/office/drawing/2014/main" id="{BD957C15-72BE-908A-1C49-513BCDB21718}"/>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pic>
        <p:nvPicPr>
          <p:cNvPr id="6" name="Picture 5" descr="Shape, rectangle&#10;&#10;Description automatically generated">
            <a:extLst>
              <a:ext uri="{FF2B5EF4-FFF2-40B4-BE49-F238E27FC236}">
                <a16:creationId xmlns:a16="http://schemas.microsoft.com/office/drawing/2014/main" id="{C0AC3E67-FEC1-C4C5-2BF2-410065CAD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781" y="5714975"/>
            <a:ext cx="3931877" cy="609441"/>
          </a:xfrm>
          <a:prstGeom prst="rect">
            <a:avLst/>
          </a:prstGeom>
        </p:spPr>
      </p:pic>
    </p:spTree>
    <p:extLst>
      <p:ext uri="{BB962C8B-B14F-4D97-AF65-F5344CB8AC3E}">
        <p14:creationId xmlns:p14="http://schemas.microsoft.com/office/powerpoint/2010/main" val="396494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8EF2-EA11-95BF-8459-E05BA7EFCD79}"/>
              </a:ext>
            </a:extLst>
          </p:cNvPr>
          <p:cNvSpPr>
            <a:spLocks noGrp="1"/>
          </p:cNvSpPr>
          <p:nvPr>
            <p:ph type="title"/>
          </p:nvPr>
        </p:nvSpPr>
        <p:spPr/>
        <p:txBody>
          <a:bodyPr/>
          <a:lstStyle/>
          <a:p>
            <a:r>
              <a:rPr lang="en-US" dirty="0"/>
              <a:t>Class Relationships</a:t>
            </a:r>
            <a:r>
              <a:rPr lang="en-US" i="1" dirty="0"/>
              <a:t>, cont’d</a:t>
            </a:r>
            <a:endParaRPr lang="en-US" dirty="0"/>
          </a:p>
        </p:txBody>
      </p:sp>
      <p:sp>
        <p:nvSpPr>
          <p:cNvPr id="3" name="Content Placeholder 2">
            <a:extLst>
              <a:ext uri="{FF2B5EF4-FFF2-40B4-BE49-F238E27FC236}">
                <a16:creationId xmlns:a16="http://schemas.microsoft.com/office/drawing/2014/main" id="{043A7F4A-38A7-EE16-F8CA-E41EE5CB63EC}"/>
              </a:ext>
            </a:extLst>
          </p:cNvPr>
          <p:cNvSpPr>
            <a:spLocks noGrp="1"/>
          </p:cNvSpPr>
          <p:nvPr>
            <p:ph idx="1"/>
          </p:nvPr>
        </p:nvSpPr>
        <p:spPr>
          <a:xfrm>
            <a:off x="457200" y="1295401"/>
            <a:ext cx="8229600" cy="4785330"/>
          </a:xfrm>
        </p:spPr>
        <p:txBody>
          <a:bodyPr/>
          <a:lstStyle/>
          <a:p>
            <a:r>
              <a:rPr lang="en-US" dirty="0"/>
              <a:t>Class </a:t>
            </a:r>
            <a:r>
              <a:rPr lang="en-US" b="1" dirty="0">
                <a:solidFill>
                  <a:srgbClr val="0432FF"/>
                </a:solidFill>
                <a:latin typeface="Courier New" panose="02070309020205020404" pitchFamily="49" charset="0"/>
                <a:cs typeface="Courier New" panose="02070309020205020404" pitchFamily="49" charset="0"/>
              </a:rPr>
              <a:t>A</a:t>
            </a:r>
            <a:r>
              <a:rPr lang="en-US" dirty="0"/>
              <a:t> </a:t>
            </a:r>
            <a:r>
              <a:rPr lang="en-US" u="sng" dirty="0"/>
              <a:t>aggregates</a:t>
            </a:r>
            <a:r>
              <a:rPr lang="en-US" dirty="0"/>
              <a:t> class Class </a:t>
            </a:r>
            <a:r>
              <a:rPr lang="en-US" b="1" dirty="0">
                <a:solidFill>
                  <a:srgbClr val="0432FF"/>
                </a:solidFill>
                <a:latin typeface="Courier New" panose="02070309020205020404" pitchFamily="49" charset="0"/>
                <a:cs typeface="Courier New" panose="02070309020205020404" pitchFamily="49" charset="0"/>
              </a:rPr>
              <a:t>B</a:t>
            </a:r>
            <a:r>
              <a:rPr lang="en-US" dirty="0"/>
              <a:t> if class </a:t>
            </a:r>
            <a:r>
              <a:rPr lang="en-US" b="1" dirty="0">
                <a:solidFill>
                  <a:srgbClr val="0432FF"/>
                </a:solidFill>
                <a:latin typeface="Courier New" panose="02070309020205020404" pitchFamily="49" charset="0"/>
                <a:cs typeface="Courier New" panose="02070309020205020404" pitchFamily="49" charset="0"/>
              </a:rPr>
              <a:t>A</a:t>
            </a:r>
            <a:r>
              <a:rPr lang="en-US" dirty="0"/>
              <a:t> </a:t>
            </a:r>
            <a:r>
              <a:rPr lang="en-US" u="sng" dirty="0"/>
              <a:t>contains an object</a:t>
            </a:r>
            <a:r>
              <a:rPr lang="en-US" dirty="0"/>
              <a:t> of Class </a:t>
            </a:r>
            <a:r>
              <a:rPr lang="en-US" b="1" dirty="0">
                <a:solidFill>
                  <a:srgbClr val="0432FF"/>
                </a:solidFill>
                <a:latin typeface="Courier New" panose="02070309020205020404" pitchFamily="49" charset="0"/>
                <a:cs typeface="Courier New" panose="02070309020205020404" pitchFamily="49" charset="0"/>
              </a:rPr>
              <a:t>B</a:t>
            </a:r>
            <a:r>
              <a:rPr lang="en-US" dirty="0"/>
              <a:t>, such as by having a member variable that points to the object.</a:t>
            </a:r>
          </a:p>
          <a:p>
            <a:pPr lvl="1"/>
            <a:r>
              <a:rPr lang="en-US" dirty="0"/>
              <a:t>Example: Class </a:t>
            </a:r>
            <a:r>
              <a:rPr lang="en-US" b="1" dirty="0">
                <a:solidFill>
                  <a:srgbClr val="0432FF"/>
                </a:solidFill>
                <a:latin typeface="Courier New" panose="02070309020205020404" pitchFamily="49" charset="0"/>
                <a:cs typeface="Courier New" panose="02070309020205020404" pitchFamily="49" charset="0"/>
              </a:rPr>
              <a:t>Catalogue</a:t>
            </a:r>
            <a:r>
              <a:rPr lang="en-US" dirty="0"/>
              <a:t> has a member variable that’s a vector which aggregates </a:t>
            </a:r>
            <a:r>
              <a:rPr lang="en-US" b="1" dirty="0">
                <a:solidFill>
                  <a:srgbClr val="0432FF"/>
                </a:solidFill>
                <a:latin typeface="Courier New" panose="02070309020205020404" pitchFamily="49" charset="0"/>
                <a:cs typeface="Courier New" panose="02070309020205020404" pitchFamily="49" charset="0"/>
              </a:rPr>
              <a:t>Book</a:t>
            </a:r>
            <a:r>
              <a:rPr lang="en-US" dirty="0"/>
              <a:t> objects.</a:t>
            </a:r>
          </a:p>
          <a:p>
            <a:pPr lvl="1"/>
            <a:endParaRPr lang="en-US" dirty="0"/>
          </a:p>
          <a:p>
            <a:pPr lvl="1"/>
            <a:endParaRPr lang="en-US" dirty="0"/>
          </a:p>
          <a:p>
            <a:pPr lvl="1"/>
            <a:endParaRPr lang="en-US" dirty="0"/>
          </a:p>
          <a:p>
            <a:pPr lvl="1"/>
            <a:r>
              <a:rPr lang="en-US" b="1" dirty="0"/>
              <a:t>Cardinality: </a:t>
            </a:r>
            <a:r>
              <a:rPr lang="en-US" dirty="0"/>
              <a:t>One </a:t>
            </a:r>
            <a:r>
              <a:rPr lang="en-US" b="1" dirty="0">
                <a:solidFill>
                  <a:srgbClr val="0432FF"/>
                </a:solidFill>
                <a:latin typeface="Courier New" panose="02070309020205020404" pitchFamily="49" charset="0"/>
                <a:cs typeface="Courier New" panose="02070309020205020404" pitchFamily="49" charset="0"/>
              </a:rPr>
              <a:t>Catalogue</a:t>
            </a:r>
            <a:r>
              <a:rPr lang="en-US" dirty="0"/>
              <a:t> object can aggregate many (0, 1, or more) </a:t>
            </a:r>
            <a:r>
              <a:rPr lang="en-US" b="1" dirty="0">
                <a:solidFill>
                  <a:srgbClr val="0432FF"/>
                </a:solidFill>
                <a:latin typeface="Courier New" panose="02070309020205020404" pitchFamily="49" charset="0"/>
                <a:cs typeface="Courier New" panose="02070309020205020404" pitchFamily="49" charset="0"/>
              </a:rPr>
              <a:t>Book</a:t>
            </a:r>
            <a:r>
              <a:rPr lang="en-US" dirty="0"/>
              <a:t> objects.</a:t>
            </a:r>
          </a:p>
        </p:txBody>
      </p:sp>
      <p:sp>
        <p:nvSpPr>
          <p:cNvPr id="4" name="Slide Number Placeholder 3">
            <a:extLst>
              <a:ext uri="{FF2B5EF4-FFF2-40B4-BE49-F238E27FC236}">
                <a16:creationId xmlns:a16="http://schemas.microsoft.com/office/drawing/2014/main" id="{655A8A4E-AB01-4A69-6986-0B23732A5356}"/>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pic>
        <p:nvPicPr>
          <p:cNvPr id="7" name="Picture 6" descr="A black text on a white background&#10;&#10;AI-generated content may be incorrect.">
            <a:extLst>
              <a:ext uri="{FF2B5EF4-FFF2-40B4-BE49-F238E27FC236}">
                <a16:creationId xmlns:a16="http://schemas.microsoft.com/office/drawing/2014/main" id="{F8580127-49D0-60F3-D0E7-31ADF7995A1B}"/>
              </a:ext>
            </a:extLst>
          </p:cNvPr>
          <p:cNvPicPr>
            <a:picLocks noChangeAspect="1"/>
          </p:cNvPicPr>
          <p:nvPr/>
        </p:nvPicPr>
        <p:blipFill>
          <a:blip r:embed="rId2"/>
          <a:stretch>
            <a:fillRect/>
          </a:stretch>
        </p:blipFill>
        <p:spPr>
          <a:xfrm>
            <a:off x="685800" y="3977634"/>
            <a:ext cx="7772400" cy="1220388"/>
          </a:xfrm>
          <a:prstGeom prst="rect">
            <a:avLst/>
          </a:prstGeom>
        </p:spPr>
      </p:pic>
    </p:spTree>
    <p:extLst>
      <p:ext uri="{BB962C8B-B14F-4D97-AF65-F5344CB8AC3E}">
        <p14:creationId xmlns:p14="http://schemas.microsoft.com/office/powerpoint/2010/main" val="405544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0584-054E-5344-072E-C61562C5C7A3}"/>
              </a:ext>
            </a:extLst>
          </p:cNvPr>
          <p:cNvSpPr>
            <a:spLocks noGrp="1"/>
          </p:cNvSpPr>
          <p:nvPr>
            <p:ph type="title"/>
          </p:nvPr>
        </p:nvSpPr>
        <p:spPr/>
        <p:txBody>
          <a:bodyPr/>
          <a:lstStyle/>
          <a:p>
            <a:r>
              <a:rPr lang="en-US" dirty="0"/>
              <a:t>Class Relationships</a:t>
            </a:r>
            <a:r>
              <a:rPr lang="en-US" i="1" dirty="0"/>
              <a:t>, cont’d</a:t>
            </a:r>
            <a:endParaRPr lang="en-US" dirty="0"/>
          </a:p>
        </p:txBody>
      </p:sp>
      <p:sp>
        <p:nvSpPr>
          <p:cNvPr id="3" name="Content Placeholder 2">
            <a:extLst>
              <a:ext uri="{FF2B5EF4-FFF2-40B4-BE49-F238E27FC236}">
                <a16:creationId xmlns:a16="http://schemas.microsoft.com/office/drawing/2014/main" id="{6F849028-3FAF-837B-F490-3D48B3346C7C}"/>
              </a:ext>
            </a:extLst>
          </p:cNvPr>
          <p:cNvSpPr>
            <a:spLocks noGrp="1"/>
          </p:cNvSpPr>
          <p:nvPr>
            <p:ph idx="1"/>
          </p:nvPr>
        </p:nvSpPr>
        <p:spPr>
          <a:xfrm>
            <a:off x="457200" y="1295401"/>
            <a:ext cx="8229600" cy="4145258"/>
          </a:xfrm>
        </p:spPr>
        <p:txBody>
          <a:bodyPr/>
          <a:lstStyle/>
          <a:p>
            <a:r>
              <a:rPr lang="en-US" u="sng" dirty="0"/>
              <a:t>Composition</a:t>
            </a:r>
            <a:r>
              <a:rPr lang="en-US" dirty="0"/>
              <a:t> is a stronger form of aggregation. </a:t>
            </a:r>
          </a:p>
          <a:p>
            <a:pPr lvl="1"/>
            <a:r>
              <a:rPr lang="en-US" dirty="0"/>
              <a:t>According to the </a:t>
            </a:r>
            <a:r>
              <a:rPr lang="en-US" u="sng" dirty="0"/>
              <a:t>logic</a:t>
            </a:r>
            <a:r>
              <a:rPr lang="en-US" dirty="0"/>
              <a:t> of the application, the object that’s a part of the composition </a:t>
            </a:r>
            <a:r>
              <a:rPr lang="en-US" u="sng" dirty="0"/>
              <a:t>cannot exist</a:t>
            </a:r>
            <a:r>
              <a:rPr lang="en-US" dirty="0"/>
              <a:t> outside of its container.</a:t>
            </a:r>
          </a:p>
          <a:p>
            <a:pPr lvl="1"/>
            <a:r>
              <a:rPr lang="en-US" dirty="0"/>
              <a:t>Example: An </a:t>
            </a:r>
            <a:r>
              <a:rPr lang="en-US" b="1" dirty="0">
                <a:solidFill>
                  <a:srgbClr val="0432FF"/>
                </a:solidFill>
                <a:latin typeface="Courier New" panose="02070309020205020404" pitchFamily="49" charset="0"/>
                <a:cs typeface="Courier New" panose="02070309020205020404" pitchFamily="49" charset="0"/>
              </a:rPr>
              <a:t>Attributes</a:t>
            </a:r>
            <a:r>
              <a:rPr lang="en-US" dirty="0"/>
              <a:t> object cannot exist without being contained in a </a:t>
            </a:r>
            <a:r>
              <a:rPr lang="en-US" b="1" dirty="0">
                <a:solidFill>
                  <a:srgbClr val="0432FF"/>
                </a:solidFill>
                <a:latin typeface="Courier New" panose="02070309020205020404" pitchFamily="49" charset="0"/>
                <a:cs typeface="Courier New" panose="02070309020205020404" pitchFamily="49" charset="0"/>
              </a:rPr>
              <a:t>Book</a:t>
            </a:r>
            <a:r>
              <a:rPr lang="en-US" dirty="0"/>
              <a:t> object.</a:t>
            </a:r>
          </a:p>
          <a:p>
            <a:pPr lvl="1"/>
            <a:endParaRPr lang="en-US" dirty="0"/>
          </a:p>
          <a:p>
            <a:pPr lvl="1"/>
            <a:endParaRPr lang="en-US" dirty="0"/>
          </a:p>
          <a:p>
            <a:pPr lvl="1"/>
            <a:r>
              <a:rPr lang="en-US" dirty="0"/>
              <a:t>Example: A </a:t>
            </a:r>
            <a:r>
              <a:rPr lang="en-US" b="1" dirty="0">
                <a:solidFill>
                  <a:srgbClr val="0432FF"/>
                </a:solidFill>
                <a:latin typeface="Courier New" panose="02070309020205020404" pitchFamily="49" charset="0"/>
                <a:cs typeface="Courier New" panose="02070309020205020404" pitchFamily="49" charset="0"/>
              </a:rPr>
              <a:t>Book</a:t>
            </a:r>
            <a:r>
              <a:rPr lang="en-US" dirty="0"/>
              <a:t> object </a:t>
            </a:r>
            <a:r>
              <a:rPr lang="en-US" u="sng" dirty="0"/>
              <a:t>can exist</a:t>
            </a:r>
            <a:r>
              <a:rPr lang="en-US" dirty="0"/>
              <a:t> without being contained in a </a:t>
            </a:r>
            <a:r>
              <a:rPr lang="en-US" b="1" dirty="0">
                <a:solidFill>
                  <a:srgbClr val="0432FF"/>
                </a:solidFill>
                <a:latin typeface="Courier New" panose="02070309020205020404" pitchFamily="49" charset="0"/>
                <a:cs typeface="Courier New" panose="02070309020205020404" pitchFamily="49" charset="0"/>
              </a:rPr>
              <a:t>Bookshelf</a:t>
            </a:r>
            <a:r>
              <a:rPr lang="en-US" dirty="0"/>
              <a:t> object. </a:t>
            </a:r>
          </a:p>
        </p:txBody>
      </p:sp>
      <p:sp>
        <p:nvSpPr>
          <p:cNvPr id="4" name="Slide Number Placeholder 3">
            <a:extLst>
              <a:ext uri="{FF2B5EF4-FFF2-40B4-BE49-F238E27FC236}">
                <a16:creationId xmlns:a16="http://schemas.microsoft.com/office/drawing/2014/main" id="{90EEA92B-75F5-FB7A-78F3-D671D4513347}"/>
              </a:ext>
            </a:extLst>
          </p:cNvPr>
          <p:cNvSpPr>
            <a:spLocks noGrp="1"/>
          </p:cNvSpPr>
          <p:nvPr>
            <p:ph type="sldNum" sz="quarter" idx="12"/>
          </p:nvPr>
        </p:nvSpPr>
        <p:spPr>
          <a:xfrm>
            <a:off x="7955243" y="6218237"/>
            <a:ext cx="731557" cy="457200"/>
          </a:xfrm>
        </p:spPr>
        <p:txBody>
          <a:bodyPr/>
          <a:lstStyle/>
          <a:p>
            <a:fld id="{6C575094-CFE5-6845-BA77-358456EEE977}" type="slidenum">
              <a:rPr lang="en-US" altLang="x-none" smtClean="0"/>
              <a:pPr/>
              <a:t>15</a:t>
            </a:fld>
            <a:endParaRPr lang="en-US" altLang="x-none"/>
          </a:p>
        </p:txBody>
      </p:sp>
      <p:pic>
        <p:nvPicPr>
          <p:cNvPr id="6" name="Picture 5">
            <a:extLst>
              <a:ext uri="{FF2B5EF4-FFF2-40B4-BE49-F238E27FC236}">
                <a16:creationId xmlns:a16="http://schemas.microsoft.com/office/drawing/2014/main" id="{1CFC07E8-7DB4-7A3B-7F54-38302AEF7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899" y="5562599"/>
            <a:ext cx="5346202" cy="460374"/>
          </a:xfrm>
          <a:prstGeom prst="rect">
            <a:avLst/>
          </a:prstGeom>
        </p:spPr>
      </p:pic>
      <p:pic>
        <p:nvPicPr>
          <p:cNvPr id="8" name="Picture 7" descr="A black text on a white background&#10;&#10;AI-generated content may be incorrect.">
            <a:extLst>
              <a:ext uri="{FF2B5EF4-FFF2-40B4-BE49-F238E27FC236}">
                <a16:creationId xmlns:a16="http://schemas.microsoft.com/office/drawing/2014/main" id="{C2F38764-79A6-F7E6-6C38-A770361C9C59}"/>
              </a:ext>
            </a:extLst>
          </p:cNvPr>
          <p:cNvPicPr>
            <a:picLocks noChangeAspect="1"/>
          </p:cNvPicPr>
          <p:nvPr/>
        </p:nvPicPr>
        <p:blipFill>
          <a:blip r:embed="rId3"/>
          <a:stretch>
            <a:fillRect/>
          </a:stretch>
        </p:blipFill>
        <p:spPr>
          <a:xfrm>
            <a:off x="2068081" y="3703317"/>
            <a:ext cx="5007838" cy="1001567"/>
          </a:xfrm>
          <a:prstGeom prst="rect">
            <a:avLst/>
          </a:prstGeom>
        </p:spPr>
      </p:pic>
    </p:spTree>
    <p:extLst>
      <p:ext uri="{BB962C8B-B14F-4D97-AF65-F5344CB8AC3E}">
        <p14:creationId xmlns:p14="http://schemas.microsoft.com/office/powerpoint/2010/main" val="29577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F14C-31D7-7204-02F6-77E52A0080D4}"/>
              </a:ext>
            </a:extLst>
          </p:cNvPr>
          <p:cNvSpPr>
            <a:spLocks noGrp="1"/>
          </p:cNvSpPr>
          <p:nvPr>
            <p:ph type="title"/>
          </p:nvPr>
        </p:nvSpPr>
        <p:spPr/>
        <p:txBody>
          <a:bodyPr/>
          <a:lstStyle/>
          <a:p>
            <a:r>
              <a:rPr lang="en-US" dirty="0"/>
              <a:t>Class Relationships</a:t>
            </a:r>
            <a:r>
              <a:rPr lang="en-US" i="1" dirty="0"/>
              <a:t>, cont’d</a:t>
            </a:r>
            <a:endParaRPr lang="en-US" dirty="0"/>
          </a:p>
        </p:txBody>
      </p:sp>
      <p:sp>
        <p:nvSpPr>
          <p:cNvPr id="3" name="Content Placeholder 2">
            <a:extLst>
              <a:ext uri="{FF2B5EF4-FFF2-40B4-BE49-F238E27FC236}">
                <a16:creationId xmlns:a16="http://schemas.microsoft.com/office/drawing/2014/main" id="{F939F920-AE9D-1502-3350-5C5A73DFD744}"/>
              </a:ext>
            </a:extLst>
          </p:cNvPr>
          <p:cNvSpPr>
            <a:spLocks noGrp="1"/>
          </p:cNvSpPr>
          <p:nvPr>
            <p:ph idx="1"/>
          </p:nvPr>
        </p:nvSpPr>
        <p:spPr>
          <a:xfrm>
            <a:off x="457200" y="1295400"/>
            <a:ext cx="8229600" cy="1493527"/>
          </a:xfrm>
        </p:spPr>
        <p:txBody>
          <a:bodyPr/>
          <a:lstStyle/>
          <a:p>
            <a:r>
              <a:rPr lang="en-US" dirty="0"/>
              <a:t>A superclass is a </a:t>
            </a:r>
            <a:r>
              <a:rPr lang="en-US" u="sng" dirty="0"/>
              <a:t>generalization</a:t>
            </a:r>
            <a:r>
              <a:rPr lang="en-US" dirty="0"/>
              <a:t> of its subclasses.</a:t>
            </a:r>
          </a:p>
          <a:p>
            <a:pPr lvl="1"/>
            <a:r>
              <a:rPr lang="en-US" dirty="0"/>
              <a:t>Examples: Two common ways to draw the diagrams.</a:t>
            </a:r>
          </a:p>
        </p:txBody>
      </p:sp>
      <p:sp>
        <p:nvSpPr>
          <p:cNvPr id="4" name="Slide Number Placeholder 3">
            <a:extLst>
              <a:ext uri="{FF2B5EF4-FFF2-40B4-BE49-F238E27FC236}">
                <a16:creationId xmlns:a16="http://schemas.microsoft.com/office/drawing/2014/main" id="{442BCB88-3553-6778-EA56-104936C8C005}"/>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pic>
        <p:nvPicPr>
          <p:cNvPr id="5" name="Picture 4" descr="Diagram&#10;&#10;Description automatically generated">
            <a:extLst>
              <a:ext uri="{FF2B5EF4-FFF2-40B4-BE49-F238E27FC236}">
                <a16:creationId xmlns:a16="http://schemas.microsoft.com/office/drawing/2014/main" id="{BDE46156-3A76-238E-B101-F9D5C5D4C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811" y="3017527"/>
            <a:ext cx="6984377" cy="1393180"/>
          </a:xfrm>
          <a:prstGeom prst="rect">
            <a:avLst/>
          </a:prstGeom>
        </p:spPr>
      </p:pic>
    </p:spTree>
    <p:extLst>
      <p:ext uri="{BB962C8B-B14F-4D97-AF65-F5344CB8AC3E}">
        <p14:creationId xmlns:p14="http://schemas.microsoft.com/office/powerpoint/2010/main" val="369247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89EA-C152-584D-F8AB-CB4B09DB3EB7}"/>
              </a:ext>
            </a:extLst>
          </p:cNvPr>
          <p:cNvSpPr>
            <a:spLocks noGrp="1"/>
          </p:cNvSpPr>
          <p:nvPr>
            <p:ph type="title"/>
          </p:nvPr>
        </p:nvSpPr>
        <p:spPr/>
        <p:txBody>
          <a:bodyPr/>
          <a:lstStyle/>
          <a:p>
            <a:r>
              <a:rPr lang="en-US" dirty="0"/>
              <a:t>Abstract Classes</a:t>
            </a:r>
          </a:p>
        </p:txBody>
      </p:sp>
      <p:sp>
        <p:nvSpPr>
          <p:cNvPr id="3" name="Content Placeholder 2">
            <a:extLst>
              <a:ext uri="{FF2B5EF4-FFF2-40B4-BE49-F238E27FC236}">
                <a16:creationId xmlns:a16="http://schemas.microsoft.com/office/drawing/2014/main" id="{D2E9B2A0-3D29-992E-D514-CC23C61E5A77}"/>
              </a:ext>
            </a:extLst>
          </p:cNvPr>
          <p:cNvSpPr>
            <a:spLocks noGrp="1"/>
          </p:cNvSpPr>
          <p:nvPr>
            <p:ph idx="1"/>
          </p:nvPr>
        </p:nvSpPr>
        <p:spPr>
          <a:xfrm>
            <a:off x="365807" y="1295400"/>
            <a:ext cx="8595265" cy="4835525"/>
          </a:xfrm>
        </p:spPr>
        <p:txBody>
          <a:bodyPr/>
          <a:lstStyle/>
          <a:p>
            <a:r>
              <a:rPr lang="en-US" dirty="0"/>
              <a:t>A C++ class is </a:t>
            </a:r>
            <a:r>
              <a:rPr lang="en-US" dirty="0">
                <a:solidFill>
                  <a:srgbClr val="C00000"/>
                </a:solidFill>
              </a:rPr>
              <a:t>abstract</a:t>
            </a:r>
            <a:r>
              <a:rPr lang="en-US" dirty="0"/>
              <a:t> if it contains </a:t>
            </a:r>
            <a:r>
              <a:rPr lang="en-US" u="sng" dirty="0"/>
              <a:t>at least one</a:t>
            </a:r>
            <a:r>
              <a:rPr lang="en-US" dirty="0"/>
              <a:t> abstract (pure virtual) member function.</a:t>
            </a:r>
          </a:p>
          <a:p>
            <a:pPr lvl="1"/>
            <a:r>
              <a:rPr lang="en-US" dirty="0"/>
              <a:t>Example: </a:t>
            </a:r>
          </a:p>
          <a:p>
            <a:pPr lvl="1"/>
            <a:r>
              <a:rPr lang="en-US" dirty="0"/>
              <a:t>An abstract member function has </a:t>
            </a:r>
            <a:r>
              <a:rPr lang="en-US" u="sng" dirty="0"/>
              <a:t>no implementation</a:t>
            </a:r>
            <a:r>
              <a:rPr lang="en-US" dirty="0"/>
              <a:t> </a:t>
            </a:r>
            <a:br>
              <a:rPr lang="en-US" dirty="0"/>
            </a:br>
            <a:r>
              <a:rPr lang="en-US" dirty="0"/>
              <a:t>in the abstract class.</a:t>
            </a:r>
          </a:p>
          <a:p>
            <a:pPr lvl="1"/>
            <a:r>
              <a:rPr lang="en-US" dirty="0"/>
              <a:t>The abstract class can also have member variables and non-abstract member functions.</a:t>
            </a:r>
          </a:p>
          <a:p>
            <a:pPr lvl="4"/>
            <a:endParaRPr lang="en-US" dirty="0"/>
          </a:p>
          <a:p>
            <a:r>
              <a:rPr lang="en-US" dirty="0"/>
              <a:t>An abstract class can implement its </a:t>
            </a:r>
            <a:br>
              <a:rPr lang="en-US" dirty="0"/>
            </a:br>
            <a:r>
              <a:rPr lang="en-US" dirty="0"/>
              <a:t>non-abstract member functions.</a:t>
            </a:r>
          </a:p>
          <a:p>
            <a:pPr lvl="1"/>
            <a:r>
              <a:rPr lang="en-US" dirty="0"/>
              <a:t>Subclasses can override the implementations.</a:t>
            </a:r>
          </a:p>
          <a:p>
            <a:pPr lvl="4"/>
            <a:endParaRPr lang="en-US" dirty="0"/>
          </a:p>
        </p:txBody>
      </p:sp>
      <p:sp>
        <p:nvSpPr>
          <p:cNvPr id="4" name="Slide Number Placeholder 3">
            <a:extLst>
              <a:ext uri="{FF2B5EF4-FFF2-40B4-BE49-F238E27FC236}">
                <a16:creationId xmlns:a16="http://schemas.microsoft.com/office/drawing/2014/main" id="{1A8834FF-68CD-5CC7-8859-2BC2B3D847F8}"/>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sp>
        <p:nvSpPr>
          <p:cNvPr id="6" name="TextBox 5">
            <a:extLst>
              <a:ext uri="{FF2B5EF4-FFF2-40B4-BE49-F238E27FC236}">
                <a16:creationId xmlns:a16="http://schemas.microsoft.com/office/drawing/2014/main" id="{0427B3C3-BD66-FFB0-E7DD-6F2E401A82B9}"/>
              </a:ext>
            </a:extLst>
          </p:cNvPr>
          <p:cNvSpPr txBox="1"/>
          <p:nvPr/>
        </p:nvSpPr>
        <p:spPr>
          <a:xfrm>
            <a:off x="2806041" y="2289851"/>
            <a:ext cx="4596130" cy="369332"/>
          </a:xfrm>
          <a:prstGeom prst="rect">
            <a:avLst/>
          </a:prstGeom>
          <a:solidFill>
            <a:schemeClr val="bg1">
              <a:lumMod val="95000"/>
            </a:schemeClr>
          </a:solidFill>
          <a:ln>
            <a:solidFill>
              <a:schemeClr val="bg1">
                <a:lumMod val="65000"/>
              </a:schemeClr>
            </a:solidFill>
          </a:ln>
        </p:spPr>
        <p:txBody>
          <a:bodyPr wrap="none" rtlCol="0">
            <a:spAutoFit/>
          </a:bodyPr>
          <a:lstStyle/>
          <a:p>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virtual</a:t>
            </a:r>
            <a:r>
              <a:rPr lang="en-US" sz="1800" b="1" dirty="0">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8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0</a:t>
            </a:r>
            <a:r>
              <a:rPr lang="en-US" sz="1800" b="1" dirty="0">
                <a:effectLst/>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2731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97A0-3EE2-1EF7-6E48-421C4D7E8970}"/>
              </a:ext>
            </a:extLst>
          </p:cNvPr>
          <p:cNvSpPr>
            <a:spLocks noGrp="1"/>
          </p:cNvSpPr>
          <p:nvPr>
            <p:ph type="title"/>
          </p:nvPr>
        </p:nvSpPr>
        <p:spPr/>
        <p:txBody>
          <a:bodyPr/>
          <a:lstStyle/>
          <a:p>
            <a:r>
              <a:rPr lang="en-US" dirty="0"/>
              <a:t>Abstract Classes</a:t>
            </a:r>
            <a:r>
              <a:rPr lang="en-US" i="1" dirty="0"/>
              <a:t>, cont’d</a:t>
            </a:r>
          </a:p>
        </p:txBody>
      </p:sp>
      <p:sp>
        <p:nvSpPr>
          <p:cNvPr id="3" name="Content Placeholder 2">
            <a:extLst>
              <a:ext uri="{FF2B5EF4-FFF2-40B4-BE49-F238E27FC236}">
                <a16:creationId xmlns:a16="http://schemas.microsoft.com/office/drawing/2014/main" id="{9232ADB1-D11D-3864-9B87-C8D926B5D34E}"/>
              </a:ext>
            </a:extLst>
          </p:cNvPr>
          <p:cNvSpPr>
            <a:spLocks noGrp="1"/>
          </p:cNvSpPr>
          <p:nvPr>
            <p:ph idx="1"/>
          </p:nvPr>
        </p:nvSpPr>
        <p:spPr/>
        <p:txBody>
          <a:bodyPr/>
          <a:lstStyle/>
          <a:p>
            <a:r>
              <a:rPr lang="en-US" dirty="0"/>
              <a:t>If a class is abstract, </a:t>
            </a:r>
            <a:r>
              <a:rPr lang="en-US" u="sng" dirty="0"/>
              <a:t>we cannot instantiate it</a:t>
            </a:r>
            <a:r>
              <a:rPr lang="en-US" dirty="0"/>
              <a:t>. </a:t>
            </a:r>
          </a:p>
          <a:p>
            <a:pPr lvl="1"/>
            <a:r>
              <a:rPr lang="en-US" dirty="0"/>
              <a:t>We cannot create an object directly from an abstract class, only from its subclasses.</a:t>
            </a:r>
          </a:p>
          <a:p>
            <a:pPr lvl="4"/>
            <a:endParaRPr lang="en-US" dirty="0"/>
          </a:p>
          <a:p>
            <a:r>
              <a:rPr lang="en-US" dirty="0"/>
              <a:t>Any subclass of an abstract class </a:t>
            </a:r>
            <a:r>
              <a:rPr lang="en-US" u="sng" dirty="0"/>
              <a:t>must implement</a:t>
            </a:r>
            <a:r>
              <a:rPr lang="en-US" dirty="0"/>
              <a:t> each abstract member function.</a:t>
            </a:r>
          </a:p>
          <a:p>
            <a:pPr lvl="1"/>
            <a:r>
              <a:rPr lang="en-US" dirty="0"/>
              <a:t>Otherwise, the subclass is itself also abstract.</a:t>
            </a:r>
          </a:p>
        </p:txBody>
      </p:sp>
      <p:sp>
        <p:nvSpPr>
          <p:cNvPr id="4" name="Slide Number Placeholder 3">
            <a:extLst>
              <a:ext uri="{FF2B5EF4-FFF2-40B4-BE49-F238E27FC236}">
                <a16:creationId xmlns:a16="http://schemas.microsoft.com/office/drawing/2014/main" id="{63B03D60-E28C-B771-D10F-5E474CA8AC29}"/>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Tree>
    <p:extLst>
      <p:ext uri="{BB962C8B-B14F-4D97-AF65-F5344CB8AC3E}">
        <p14:creationId xmlns:p14="http://schemas.microsoft.com/office/powerpoint/2010/main" val="3472437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85A7-7525-003E-B48F-27CF7E9C22D7}"/>
              </a:ext>
            </a:extLst>
          </p:cNvPr>
          <p:cNvSpPr>
            <a:spLocks noGrp="1"/>
          </p:cNvSpPr>
          <p:nvPr>
            <p:ph type="title"/>
          </p:nvPr>
        </p:nvSpPr>
        <p:spPr/>
        <p:txBody>
          <a:bodyPr/>
          <a:lstStyle/>
          <a:p>
            <a:r>
              <a:rPr lang="en-US" dirty="0"/>
              <a:t>Example: Abstract Class</a:t>
            </a:r>
          </a:p>
        </p:txBody>
      </p:sp>
      <p:sp>
        <p:nvSpPr>
          <p:cNvPr id="4" name="Slide Number Placeholder 3">
            <a:extLst>
              <a:ext uri="{FF2B5EF4-FFF2-40B4-BE49-F238E27FC236}">
                <a16:creationId xmlns:a16="http://schemas.microsoft.com/office/drawing/2014/main" id="{4DDDCF24-6D61-B34D-AD0A-845B42B27502}"/>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
        <p:nvSpPr>
          <p:cNvPr id="5" name="TextBox 4">
            <a:extLst>
              <a:ext uri="{FF2B5EF4-FFF2-40B4-BE49-F238E27FC236}">
                <a16:creationId xmlns:a16="http://schemas.microsoft.com/office/drawing/2014/main" id="{90BAC3BA-DE3A-383A-F92E-D5430FC3537D}"/>
              </a:ext>
            </a:extLst>
          </p:cNvPr>
          <p:cNvSpPr txBox="1"/>
          <p:nvPr/>
        </p:nvSpPr>
        <p:spPr>
          <a:xfrm>
            <a:off x="457200" y="1371750"/>
            <a:ext cx="3724096" cy="4708981"/>
          </a:xfrm>
          <a:prstGeom prst="rect">
            <a:avLst/>
          </a:prstGeom>
          <a:solidFill>
            <a:schemeClr val="bg1">
              <a:lumMod val="95000"/>
            </a:schemeClr>
          </a:solidFill>
          <a:ln>
            <a:solidFill>
              <a:schemeClr val="bg1">
                <a:lumMod val="75000"/>
              </a:schemeClr>
            </a:solidFill>
          </a:ln>
        </p:spPr>
        <p:txBody>
          <a:bodyPr wrap="none" rtlCol="0">
            <a:spAutoFit/>
          </a:bodyPr>
          <a:lstStyle/>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MotorVehicle</a:t>
            </a:r>
            <a:endPar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virtual ~</a:t>
            </a:r>
            <a:r>
              <a:rPr lang="en-US" sz="1200" b="1" dirty="0" err="1">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MotorVehicle</a:t>
            </a:r>
            <a:r>
              <a:rPr lang="en-US" sz="12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virtual void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a:t>
            </a:r>
          </a:p>
          <a:p>
            <a:pPr marL="63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virtual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accelerate()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"vehicle accelerates" </a:t>
            </a:r>
          </a:p>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432FF"/>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"vehicle turns left" </a:t>
            </a:r>
          </a:p>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432FF"/>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"vehicle turns right" </a:t>
            </a:r>
          </a:p>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732818B9-7D25-18A7-B678-C55C4141D7AC}"/>
              </a:ext>
            </a:extLst>
          </p:cNvPr>
          <p:cNvSpPr txBox="1"/>
          <p:nvPr/>
        </p:nvSpPr>
        <p:spPr>
          <a:xfrm>
            <a:off x="4683736" y="1377735"/>
            <a:ext cx="4003019" cy="4524315"/>
          </a:xfrm>
          <a:prstGeom prst="rect">
            <a:avLst/>
          </a:prstGeom>
          <a:solidFill>
            <a:schemeClr val="bg1">
              <a:lumMod val="95000"/>
            </a:schemeClr>
          </a:solidFill>
          <a:ln>
            <a:solidFill>
              <a:schemeClr val="bg1">
                <a:lumMod val="75000"/>
              </a:schemeClr>
            </a:solidFill>
          </a:ln>
        </p:spPr>
        <p:txBody>
          <a:bodyPr wrap="none" rtlCol="0">
            <a:spAutoFit/>
          </a:bodyPr>
          <a:lstStyle/>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432FF"/>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"vehicle applies brakes" </a:t>
            </a:r>
          </a:p>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432FF"/>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drive()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accelerate();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Brake brakes[4];</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Engine engine;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Direction heading;</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speed;</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a:p>
        </p:txBody>
      </p:sp>
      <p:sp>
        <p:nvSpPr>
          <p:cNvPr id="7" name="TextBox 6">
            <a:extLst>
              <a:ext uri="{FF2B5EF4-FFF2-40B4-BE49-F238E27FC236}">
                <a16:creationId xmlns:a16="http://schemas.microsoft.com/office/drawing/2014/main" id="{BEDCF28D-CF52-BA80-A49C-141521C3DEA6}"/>
              </a:ext>
            </a:extLst>
          </p:cNvPr>
          <p:cNvSpPr txBox="1"/>
          <p:nvPr/>
        </p:nvSpPr>
        <p:spPr>
          <a:xfrm>
            <a:off x="3291854" y="1217861"/>
            <a:ext cx="1667188" cy="307777"/>
          </a:xfrm>
          <a:prstGeom prst="rect">
            <a:avLst/>
          </a:prstGeom>
          <a:solidFill>
            <a:srgbClr val="0432FF"/>
          </a:solidFill>
        </p:spPr>
        <p:txBody>
          <a:bodyPr wrap="none" rtlCol="0">
            <a:spAutoFit/>
          </a:bodyPr>
          <a:lstStyle/>
          <a:p>
            <a:r>
              <a:rPr lang="en-US" sz="1400" dirty="0">
                <a:solidFill>
                  <a:srgbClr val="FFFF00"/>
                </a:solidFill>
              </a:rPr>
              <a:t>4.3/</a:t>
            </a:r>
            <a:r>
              <a:rPr lang="en-US" sz="1400" dirty="0" err="1">
                <a:solidFill>
                  <a:srgbClr val="FFFF00"/>
                </a:solidFill>
              </a:rPr>
              <a:t>MotorVehicle.h</a:t>
            </a:r>
            <a:endParaRPr lang="en-US" sz="1400" dirty="0">
              <a:solidFill>
                <a:srgbClr val="FFFF00"/>
              </a:solidFill>
            </a:endParaRPr>
          </a:p>
        </p:txBody>
      </p:sp>
      <p:sp>
        <p:nvSpPr>
          <p:cNvPr id="8" name="TextBox 7">
            <a:extLst>
              <a:ext uri="{FF2B5EF4-FFF2-40B4-BE49-F238E27FC236}">
                <a16:creationId xmlns:a16="http://schemas.microsoft.com/office/drawing/2014/main" id="{720ECCDA-EEBF-0179-FBD8-8A33DBEE42C4}"/>
              </a:ext>
            </a:extLst>
          </p:cNvPr>
          <p:cNvSpPr txBox="1"/>
          <p:nvPr/>
        </p:nvSpPr>
        <p:spPr>
          <a:xfrm>
            <a:off x="3248974" y="6044590"/>
            <a:ext cx="3474681"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Make a member function </a:t>
            </a:r>
            <a:r>
              <a:rPr lang="en-US" b="1" dirty="0">
                <a:solidFill>
                  <a:srgbClr val="0432FF"/>
                </a:solidFill>
                <a:latin typeface="Courier New" panose="02070309020205020404" pitchFamily="49" charset="0"/>
                <a:cs typeface="Courier New" panose="02070309020205020404" pitchFamily="49" charset="0"/>
              </a:rPr>
              <a:t>virtual</a:t>
            </a:r>
            <a:r>
              <a:rPr lang="en-US" dirty="0">
                <a:solidFill>
                  <a:srgbClr val="0432FF"/>
                </a:solidFill>
              </a:rPr>
              <a:t> to enable </a:t>
            </a:r>
            <a:r>
              <a:rPr lang="en-US" u="sng" dirty="0">
                <a:solidFill>
                  <a:srgbClr val="0432FF"/>
                </a:solidFill>
              </a:rPr>
              <a:t>polymorphism</a:t>
            </a:r>
            <a:r>
              <a:rPr lang="en-US" dirty="0">
                <a:solidFill>
                  <a:srgbClr val="0432FF"/>
                </a:solidFill>
              </a:rPr>
              <a:t>.</a:t>
            </a:r>
          </a:p>
        </p:txBody>
      </p:sp>
      <p:sp>
        <p:nvSpPr>
          <p:cNvPr id="9" name="TextBox 8">
            <a:extLst>
              <a:ext uri="{FF2B5EF4-FFF2-40B4-BE49-F238E27FC236}">
                <a16:creationId xmlns:a16="http://schemas.microsoft.com/office/drawing/2014/main" id="{8C1B8613-3F72-F5AB-788C-1D337BCDCDFD}"/>
              </a:ext>
            </a:extLst>
          </p:cNvPr>
          <p:cNvSpPr txBox="1"/>
          <p:nvPr/>
        </p:nvSpPr>
        <p:spPr>
          <a:xfrm>
            <a:off x="7132292" y="2148854"/>
            <a:ext cx="1828781" cy="1077218"/>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If a class has subclasses, its destructor should be </a:t>
            </a:r>
            <a:r>
              <a:rPr lang="en-US" b="1" dirty="0">
                <a:solidFill>
                  <a:srgbClr val="0432FF"/>
                </a:solidFill>
                <a:latin typeface="Courier New" panose="02070309020205020404" pitchFamily="49" charset="0"/>
                <a:cs typeface="Courier New" panose="02070309020205020404" pitchFamily="49" charset="0"/>
              </a:rPr>
              <a:t>virtual</a:t>
            </a:r>
            <a:r>
              <a:rPr lang="en-US" dirty="0">
                <a:solidFill>
                  <a:srgbClr val="0432FF"/>
                </a:solidFill>
              </a:rPr>
              <a:t>.</a:t>
            </a:r>
          </a:p>
        </p:txBody>
      </p:sp>
    </p:spTree>
    <p:extLst>
      <p:ext uri="{BB962C8B-B14F-4D97-AF65-F5344CB8AC3E}">
        <p14:creationId xmlns:p14="http://schemas.microsoft.com/office/powerpoint/2010/main" val="24492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fade">
                                      <p:cBhvr>
                                        <p:cTn id="7" dur="500"/>
                                        <p:tgtEl>
                                          <p:spTgt spid="5">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9" end="9"/>
                                            </p:txEl>
                                          </p:spTgt>
                                        </p:tgtEl>
                                        <p:attrNameLst>
                                          <p:attrName>style.visibility</p:attrName>
                                        </p:attrNameLst>
                                      </p:cBhvr>
                                      <p:to>
                                        <p:strVal val="visible"/>
                                      </p:to>
                                    </p:set>
                                    <p:animEffect transition="in" filter="fade">
                                      <p:cBhvr>
                                        <p:cTn id="10" dur="500"/>
                                        <p:tgtEl>
                                          <p:spTgt spid="5">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animEffect transition="in" filter="fade">
                                      <p:cBhvr>
                                        <p:cTn id="13" dur="500"/>
                                        <p:tgtEl>
                                          <p:spTgt spid="5">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1" end="11"/>
                                            </p:txEl>
                                          </p:spTgt>
                                        </p:tgtEl>
                                        <p:attrNameLst>
                                          <p:attrName>style.visibility</p:attrName>
                                        </p:attrNameLst>
                                      </p:cBhvr>
                                      <p:to>
                                        <p:strVal val="visible"/>
                                      </p:to>
                                    </p:set>
                                    <p:animEffect transition="in" filter="fade">
                                      <p:cBhvr>
                                        <p:cTn id="16" dur="500"/>
                                        <p:tgtEl>
                                          <p:spTgt spid="5">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animEffect transition="in" filter="fade">
                                      <p:cBhvr>
                                        <p:cTn id="19" dur="500"/>
                                        <p:tgtEl>
                                          <p:spTgt spid="5">
                                            <p:txEl>
                                              <p:pRg st="12" end="1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13" end="13"/>
                                            </p:txEl>
                                          </p:spTgt>
                                        </p:tgtEl>
                                        <p:attrNameLst>
                                          <p:attrName>style.visibility</p:attrName>
                                        </p:attrNameLst>
                                      </p:cBhvr>
                                      <p:to>
                                        <p:strVal val="visible"/>
                                      </p:to>
                                    </p:set>
                                    <p:animEffect transition="in" filter="fade">
                                      <p:cBhvr>
                                        <p:cTn id="22" dur="500"/>
                                        <p:tgtEl>
                                          <p:spTgt spid="5">
                                            <p:txEl>
                                              <p:pRg st="13" end="1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14" end="14"/>
                                            </p:txEl>
                                          </p:spTgt>
                                        </p:tgtEl>
                                        <p:attrNameLst>
                                          <p:attrName>style.visibility</p:attrName>
                                        </p:attrNameLst>
                                      </p:cBhvr>
                                      <p:to>
                                        <p:strVal val="visible"/>
                                      </p:to>
                                    </p:set>
                                    <p:animEffect transition="in" filter="fade">
                                      <p:cBhvr>
                                        <p:cTn id="25" dur="500"/>
                                        <p:tgtEl>
                                          <p:spTgt spid="5">
                                            <p:txEl>
                                              <p:pRg st="14" end="1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15" end="15"/>
                                            </p:txEl>
                                          </p:spTgt>
                                        </p:tgtEl>
                                        <p:attrNameLst>
                                          <p:attrName>style.visibility</p:attrName>
                                        </p:attrNameLst>
                                      </p:cBhvr>
                                      <p:to>
                                        <p:strVal val="visible"/>
                                      </p:to>
                                    </p:set>
                                    <p:animEffect transition="in" filter="fade">
                                      <p:cBhvr>
                                        <p:cTn id="28" dur="500"/>
                                        <p:tgtEl>
                                          <p:spTgt spid="5">
                                            <p:txEl>
                                              <p:pRg st="15" end="1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16" end="16"/>
                                            </p:txEl>
                                          </p:spTgt>
                                        </p:tgtEl>
                                        <p:attrNameLst>
                                          <p:attrName>style.visibility</p:attrName>
                                        </p:attrNameLst>
                                      </p:cBhvr>
                                      <p:to>
                                        <p:strVal val="visible"/>
                                      </p:to>
                                    </p:set>
                                    <p:animEffect transition="in" filter="fade">
                                      <p:cBhvr>
                                        <p:cTn id="31" dur="500"/>
                                        <p:tgtEl>
                                          <p:spTgt spid="5">
                                            <p:txEl>
                                              <p:pRg st="16" end="1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17" end="17"/>
                                            </p:txEl>
                                          </p:spTgt>
                                        </p:tgtEl>
                                        <p:attrNameLst>
                                          <p:attrName>style.visibility</p:attrName>
                                        </p:attrNameLst>
                                      </p:cBhvr>
                                      <p:to>
                                        <p:strVal val="visible"/>
                                      </p:to>
                                    </p:set>
                                    <p:animEffect transition="in" filter="fade">
                                      <p:cBhvr>
                                        <p:cTn id="34" dur="500"/>
                                        <p:tgtEl>
                                          <p:spTgt spid="5">
                                            <p:txEl>
                                              <p:pRg st="17" end="1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8" end="18"/>
                                            </p:txEl>
                                          </p:spTgt>
                                        </p:tgtEl>
                                        <p:attrNameLst>
                                          <p:attrName>style.visibility</p:attrName>
                                        </p:attrNameLst>
                                      </p:cBhvr>
                                      <p:to>
                                        <p:strVal val="visible"/>
                                      </p:to>
                                    </p:set>
                                    <p:animEffect transition="in" filter="fade">
                                      <p:cBhvr>
                                        <p:cTn id="37" dur="500"/>
                                        <p:tgtEl>
                                          <p:spTgt spid="5">
                                            <p:txEl>
                                              <p:pRg st="18" end="1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9" end="19"/>
                                            </p:txEl>
                                          </p:spTgt>
                                        </p:tgtEl>
                                        <p:attrNameLst>
                                          <p:attrName>style.visibility</p:attrName>
                                        </p:attrNameLst>
                                      </p:cBhvr>
                                      <p:to>
                                        <p:strVal val="visible"/>
                                      </p:to>
                                    </p:set>
                                    <p:animEffect transition="in" filter="fade">
                                      <p:cBhvr>
                                        <p:cTn id="40" dur="500"/>
                                        <p:tgtEl>
                                          <p:spTgt spid="5">
                                            <p:txEl>
                                              <p:pRg st="19" end="1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20" end="20"/>
                                            </p:txEl>
                                          </p:spTgt>
                                        </p:tgtEl>
                                        <p:attrNameLst>
                                          <p:attrName>style.visibility</p:attrName>
                                        </p:attrNameLst>
                                      </p:cBhvr>
                                      <p:to>
                                        <p:strVal val="visible"/>
                                      </p:to>
                                    </p:set>
                                    <p:animEffect transition="in" filter="fade">
                                      <p:cBhvr>
                                        <p:cTn id="43" dur="500"/>
                                        <p:tgtEl>
                                          <p:spTgt spid="5">
                                            <p:txEl>
                                              <p:pRg st="20" end="2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21" end="21"/>
                                            </p:txEl>
                                          </p:spTgt>
                                        </p:tgtEl>
                                        <p:attrNameLst>
                                          <p:attrName>style.visibility</p:attrName>
                                        </p:attrNameLst>
                                      </p:cBhvr>
                                      <p:to>
                                        <p:strVal val="visible"/>
                                      </p:to>
                                    </p:set>
                                    <p:animEffect transition="in" filter="fade">
                                      <p:cBhvr>
                                        <p:cTn id="46" dur="500"/>
                                        <p:tgtEl>
                                          <p:spTgt spid="5">
                                            <p:txEl>
                                              <p:pRg st="21" end="2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22" end="22"/>
                                            </p:txEl>
                                          </p:spTgt>
                                        </p:tgtEl>
                                        <p:attrNameLst>
                                          <p:attrName>style.visibility</p:attrName>
                                        </p:attrNameLst>
                                      </p:cBhvr>
                                      <p:to>
                                        <p:strVal val="visible"/>
                                      </p:to>
                                    </p:set>
                                    <p:animEffect transition="in" filter="fade">
                                      <p:cBhvr>
                                        <p:cTn id="49" dur="500"/>
                                        <p:tgtEl>
                                          <p:spTgt spid="5">
                                            <p:txEl>
                                              <p:pRg st="22" end="2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23" end="23"/>
                                            </p:txEl>
                                          </p:spTgt>
                                        </p:tgtEl>
                                        <p:attrNameLst>
                                          <p:attrName>style.visibility</p:attrName>
                                        </p:attrNameLst>
                                      </p:cBhvr>
                                      <p:to>
                                        <p:strVal val="visible"/>
                                      </p:to>
                                    </p:set>
                                    <p:animEffect transition="in" filter="fade">
                                      <p:cBhvr>
                                        <p:cTn id="52" dur="500"/>
                                        <p:tgtEl>
                                          <p:spTgt spid="5">
                                            <p:txEl>
                                              <p:pRg st="23" end="2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24" end="24"/>
                                            </p:txEl>
                                          </p:spTgt>
                                        </p:tgtEl>
                                        <p:attrNameLst>
                                          <p:attrName>style.visibility</p:attrName>
                                        </p:attrNameLst>
                                      </p:cBhvr>
                                      <p:to>
                                        <p:strVal val="visible"/>
                                      </p:to>
                                    </p:set>
                                    <p:animEffect transition="in" filter="fade">
                                      <p:cBhvr>
                                        <p:cTn id="55" dur="500"/>
                                        <p:tgtEl>
                                          <p:spTgt spid="5">
                                            <p:txEl>
                                              <p:pRg st="24" end="2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animEffect transition="in" filter="fade">
                                      <p:cBhvr>
                                        <p:cTn id="60" dur="500"/>
                                        <p:tgtEl>
                                          <p:spTgt spid="6">
                                            <p:txEl>
                                              <p:pRg st="0" end="0"/>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Effect transition="in" filter="fade">
                                      <p:cBhvr>
                                        <p:cTn id="63" dur="500"/>
                                        <p:tgtEl>
                                          <p:spTgt spid="6">
                                            <p:txEl>
                                              <p:pRg st="1" end="1"/>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Effect transition="in" filter="fade">
                                      <p:cBhvr>
                                        <p:cTn id="66" dur="500"/>
                                        <p:tgtEl>
                                          <p:spTgt spid="6">
                                            <p:txEl>
                                              <p:pRg st="2" end="2"/>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Effect transition="in" filter="fade">
                                      <p:cBhvr>
                                        <p:cTn id="69" dur="500"/>
                                        <p:tgtEl>
                                          <p:spTgt spid="6">
                                            <p:txEl>
                                              <p:pRg st="3" end="3"/>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Effect transition="in" filter="fade">
                                      <p:cBhvr>
                                        <p:cTn id="72" dur="500"/>
                                        <p:tgtEl>
                                          <p:spTgt spid="6">
                                            <p:txEl>
                                              <p:pRg st="4" end="4"/>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6">
                                            <p:txEl>
                                              <p:pRg st="5" end="5"/>
                                            </p:txEl>
                                          </p:spTgt>
                                        </p:tgtEl>
                                        <p:attrNameLst>
                                          <p:attrName>style.visibility</p:attrName>
                                        </p:attrNameLst>
                                      </p:cBhvr>
                                      <p:to>
                                        <p:strVal val="visible"/>
                                      </p:to>
                                    </p:set>
                                    <p:animEffect transition="in" filter="fade">
                                      <p:cBhvr>
                                        <p:cTn id="75" dur="500"/>
                                        <p:tgtEl>
                                          <p:spTgt spid="6">
                                            <p:txEl>
                                              <p:pRg st="5" end="5"/>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6">
                                            <p:txEl>
                                              <p:pRg st="6" end="6"/>
                                            </p:txEl>
                                          </p:spTgt>
                                        </p:tgtEl>
                                        <p:attrNameLst>
                                          <p:attrName>style.visibility</p:attrName>
                                        </p:attrNameLst>
                                      </p:cBhvr>
                                      <p:to>
                                        <p:strVal val="visible"/>
                                      </p:to>
                                    </p:set>
                                    <p:animEffect transition="in" filter="fade">
                                      <p:cBhvr>
                                        <p:cTn id="78" dur="500"/>
                                        <p:tgtEl>
                                          <p:spTgt spid="6">
                                            <p:txEl>
                                              <p:pRg st="6" end="6"/>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6">
                                            <p:txEl>
                                              <p:pRg st="7" end="7"/>
                                            </p:txEl>
                                          </p:spTgt>
                                        </p:tgtEl>
                                        <p:attrNameLst>
                                          <p:attrName>style.visibility</p:attrName>
                                        </p:attrNameLst>
                                      </p:cBhvr>
                                      <p:to>
                                        <p:strVal val="visible"/>
                                      </p:to>
                                    </p:set>
                                    <p:animEffect transition="in" filter="fade">
                                      <p:cBhvr>
                                        <p:cTn id="81" dur="500"/>
                                        <p:tgtEl>
                                          <p:spTgt spid="6">
                                            <p:txEl>
                                              <p:pRg st="7" end="7"/>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6">
                                            <p:txEl>
                                              <p:pRg st="8" end="8"/>
                                            </p:txEl>
                                          </p:spTgt>
                                        </p:tgtEl>
                                        <p:attrNameLst>
                                          <p:attrName>style.visibility</p:attrName>
                                        </p:attrNameLst>
                                      </p:cBhvr>
                                      <p:to>
                                        <p:strVal val="visible"/>
                                      </p:to>
                                    </p:set>
                                    <p:animEffect transition="in" filter="fade">
                                      <p:cBhvr>
                                        <p:cTn id="84" dur="500"/>
                                        <p:tgtEl>
                                          <p:spTgt spid="6">
                                            <p:txEl>
                                              <p:pRg st="8" end="8"/>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6">
                                            <p:txEl>
                                              <p:pRg st="9" end="9"/>
                                            </p:txEl>
                                          </p:spTgt>
                                        </p:tgtEl>
                                        <p:attrNameLst>
                                          <p:attrName>style.visibility</p:attrName>
                                        </p:attrNameLst>
                                      </p:cBhvr>
                                      <p:to>
                                        <p:strVal val="visible"/>
                                      </p:to>
                                    </p:set>
                                    <p:animEffect transition="in" filter="fade">
                                      <p:cBhvr>
                                        <p:cTn id="87" dur="500"/>
                                        <p:tgtEl>
                                          <p:spTgt spid="6">
                                            <p:txEl>
                                              <p:pRg st="9" end="9"/>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6">
                                            <p:txEl>
                                              <p:pRg st="10" end="10"/>
                                            </p:txEl>
                                          </p:spTgt>
                                        </p:tgtEl>
                                        <p:attrNameLst>
                                          <p:attrName>style.visibility</p:attrName>
                                        </p:attrNameLst>
                                      </p:cBhvr>
                                      <p:to>
                                        <p:strVal val="visible"/>
                                      </p:to>
                                    </p:set>
                                    <p:animEffect transition="in" filter="fade">
                                      <p:cBhvr>
                                        <p:cTn id="90" dur="500"/>
                                        <p:tgtEl>
                                          <p:spTgt spid="6">
                                            <p:txEl>
                                              <p:pRg st="10" end="10"/>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6">
                                            <p:txEl>
                                              <p:pRg st="11" end="11"/>
                                            </p:txEl>
                                          </p:spTgt>
                                        </p:tgtEl>
                                        <p:attrNameLst>
                                          <p:attrName>style.visibility</p:attrName>
                                        </p:attrNameLst>
                                      </p:cBhvr>
                                      <p:to>
                                        <p:strVal val="visible"/>
                                      </p:to>
                                    </p:set>
                                    <p:animEffect transition="in" filter="fade">
                                      <p:cBhvr>
                                        <p:cTn id="93" dur="500"/>
                                        <p:tgtEl>
                                          <p:spTgt spid="6">
                                            <p:txEl>
                                              <p:pRg st="11" end="11"/>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6">
                                            <p:txEl>
                                              <p:pRg st="12" end="12"/>
                                            </p:txEl>
                                          </p:spTgt>
                                        </p:tgtEl>
                                        <p:attrNameLst>
                                          <p:attrName>style.visibility</p:attrName>
                                        </p:attrNameLst>
                                      </p:cBhvr>
                                      <p:to>
                                        <p:strVal val="visible"/>
                                      </p:to>
                                    </p:set>
                                    <p:animEffect transition="in" filter="fade">
                                      <p:cBhvr>
                                        <p:cTn id="96" dur="500"/>
                                        <p:tgtEl>
                                          <p:spTgt spid="6">
                                            <p:txEl>
                                              <p:pRg st="12" end="12"/>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6">
                                            <p:txEl>
                                              <p:pRg st="13" end="13"/>
                                            </p:txEl>
                                          </p:spTgt>
                                        </p:tgtEl>
                                        <p:attrNameLst>
                                          <p:attrName>style.visibility</p:attrName>
                                        </p:attrNameLst>
                                      </p:cBhvr>
                                      <p:to>
                                        <p:strVal val="visible"/>
                                      </p:to>
                                    </p:set>
                                    <p:animEffect transition="in" filter="fade">
                                      <p:cBhvr>
                                        <p:cTn id="99" dur="500"/>
                                        <p:tgtEl>
                                          <p:spTgt spid="6">
                                            <p:txEl>
                                              <p:pRg st="13" end="13"/>
                                            </p:txEl>
                                          </p:spTgt>
                                        </p:tgtEl>
                                      </p:cBhvr>
                                    </p:animEffect>
                                  </p:childTnLst>
                                </p:cTn>
                              </p:par>
                              <p:par>
                                <p:cTn id="100" presetID="10" presetClass="entr" presetSubtype="0" fill="hold" nodeType="withEffect">
                                  <p:stCondLst>
                                    <p:cond delay="0"/>
                                  </p:stCondLst>
                                  <p:childTnLst>
                                    <p:set>
                                      <p:cBhvr>
                                        <p:cTn id="101" dur="1" fill="hold">
                                          <p:stCondLst>
                                            <p:cond delay="0"/>
                                          </p:stCondLst>
                                        </p:cTn>
                                        <p:tgtEl>
                                          <p:spTgt spid="6">
                                            <p:txEl>
                                              <p:pRg st="14" end="14"/>
                                            </p:txEl>
                                          </p:spTgt>
                                        </p:tgtEl>
                                        <p:attrNameLst>
                                          <p:attrName>style.visibility</p:attrName>
                                        </p:attrNameLst>
                                      </p:cBhvr>
                                      <p:to>
                                        <p:strVal val="visible"/>
                                      </p:to>
                                    </p:set>
                                    <p:animEffect transition="in" filter="fade">
                                      <p:cBhvr>
                                        <p:cTn id="102" dur="500"/>
                                        <p:tgtEl>
                                          <p:spTgt spid="6">
                                            <p:txEl>
                                              <p:pRg st="14" end="14"/>
                                            </p:txEl>
                                          </p:spTgt>
                                        </p:tgtEl>
                                      </p:cBhvr>
                                    </p:animEffect>
                                  </p:childTnLst>
                                </p:cTn>
                              </p:par>
                              <p:par>
                                <p:cTn id="103" presetID="10" presetClass="entr" presetSubtype="0" fill="hold" nodeType="withEffect">
                                  <p:stCondLst>
                                    <p:cond delay="0"/>
                                  </p:stCondLst>
                                  <p:childTnLst>
                                    <p:set>
                                      <p:cBhvr>
                                        <p:cTn id="104" dur="1" fill="hold">
                                          <p:stCondLst>
                                            <p:cond delay="0"/>
                                          </p:stCondLst>
                                        </p:cTn>
                                        <p:tgtEl>
                                          <p:spTgt spid="6">
                                            <p:txEl>
                                              <p:pRg st="15" end="15"/>
                                            </p:txEl>
                                          </p:spTgt>
                                        </p:tgtEl>
                                        <p:attrNameLst>
                                          <p:attrName>style.visibility</p:attrName>
                                        </p:attrNameLst>
                                      </p:cBhvr>
                                      <p:to>
                                        <p:strVal val="visible"/>
                                      </p:to>
                                    </p:set>
                                    <p:animEffect transition="in" filter="fade">
                                      <p:cBhvr>
                                        <p:cTn id="105" dur="500"/>
                                        <p:tgtEl>
                                          <p:spTgt spid="6">
                                            <p:txEl>
                                              <p:pRg st="15" end="15"/>
                                            </p:txEl>
                                          </p:spTgt>
                                        </p:tgtEl>
                                      </p:cBhvr>
                                    </p:animEffect>
                                  </p:childTnLst>
                                </p:cTn>
                              </p:par>
                              <p:par>
                                <p:cTn id="106" presetID="10" presetClass="entr" presetSubtype="0" fill="hold" nodeType="withEffect">
                                  <p:stCondLst>
                                    <p:cond delay="0"/>
                                  </p:stCondLst>
                                  <p:childTnLst>
                                    <p:set>
                                      <p:cBhvr>
                                        <p:cTn id="107" dur="1" fill="hold">
                                          <p:stCondLst>
                                            <p:cond delay="0"/>
                                          </p:stCondLst>
                                        </p:cTn>
                                        <p:tgtEl>
                                          <p:spTgt spid="6">
                                            <p:txEl>
                                              <p:pRg st="16" end="16"/>
                                            </p:txEl>
                                          </p:spTgt>
                                        </p:tgtEl>
                                        <p:attrNameLst>
                                          <p:attrName>style.visibility</p:attrName>
                                        </p:attrNameLst>
                                      </p:cBhvr>
                                      <p:to>
                                        <p:strVal val="visible"/>
                                      </p:to>
                                    </p:set>
                                    <p:animEffect transition="in" filter="fade">
                                      <p:cBhvr>
                                        <p:cTn id="108" dur="500"/>
                                        <p:tgtEl>
                                          <p:spTgt spid="6">
                                            <p:txEl>
                                              <p:pRg st="16" end="16"/>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6">
                                            <p:txEl>
                                              <p:pRg st="18" end="18"/>
                                            </p:txEl>
                                          </p:spTgt>
                                        </p:tgtEl>
                                        <p:attrNameLst>
                                          <p:attrName>style.visibility</p:attrName>
                                        </p:attrNameLst>
                                      </p:cBhvr>
                                      <p:to>
                                        <p:strVal val="visible"/>
                                      </p:to>
                                    </p:set>
                                    <p:animEffect transition="in" filter="fade">
                                      <p:cBhvr>
                                        <p:cTn id="113" dur="500"/>
                                        <p:tgtEl>
                                          <p:spTgt spid="6">
                                            <p:txEl>
                                              <p:pRg st="18" end="18"/>
                                            </p:txEl>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6">
                                            <p:txEl>
                                              <p:pRg st="19" end="19"/>
                                            </p:txEl>
                                          </p:spTgt>
                                        </p:tgtEl>
                                        <p:attrNameLst>
                                          <p:attrName>style.visibility</p:attrName>
                                        </p:attrNameLst>
                                      </p:cBhvr>
                                      <p:to>
                                        <p:strVal val="visible"/>
                                      </p:to>
                                    </p:set>
                                    <p:animEffect transition="in" filter="fade">
                                      <p:cBhvr>
                                        <p:cTn id="116" dur="500"/>
                                        <p:tgtEl>
                                          <p:spTgt spid="6">
                                            <p:txEl>
                                              <p:pRg st="19" end="19"/>
                                            </p:txEl>
                                          </p:spTgt>
                                        </p:tgtEl>
                                      </p:cBhvr>
                                    </p:animEffect>
                                  </p:childTnLst>
                                </p:cTn>
                              </p:par>
                              <p:par>
                                <p:cTn id="117" presetID="10" presetClass="entr" presetSubtype="0" fill="hold" nodeType="withEffect">
                                  <p:stCondLst>
                                    <p:cond delay="0"/>
                                  </p:stCondLst>
                                  <p:childTnLst>
                                    <p:set>
                                      <p:cBhvr>
                                        <p:cTn id="118" dur="1" fill="hold">
                                          <p:stCondLst>
                                            <p:cond delay="0"/>
                                          </p:stCondLst>
                                        </p:cTn>
                                        <p:tgtEl>
                                          <p:spTgt spid="6">
                                            <p:txEl>
                                              <p:pRg st="20" end="20"/>
                                            </p:txEl>
                                          </p:spTgt>
                                        </p:tgtEl>
                                        <p:attrNameLst>
                                          <p:attrName>style.visibility</p:attrName>
                                        </p:attrNameLst>
                                      </p:cBhvr>
                                      <p:to>
                                        <p:strVal val="visible"/>
                                      </p:to>
                                    </p:set>
                                    <p:animEffect transition="in" filter="fade">
                                      <p:cBhvr>
                                        <p:cTn id="119" dur="500"/>
                                        <p:tgtEl>
                                          <p:spTgt spid="6">
                                            <p:txEl>
                                              <p:pRg st="20" end="20"/>
                                            </p:txEl>
                                          </p:spTgt>
                                        </p:tgtEl>
                                      </p:cBhvr>
                                    </p:animEffect>
                                  </p:childTnLst>
                                </p:cTn>
                              </p:par>
                              <p:par>
                                <p:cTn id="120" presetID="10" presetClass="entr" presetSubtype="0" fill="hold" nodeType="withEffect">
                                  <p:stCondLst>
                                    <p:cond delay="0"/>
                                  </p:stCondLst>
                                  <p:childTnLst>
                                    <p:set>
                                      <p:cBhvr>
                                        <p:cTn id="121" dur="1" fill="hold">
                                          <p:stCondLst>
                                            <p:cond delay="0"/>
                                          </p:stCondLst>
                                        </p:cTn>
                                        <p:tgtEl>
                                          <p:spTgt spid="6">
                                            <p:txEl>
                                              <p:pRg st="21" end="21"/>
                                            </p:txEl>
                                          </p:spTgt>
                                        </p:tgtEl>
                                        <p:attrNameLst>
                                          <p:attrName>style.visibility</p:attrName>
                                        </p:attrNameLst>
                                      </p:cBhvr>
                                      <p:to>
                                        <p:strVal val="visible"/>
                                      </p:to>
                                    </p:set>
                                    <p:animEffect transition="in" filter="fade">
                                      <p:cBhvr>
                                        <p:cTn id="122" dur="500"/>
                                        <p:tgtEl>
                                          <p:spTgt spid="6">
                                            <p:txEl>
                                              <p:pRg st="21" end="21"/>
                                            </p:txEl>
                                          </p:spTgt>
                                        </p:tgtEl>
                                      </p:cBhvr>
                                    </p:animEffect>
                                  </p:childTnLst>
                                </p:cTn>
                              </p:par>
                              <p:par>
                                <p:cTn id="123" presetID="10" presetClass="entr" presetSubtype="0" fill="hold" nodeType="withEffect">
                                  <p:stCondLst>
                                    <p:cond delay="0"/>
                                  </p:stCondLst>
                                  <p:childTnLst>
                                    <p:set>
                                      <p:cBhvr>
                                        <p:cTn id="124" dur="1" fill="hold">
                                          <p:stCondLst>
                                            <p:cond delay="0"/>
                                          </p:stCondLst>
                                        </p:cTn>
                                        <p:tgtEl>
                                          <p:spTgt spid="6">
                                            <p:txEl>
                                              <p:pRg st="22" end="22"/>
                                            </p:txEl>
                                          </p:spTgt>
                                        </p:tgtEl>
                                        <p:attrNameLst>
                                          <p:attrName>style.visibility</p:attrName>
                                        </p:attrNameLst>
                                      </p:cBhvr>
                                      <p:to>
                                        <p:strVal val="visible"/>
                                      </p:to>
                                    </p:set>
                                    <p:animEffect transition="in" filter="fade">
                                      <p:cBhvr>
                                        <p:cTn id="125" dur="500"/>
                                        <p:tgtEl>
                                          <p:spTgt spid="6">
                                            <p:txEl>
                                              <p:pRg st="22" end="22"/>
                                            </p:txEl>
                                          </p:spTgt>
                                        </p:tgtEl>
                                      </p:cBhvr>
                                    </p:animEffect>
                                  </p:childTnLst>
                                </p:cTn>
                              </p:par>
                              <p:par>
                                <p:cTn id="126" presetID="10" presetClass="entr" presetSubtype="0" fill="hold" nodeType="withEffect">
                                  <p:stCondLst>
                                    <p:cond delay="0"/>
                                  </p:stCondLst>
                                  <p:childTnLst>
                                    <p:set>
                                      <p:cBhvr>
                                        <p:cTn id="127" dur="1" fill="hold">
                                          <p:stCondLst>
                                            <p:cond delay="0"/>
                                          </p:stCondLst>
                                        </p:cTn>
                                        <p:tgtEl>
                                          <p:spTgt spid="6">
                                            <p:txEl>
                                              <p:pRg st="23" end="23"/>
                                            </p:txEl>
                                          </p:spTgt>
                                        </p:tgtEl>
                                        <p:attrNameLst>
                                          <p:attrName>style.visibility</p:attrName>
                                        </p:attrNameLst>
                                      </p:cBhvr>
                                      <p:to>
                                        <p:strVal val="visible"/>
                                      </p:to>
                                    </p:set>
                                    <p:animEffect transition="in" filter="fade">
                                      <p:cBhvr>
                                        <p:cTn id="128" dur="500"/>
                                        <p:tgtEl>
                                          <p:spTgt spid="6">
                                            <p:txEl>
                                              <p:pRg st="23" end="23"/>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additive="base">
                                        <p:cTn id="133" dur="500" fill="hold"/>
                                        <p:tgtEl>
                                          <p:spTgt spid="9"/>
                                        </p:tgtEl>
                                        <p:attrNameLst>
                                          <p:attrName>ppt_x</p:attrName>
                                        </p:attrNameLst>
                                      </p:cBhvr>
                                      <p:tavLst>
                                        <p:tav tm="0">
                                          <p:val>
                                            <p:strVal val="1+#ppt_w/2"/>
                                          </p:val>
                                        </p:tav>
                                        <p:tav tm="100000">
                                          <p:val>
                                            <p:strVal val="#ppt_x"/>
                                          </p:val>
                                        </p:tav>
                                      </p:tavLst>
                                    </p:anim>
                                    <p:anim calcmode="lin" valueType="num">
                                      <p:cBhvr additive="base">
                                        <p:cTn id="1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p:txBody>
          <a:bodyPr/>
          <a:lstStyle/>
          <a:p>
            <a:r>
              <a:rPr lang="en-US" sz="2600" dirty="0"/>
              <a:t>UML diagrams to document class design</a:t>
            </a:r>
          </a:p>
          <a:p>
            <a:r>
              <a:rPr lang="en-US" sz="2600" dirty="0"/>
              <a:t>Aggregation and composition</a:t>
            </a:r>
          </a:p>
          <a:p>
            <a:r>
              <a:rPr lang="en-US" sz="2600" dirty="0"/>
              <a:t>Superclasses and subclasses</a:t>
            </a:r>
          </a:p>
          <a:p>
            <a:r>
              <a:rPr lang="en-US" sz="2600" dirty="0"/>
              <a:t>The Design Specification</a:t>
            </a:r>
          </a:p>
          <a:p>
            <a:pPr lvl="3"/>
            <a:endParaRPr lang="en-US" sz="1400" dirty="0"/>
          </a:p>
          <a:p>
            <a:r>
              <a:rPr lang="en-US" sz="2600" i="1" dirty="0"/>
              <a:t>Break</a:t>
            </a:r>
          </a:p>
          <a:p>
            <a:pPr lvl="3"/>
            <a:endParaRPr lang="en-US" sz="1400" i="1" dirty="0"/>
          </a:p>
          <a:p>
            <a:r>
              <a:rPr lang="en-US" sz="2600" dirty="0"/>
              <a:t>A Date class</a:t>
            </a:r>
          </a:p>
          <a:p>
            <a:r>
              <a:rPr lang="en-US" sz="2600" dirty="0"/>
              <a:t>The Law of Demeter</a:t>
            </a:r>
          </a:p>
          <a:p>
            <a:r>
              <a:rPr lang="en-US" sz="2600" dirty="0"/>
              <a:t>The importance of hiding class implementations</a:t>
            </a:r>
          </a:p>
          <a:p>
            <a:r>
              <a:rPr lang="en-US" sz="2600" dirty="0"/>
              <a:t>Lambda expressions</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
        <p:nvSpPr>
          <p:cNvPr id="5" name="TextBox 4">
            <a:extLst>
              <a:ext uri="{FF2B5EF4-FFF2-40B4-BE49-F238E27FC236}">
                <a16:creationId xmlns:a16="http://schemas.microsoft.com/office/drawing/2014/main" id="{D6781DE9-B3CA-2E10-9DFC-863DFDE0FE2E}"/>
              </a:ext>
            </a:extLst>
          </p:cNvPr>
          <p:cNvSpPr txBox="1"/>
          <p:nvPr/>
        </p:nvSpPr>
        <p:spPr>
          <a:xfrm>
            <a:off x="5212073" y="3297663"/>
            <a:ext cx="2807180" cy="830997"/>
          </a:xfrm>
          <a:prstGeom prst="rect">
            <a:avLst/>
          </a:prstGeom>
          <a:solidFill>
            <a:schemeClr val="accent1">
              <a:lumMod val="20000"/>
              <a:lumOff val="80000"/>
            </a:schemeClr>
          </a:solidFill>
          <a:ln>
            <a:solidFill>
              <a:srgbClr val="0432FF"/>
            </a:solidFill>
          </a:ln>
        </p:spPr>
        <p:txBody>
          <a:bodyPr wrap="none" rtlCol="0">
            <a:spAutoFit/>
          </a:bodyPr>
          <a:lstStyle/>
          <a:p>
            <a:pPr algn="ctr"/>
            <a:r>
              <a:rPr lang="en-US" dirty="0">
                <a:solidFill>
                  <a:srgbClr val="0432FF"/>
                </a:solidFill>
              </a:rPr>
              <a:t>Field trip to the </a:t>
            </a:r>
          </a:p>
          <a:p>
            <a:pPr algn="ctr"/>
            <a:r>
              <a:rPr lang="en-US" b="1" dirty="0">
                <a:solidFill>
                  <a:srgbClr val="0432FF"/>
                </a:solidFill>
              </a:rPr>
              <a:t>Computer History Museum</a:t>
            </a:r>
          </a:p>
          <a:p>
            <a:pPr algn="ctr"/>
            <a:r>
              <a:rPr lang="en-US" dirty="0">
                <a:solidFill>
                  <a:srgbClr val="0432FF"/>
                </a:solidFill>
              </a:rPr>
              <a:t>Saturday March 14</a:t>
            </a:r>
          </a:p>
        </p:txBody>
      </p:sp>
    </p:spTree>
    <p:extLst>
      <p:ext uri="{BB962C8B-B14F-4D97-AF65-F5344CB8AC3E}">
        <p14:creationId xmlns:p14="http://schemas.microsoft.com/office/powerpoint/2010/main" val="239688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9F46EC-4882-F0F5-700C-FD91F35463F8}"/>
              </a:ext>
            </a:extLst>
          </p:cNvPr>
          <p:cNvSpPr txBox="1"/>
          <p:nvPr/>
        </p:nvSpPr>
        <p:spPr>
          <a:xfrm>
            <a:off x="4640495" y="1214449"/>
            <a:ext cx="4076757" cy="5632311"/>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latin typeface="Courier New" panose="02070309020205020404" pitchFamily="49" charset="0"/>
                <a:cs typeface="Times New Roman" panose="02020603050405020304" pitchFamily="18" charset="0"/>
              </a:rPr>
              <a:t>Truck</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public </a:t>
            </a:r>
            <a:r>
              <a:rPr lang="en-US" sz="1200" b="1" dirty="0" err="1">
                <a:solidFill>
                  <a:srgbClr val="C00000"/>
                </a:solidFill>
                <a:latin typeface="Courier New" panose="02070309020205020404" pitchFamily="49" charset="0"/>
                <a:cs typeface="Times New Roman" panose="02020603050405020304" pitchFamily="18" charset="0"/>
              </a:rPr>
              <a:t>MotorVehicle</a:t>
            </a:r>
            <a:endParaRPr lang="en-US" sz="1200" b="1" dirty="0">
              <a:solidFill>
                <a:srgbClr val="C00000"/>
              </a:solidFill>
              <a:latin typeface="Courier New" panose="02070309020205020404" pitchFamily="49" charset="0"/>
              <a:cs typeface="Times New Roman" panose="02020603050405020304" pitchFamily="18" charset="0"/>
            </a:endParaRP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~Truck()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starts engine" </a:t>
            </a:r>
          </a:p>
          <a:p>
            <a:pPr marL="1714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stops engine" </a:t>
            </a:r>
          </a:p>
          <a:p>
            <a:pPr marL="1714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left" </a:t>
            </a:r>
          </a:p>
          <a:p>
            <a:pPr marL="1714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right" </a:t>
            </a:r>
          </a:p>
          <a:p>
            <a:pPr marL="1714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2" name="Title 1">
            <a:extLst>
              <a:ext uri="{FF2B5EF4-FFF2-40B4-BE49-F238E27FC236}">
                <a16:creationId xmlns:a16="http://schemas.microsoft.com/office/drawing/2014/main" id="{811B5653-C110-2D05-2401-9075CAE8ECCE}"/>
              </a:ext>
            </a:extLst>
          </p:cNvPr>
          <p:cNvSpPr>
            <a:spLocks noGrp="1"/>
          </p:cNvSpPr>
          <p:nvPr>
            <p:ph type="title"/>
          </p:nvPr>
        </p:nvSpPr>
        <p:spPr/>
        <p:txBody>
          <a:bodyPr/>
          <a:lstStyle/>
          <a:p>
            <a:r>
              <a:rPr lang="en-US" dirty="0"/>
              <a:t>Example: Abstract Class</a:t>
            </a:r>
            <a:r>
              <a:rPr lang="en-US" i="1" dirty="0"/>
              <a:t>, cont’d</a:t>
            </a:r>
          </a:p>
        </p:txBody>
      </p:sp>
      <p:sp>
        <p:nvSpPr>
          <p:cNvPr id="4" name="Slide Number Placeholder 3">
            <a:extLst>
              <a:ext uri="{FF2B5EF4-FFF2-40B4-BE49-F238E27FC236}">
                <a16:creationId xmlns:a16="http://schemas.microsoft.com/office/drawing/2014/main" id="{46E86EBD-A1C1-A66F-B3B3-A1F2542421C8}"/>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
        <p:nvSpPr>
          <p:cNvPr id="5" name="TextBox 4">
            <a:extLst>
              <a:ext uri="{FF2B5EF4-FFF2-40B4-BE49-F238E27FC236}">
                <a16:creationId xmlns:a16="http://schemas.microsoft.com/office/drawing/2014/main" id="{3614AAB2-A261-336B-6332-30405E937A42}"/>
              </a:ext>
            </a:extLst>
          </p:cNvPr>
          <p:cNvSpPr txBox="1"/>
          <p:nvPr/>
        </p:nvSpPr>
        <p:spPr>
          <a:xfrm>
            <a:off x="426748" y="1214449"/>
            <a:ext cx="3963264" cy="3416320"/>
          </a:xfrm>
          <a:prstGeom prst="rect">
            <a:avLst/>
          </a:prstGeom>
          <a:solidFill>
            <a:schemeClr val="bg1">
              <a:lumMod val="95000"/>
            </a:schemeClr>
          </a:solidFill>
          <a:ln>
            <a:solidFill>
              <a:schemeClr val="bg1">
                <a:lumMod val="75000"/>
              </a:schemeClr>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public </a:t>
            </a:r>
            <a:r>
              <a:rPr lang="en-US" sz="1200" b="1" dirty="0" err="1">
                <a:solidFill>
                  <a:srgbClr val="C00000"/>
                </a:solidFill>
                <a:latin typeface="Courier New" panose="02070309020205020404" pitchFamily="49" charset="0"/>
                <a:cs typeface="Times New Roman" panose="02020603050405020304" pitchFamily="18" charset="0"/>
              </a:rPr>
              <a:t>MotorVehicle</a:t>
            </a:r>
            <a:endParaRPr lang="en-US" sz="1200" b="1" dirty="0">
              <a:solidFill>
                <a:srgbClr val="C00000"/>
              </a:solidFill>
              <a:latin typeface="Courier New" panose="02070309020205020404" pitchFamily="49" charset="0"/>
              <a:cs typeface="Times New Roman" panose="02020603050405020304" pitchFamily="18" charset="0"/>
            </a:endParaRP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~Car()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starts engine" </a:t>
            </a:r>
          </a:p>
          <a:p>
            <a:pPr marL="58738"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stops engine" </a:t>
            </a:r>
          </a:p>
          <a:p>
            <a:pPr marL="58738"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96ADDBAD-7EA5-26BD-8CBE-D289FB5F1B83}"/>
              </a:ext>
            </a:extLst>
          </p:cNvPr>
          <p:cNvSpPr txBox="1"/>
          <p:nvPr/>
        </p:nvSpPr>
        <p:spPr>
          <a:xfrm>
            <a:off x="645616" y="4892024"/>
            <a:ext cx="3525527"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Both subclasses </a:t>
            </a:r>
            <a:r>
              <a:rPr lang="en-US" u="sng" dirty="0">
                <a:solidFill>
                  <a:srgbClr val="0432FF"/>
                </a:solidFill>
              </a:rPr>
              <a:t>must implement</a:t>
            </a:r>
            <a:r>
              <a:rPr lang="en-US" dirty="0">
                <a:solidFill>
                  <a:srgbClr val="0432FF"/>
                </a:solidFill>
              </a:rPr>
              <a:t> the abstract methods </a:t>
            </a:r>
            <a:r>
              <a:rPr lang="en-US" b="1" dirty="0" err="1">
                <a:solidFill>
                  <a:srgbClr val="C00000"/>
                </a:solidFill>
                <a:latin typeface="Courier New" panose="02070309020205020404" pitchFamily="49" charset="0"/>
                <a:cs typeface="Courier New" panose="02070309020205020404" pitchFamily="49" charset="0"/>
              </a:rPr>
              <a:t>start_engine</a:t>
            </a:r>
            <a:r>
              <a:rPr lang="en-US" b="1" dirty="0">
                <a:solidFill>
                  <a:srgbClr val="C00000"/>
                </a:solidFill>
                <a:latin typeface="Courier New" panose="02070309020205020404" pitchFamily="49" charset="0"/>
                <a:cs typeface="Courier New" panose="02070309020205020404" pitchFamily="49" charset="0"/>
              </a:rPr>
              <a:t>()</a:t>
            </a:r>
            <a:r>
              <a:rPr lang="en-US" dirty="0">
                <a:solidFill>
                  <a:srgbClr val="C00000"/>
                </a:solidFill>
              </a:rPr>
              <a:t> </a:t>
            </a:r>
            <a:r>
              <a:rPr lang="en-US" dirty="0">
                <a:solidFill>
                  <a:srgbClr val="0432FF"/>
                </a:solidFill>
              </a:rPr>
              <a:t>and </a:t>
            </a:r>
            <a:r>
              <a:rPr lang="en-US" b="1" dirty="0" err="1">
                <a:solidFill>
                  <a:srgbClr val="C00000"/>
                </a:solidFill>
                <a:latin typeface="Courier New" panose="02070309020205020404" pitchFamily="49" charset="0"/>
                <a:cs typeface="Courier New" panose="02070309020205020404" pitchFamily="49" charset="0"/>
              </a:rPr>
              <a:t>stop_engine</a:t>
            </a:r>
            <a:r>
              <a:rPr lang="en-US" b="1" dirty="0">
                <a:solidFill>
                  <a:srgbClr val="C00000"/>
                </a:solidFill>
                <a:latin typeface="Courier New" panose="02070309020205020404" pitchFamily="49" charset="0"/>
                <a:cs typeface="Courier New" panose="02070309020205020404" pitchFamily="49" charset="0"/>
              </a:rPr>
              <a:t>()</a:t>
            </a:r>
            <a:r>
              <a:rPr lang="en-US" dirty="0">
                <a:solidFill>
                  <a:srgbClr val="0432FF"/>
                </a:solidFill>
              </a:rPr>
              <a:t>.</a:t>
            </a:r>
          </a:p>
        </p:txBody>
      </p:sp>
      <p:sp>
        <p:nvSpPr>
          <p:cNvPr id="9" name="TextBox 8">
            <a:extLst>
              <a:ext uri="{FF2B5EF4-FFF2-40B4-BE49-F238E27FC236}">
                <a16:creationId xmlns:a16="http://schemas.microsoft.com/office/drawing/2014/main" id="{BD6A4947-4C70-7C1E-2155-A6E97F756503}"/>
              </a:ext>
            </a:extLst>
          </p:cNvPr>
          <p:cNvSpPr txBox="1"/>
          <p:nvPr/>
        </p:nvSpPr>
        <p:spPr>
          <a:xfrm>
            <a:off x="3260573" y="4453619"/>
            <a:ext cx="910570" cy="307777"/>
          </a:xfrm>
          <a:prstGeom prst="rect">
            <a:avLst/>
          </a:prstGeom>
          <a:solidFill>
            <a:srgbClr val="0432FF"/>
          </a:solidFill>
        </p:spPr>
        <p:txBody>
          <a:bodyPr wrap="none" rtlCol="0">
            <a:spAutoFit/>
          </a:bodyPr>
          <a:lstStyle/>
          <a:p>
            <a:r>
              <a:rPr lang="en-US" sz="1400" dirty="0">
                <a:solidFill>
                  <a:srgbClr val="FFFF00"/>
                </a:solidFill>
              </a:rPr>
              <a:t>4.3/</a:t>
            </a:r>
            <a:r>
              <a:rPr lang="en-US" sz="1400" dirty="0" err="1">
                <a:solidFill>
                  <a:srgbClr val="FFFF00"/>
                </a:solidFill>
              </a:rPr>
              <a:t>Car.h</a:t>
            </a:r>
            <a:endParaRPr lang="en-US" sz="1400" dirty="0">
              <a:solidFill>
                <a:srgbClr val="FFFF00"/>
              </a:solidFill>
            </a:endParaRPr>
          </a:p>
        </p:txBody>
      </p:sp>
      <p:sp>
        <p:nvSpPr>
          <p:cNvPr id="10" name="TextBox 9">
            <a:extLst>
              <a:ext uri="{FF2B5EF4-FFF2-40B4-BE49-F238E27FC236}">
                <a16:creationId xmlns:a16="http://schemas.microsoft.com/office/drawing/2014/main" id="{631783A3-AC25-BF21-98B5-C9B4D39A85E5}"/>
              </a:ext>
            </a:extLst>
          </p:cNvPr>
          <p:cNvSpPr txBox="1"/>
          <p:nvPr/>
        </p:nvSpPr>
        <p:spPr>
          <a:xfrm>
            <a:off x="7140386" y="6397823"/>
            <a:ext cx="1072473" cy="307777"/>
          </a:xfrm>
          <a:prstGeom prst="rect">
            <a:avLst/>
          </a:prstGeom>
          <a:solidFill>
            <a:srgbClr val="0432FF"/>
          </a:solidFill>
        </p:spPr>
        <p:txBody>
          <a:bodyPr wrap="none" rtlCol="0">
            <a:spAutoFit/>
          </a:bodyPr>
          <a:lstStyle/>
          <a:p>
            <a:r>
              <a:rPr lang="en-US" sz="1400" dirty="0">
                <a:solidFill>
                  <a:srgbClr val="FFFF00"/>
                </a:solidFill>
              </a:rPr>
              <a:t>4.3/</a:t>
            </a:r>
            <a:r>
              <a:rPr lang="en-US" sz="1400" dirty="0" err="1">
                <a:solidFill>
                  <a:srgbClr val="FFFF00"/>
                </a:solidFill>
              </a:rPr>
              <a:t>Truck.h</a:t>
            </a:r>
            <a:endParaRPr lang="en-US" sz="1400" dirty="0">
              <a:solidFill>
                <a:srgbClr val="FFFF00"/>
              </a:solidFill>
            </a:endParaRPr>
          </a:p>
        </p:txBody>
      </p:sp>
      <p:sp>
        <p:nvSpPr>
          <p:cNvPr id="11" name="TextBox 10">
            <a:extLst>
              <a:ext uri="{FF2B5EF4-FFF2-40B4-BE49-F238E27FC236}">
                <a16:creationId xmlns:a16="http://schemas.microsoft.com/office/drawing/2014/main" id="{08C4928D-2199-0A94-27F4-E7A56333C6F4}"/>
              </a:ext>
            </a:extLst>
          </p:cNvPr>
          <p:cNvSpPr txBox="1"/>
          <p:nvPr/>
        </p:nvSpPr>
        <p:spPr>
          <a:xfrm>
            <a:off x="662559" y="5853649"/>
            <a:ext cx="3508584" cy="338554"/>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Note: Optional </a:t>
            </a:r>
            <a:r>
              <a:rPr lang="en-US" b="1" dirty="0">
                <a:solidFill>
                  <a:srgbClr val="C00000"/>
                </a:solidFill>
                <a:latin typeface="Courier New" panose="02070309020205020404" pitchFamily="49" charset="0"/>
                <a:cs typeface="Courier New" panose="02070309020205020404" pitchFamily="49" charset="0"/>
              </a:rPr>
              <a:t>override</a:t>
            </a:r>
            <a:r>
              <a:rPr lang="en-US" dirty="0">
                <a:solidFill>
                  <a:srgbClr val="0432FF"/>
                </a:solidFill>
              </a:rPr>
              <a:t> keyword.</a:t>
            </a:r>
          </a:p>
        </p:txBody>
      </p:sp>
    </p:spTree>
    <p:extLst>
      <p:ext uri="{BB962C8B-B14F-4D97-AF65-F5344CB8AC3E}">
        <p14:creationId xmlns:p14="http://schemas.microsoft.com/office/powerpoint/2010/main" val="154255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8" end="18"/>
                                            </p:txEl>
                                          </p:spTgt>
                                        </p:tgtEl>
                                        <p:attrNameLst>
                                          <p:attrName>style.visibility</p:attrName>
                                        </p:attrNameLst>
                                      </p:cBhvr>
                                      <p:to>
                                        <p:strVal val="visible"/>
                                      </p:to>
                                    </p:set>
                                    <p:animEffect transition="in" filter="fade">
                                      <p:cBhvr>
                                        <p:cTn id="7" dur="500"/>
                                        <p:tgtEl>
                                          <p:spTgt spid="6">
                                            <p:txEl>
                                              <p:pRg st="18" end="1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9" end="19"/>
                                            </p:txEl>
                                          </p:spTgt>
                                        </p:tgtEl>
                                        <p:attrNameLst>
                                          <p:attrName>style.visibility</p:attrName>
                                        </p:attrNameLst>
                                      </p:cBhvr>
                                      <p:to>
                                        <p:strVal val="visible"/>
                                      </p:to>
                                    </p:set>
                                    <p:animEffect transition="in" filter="fade">
                                      <p:cBhvr>
                                        <p:cTn id="10" dur="500"/>
                                        <p:tgtEl>
                                          <p:spTgt spid="6">
                                            <p:txEl>
                                              <p:pRg st="19" end="1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0" end="20"/>
                                            </p:txEl>
                                          </p:spTgt>
                                        </p:tgtEl>
                                        <p:attrNameLst>
                                          <p:attrName>style.visibility</p:attrName>
                                        </p:attrNameLst>
                                      </p:cBhvr>
                                      <p:to>
                                        <p:strVal val="visible"/>
                                      </p:to>
                                    </p:set>
                                    <p:animEffect transition="in" filter="fade">
                                      <p:cBhvr>
                                        <p:cTn id="13" dur="500"/>
                                        <p:tgtEl>
                                          <p:spTgt spid="6">
                                            <p:txEl>
                                              <p:pRg st="20" end="2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21" end="21"/>
                                            </p:txEl>
                                          </p:spTgt>
                                        </p:tgtEl>
                                        <p:attrNameLst>
                                          <p:attrName>style.visibility</p:attrName>
                                        </p:attrNameLst>
                                      </p:cBhvr>
                                      <p:to>
                                        <p:strVal val="visible"/>
                                      </p:to>
                                    </p:set>
                                    <p:animEffect transition="in" filter="fade">
                                      <p:cBhvr>
                                        <p:cTn id="16" dur="500"/>
                                        <p:tgtEl>
                                          <p:spTgt spid="6">
                                            <p:txEl>
                                              <p:pRg st="21" end="2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22" end="22"/>
                                            </p:txEl>
                                          </p:spTgt>
                                        </p:tgtEl>
                                        <p:attrNameLst>
                                          <p:attrName>style.visibility</p:attrName>
                                        </p:attrNameLst>
                                      </p:cBhvr>
                                      <p:to>
                                        <p:strVal val="visible"/>
                                      </p:to>
                                    </p:set>
                                    <p:animEffect transition="in" filter="fade">
                                      <p:cBhvr>
                                        <p:cTn id="19" dur="500"/>
                                        <p:tgtEl>
                                          <p:spTgt spid="6">
                                            <p:txEl>
                                              <p:pRg st="22" end="2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23" end="23"/>
                                            </p:txEl>
                                          </p:spTgt>
                                        </p:tgtEl>
                                        <p:attrNameLst>
                                          <p:attrName>style.visibility</p:attrName>
                                        </p:attrNameLst>
                                      </p:cBhvr>
                                      <p:to>
                                        <p:strVal val="visible"/>
                                      </p:to>
                                    </p:set>
                                    <p:animEffect transition="in" filter="fade">
                                      <p:cBhvr>
                                        <p:cTn id="22" dur="500"/>
                                        <p:tgtEl>
                                          <p:spTgt spid="6">
                                            <p:txEl>
                                              <p:pRg st="23" end="2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24" end="24"/>
                                            </p:txEl>
                                          </p:spTgt>
                                        </p:tgtEl>
                                        <p:attrNameLst>
                                          <p:attrName>style.visibility</p:attrName>
                                        </p:attrNameLst>
                                      </p:cBhvr>
                                      <p:to>
                                        <p:strVal val="visible"/>
                                      </p:to>
                                    </p:set>
                                    <p:animEffect transition="in" filter="fade">
                                      <p:cBhvr>
                                        <p:cTn id="25" dur="500"/>
                                        <p:tgtEl>
                                          <p:spTgt spid="6">
                                            <p:txEl>
                                              <p:pRg st="24" end="2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25" end="25"/>
                                            </p:txEl>
                                          </p:spTgt>
                                        </p:tgtEl>
                                        <p:attrNameLst>
                                          <p:attrName>style.visibility</p:attrName>
                                        </p:attrNameLst>
                                      </p:cBhvr>
                                      <p:to>
                                        <p:strVal val="visible"/>
                                      </p:to>
                                    </p:set>
                                    <p:animEffect transition="in" filter="fade">
                                      <p:cBhvr>
                                        <p:cTn id="28" dur="500"/>
                                        <p:tgtEl>
                                          <p:spTgt spid="6">
                                            <p:txEl>
                                              <p:pRg st="25" end="2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26" end="26"/>
                                            </p:txEl>
                                          </p:spTgt>
                                        </p:tgtEl>
                                        <p:attrNameLst>
                                          <p:attrName>style.visibility</p:attrName>
                                        </p:attrNameLst>
                                      </p:cBhvr>
                                      <p:to>
                                        <p:strVal val="visible"/>
                                      </p:to>
                                    </p:set>
                                    <p:animEffect transition="in" filter="fade">
                                      <p:cBhvr>
                                        <p:cTn id="31" dur="500"/>
                                        <p:tgtEl>
                                          <p:spTgt spid="6">
                                            <p:txEl>
                                              <p:pRg st="26" end="2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27" end="27"/>
                                            </p:txEl>
                                          </p:spTgt>
                                        </p:tgtEl>
                                        <p:attrNameLst>
                                          <p:attrName>style.visibility</p:attrName>
                                        </p:attrNameLst>
                                      </p:cBhvr>
                                      <p:to>
                                        <p:strVal val="visible"/>
                                      </p:to>
                                    </p:set>
                                    <p:animEffect transition="in" filter="fade">
                                      <p:cBhvr>
                                        <p:cTn id="34" dur="500"/>
                                        <p:tgtEl>
                                          <p:spTgt spid="6">
                                            <p:txEl>
                                              <p:pRg st="27" end="2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28" end="28"/>
                                            </p:txEl>
                                          </p:spTgt>
                                        </p:tgtEl>
                                        <p:attrNameLst>
                                          <p:attrName>style.visibility</p:attrName>
                                        </p:attrNameLst>
                                      </p:cBhvr>
                                      <p:to>
                                        <p:strVal val="visible"/>
                                      </p:to>
                                    </p:set>
                                    <p:animEffect transition="in" filter="fade">
                                      <p:cBhvr>
                                        <p:cTn id="37" dur="500"/>
                                        <p:tgtEl>
                                          <p:spTgt spid="6">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diagram of a car&#10;&#10;AI-generated content may be incorrect.">
            <a:extLst>
              <a:ext uri="{FF2B5EF4-FFF2-40B4-BE49-F238E27FC236}">
                <a16:creationId xmlns:a16="http://schemas.microsoft.com/office/drawing/2014/main" id="{D07F1FC1-9D0C-240C-AFD8-EC32A6281DC8}"/>
              </a:ext>
            </a:extLst>
          </p:cNvPr>
          <p:cNvPicPr>
            <a:picLocks noChangeAspect="1"/>
          </p:cNvPicPr>
          <p:nvPr/>
        </p:nvPicPr>
        <p:blipFill>
          <a:blip r:embed="rId2"/>
          <a:stretch>
            <a:fillRect/>
          </a:stretch>
        </p:blipFill>
        <p:spPr>
          <a:xfrm>
            <a:off x="1005879" y="1232132"/>
            <a:ext cx="3067573" cy="4919388"/>
          </a:xfrm>
          <a:prstGeom prst="rect">
            <a:avLst/>
          </a:prstGeom>
        </p:spPr>
      </p:pic>
      <p:sp>
        <p:nvSpPr>
          <p:cNvPr id="2" name="Title 1">
            <a:extLst>
              <a:ext uri="{FF2B5EF4-FFF2-40B4-BE49-F238E27FC236}">
                <a16:creationId xmlns:a16="http://schemas.microsoft.com/office/drawing/2014/main" id="{AE3D0ED2-2226-9178-2788-7045041DB3EF}"/>
              </a:ext>
            </a:extLst>
          </p:cNvPr>
          <p:cNvSpPr>
            <a:spLocks noGrp="1"/>
          </p:cNvSpPr>
          <p:nvPr>
            <p:ph type="title"/>
          </p:nvPr>
        </p:nvSpPr>
        <p:spPr/>
        <p:txBody>
          <a:bodyPr/>
          <a:lstStyle/>
          <a:p>
            <a:r>
              <a:rPr lang="en-US" dirty="0"/>
              <a:t>Example: Abstract Class</a:t>
            </a:r>
            <a:r>
              <a:rPr lang="en-US" i="1" dirty="0"/>
              <a:t>, cont’d</a:t>
            </a:r>
            <a:endParaRPr lang="en-US" dirty="0"/>
          </a:p>
        </p:txBody>
      </p:sp>
      <p:sp>
        <p:nvSpPr>
          <p:cNvPr id="4" name="Slide Number Placeholder 3">
            <a:extLst>
              <a:ext uri="{FF2B5EF4-FFF2-40B4-BE49-F238E27FC236}">
                <a16:creationId xmlns:a16="http://schemas.microsoft.com/office/drawing/2014/main" id="{A132A94E-808D-33DC-FEBA-157FD58BF1AC}"/>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
        <p:nvSpPr>
          <p:cNvPr id="6" name="TextBox 5">
            <a:extLst>
              <a:ext uri="{FF2B5EF4-FFF2-40B4-BE49-F238E27FC236}">
                <a16:creationId xmlns:a16="http://schemas.microsoft.com/office/drawing/2014/main" id="{92991170-C2A1-904C-CA10-E41153154D79}"/>
              </a:ext>
            </a:extLst>
          </p:cNvPr>
          <p:cNvSpPr txBox="1"/>
          <p:nvPr/>
        </p:nvSpPr>
        <p:spPr>
          <a:xfrm>
            <a:off x="5852146" y="1325902"/>
            <a:ext cx="2137124" cy="2308324"/>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latin typeface="Courier New" panose="02070309020205020404" pitchFamily="49" charset="0"/>
                <a:cs typeface="Courier New" panose="02070309020205020404" pitchFamily="49" charset="0"/>
              </a:rPr>
              <a:t>int main()</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MotorVehicle</a:t>
            </a:r>
            <a:r>
              <a:rPr lang="en-US" sz="1200" b="1" dirty="0">
                <a:latin typeface="Courier New" panose="02070309020205020404" pitchFamily="49" charset="0"/>
                <a:cs typeface="Courier New" panose="02070309020205020404" pitchFamily="49" charset="0"/>
              </a:rPr>
              <a:t> *mv;</a:t>
            </a:r>
            <a:br>
              <a:rPr lang="en-US" sz="1200" b="1" dirty="0">
                <a:latin typeface="Courier New" panose="02070309020205020404" pitchFamily="49" charset="0"/>
                <a:cs typeface="Courier New" panose="02070309020205020404" pitchFamily="49" charset="0"/>
              </a:rPr>
            </a:b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mv = new </a:t>
            </a:r>
            <a:r>
              <a:rPr lang="en-US" sz="1200" b="1" dirty="0">
                <a:solidFill>
                  <a:srgbClr val="C00000"/>
                </a:solidFill>
                <a:latin typeface="Courier New" panose="02070309020205020404" pitchFamily="49" charset="0"/>
                <a:cs typeface="Courier New" panose="02070309020205020404" pitchFamily="49" charset="0"/>
              </a:rPr>
              <a:t>Car</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mv-&gt;drive();</a:t>
            </a:r>
            <a:br>
              <a:rPr lang="en-US" sz="1200" b="1" dirty="0">
                <a:latin typeface="Courier New" panose="02070309020205020404" pitchFamily="49" charset="0"/>
                <a:cs typeface="Courier New" panose="02070309020205020404" pitchFamily="49" charset="0"/>
              </a:rPr>
            </a:b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mv = new </a:t>
            </a:r>
            <a:r>
              <a:rPr lang="en-US" sz="1200" b="1" dirty="0">
                <a:solidFill>
                  <a:srgbClr val="C00000"/>
                </a:solidFill>
                <a:latin typeface="Courier New" panose="02070309020205020404" pitchFamily="49" charset="0"/>
                <a:cs typeface="Courier New" panose="02070309020205020404" pitchFamily="49" charset="0"/>
              </a:rPr>
              <a:t>Truck</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mv-&gt;drive();</a:t>
            </a:r>
            <a:br>
              <a:rPr lang="en-US" sz="1200" b="1" dirty="0">
                <a:latin typeface="Courier New" panose="02070309020205020404" pitchFamily="49" charset="0"/>
                <a:cs typeface="Courier New" panose="02070309020205020404" pitchFamily="49" charset="0"/>
              </a:rPr>
            </a:b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return 0;</a:t>
            </a:r>
          </a:p>
          <a:p>
            <a:r>
              <a:rPr lang="en-US" sz="1200" b="1" dirty="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4E9D3CE0-CF34-72D2-E53E-BF2B789F99DB}"/>
              </a:ext>
            </a:extLst>
          </p:cNvPr>
          <p:cNvSpPr txBox="1"/>
          <p:nvPr/>
        </p:nvSpPr>
        <p:spPr>
          <a:xfrm>
            <a:off x="5852146" y="3770619"/>
            <a:ext cx="2403222" cy="2492990"/>
          </a:xfrm>
          <a:prstGeom prst="rect">
            <a:avLst/>
          </a:prstGeom>
          <a:solidFill>
            <a:srgbClr val="73FEFF">
              <a:alpha val="25000"/>
            </a:srgbClr>
          </a:solidFill>
          <a:ln>
            <a:solidFill>
              <a:srgbClr val="0432FF"/>
            </a:solidFill>
          </a:ln>
        </p:spPr>
        <p:txBody>
          <a:bodyPr wrap="none" rtlCol="0">
            <a:spAutoFit/>
          </a:bodyPr>
          <a:lstStyle/>
          <a:p>
            <a:pPr marL="1714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 starts engine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accelerates</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turns left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turns right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applies brakes</a:t>
            </a:r>
          </a:p>
          <a:p>
            <a:pPr marL="1714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 stops engine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truck starts engine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accelerates</a:t>
            </a:r>
          </a:p>
          <a:p>
            <a:pPr marL="171450" marR="0">
              <a:spcBef>
                <a:spcPts val="0"/>
              </a:spcBef>
              <a:spcAft>
                <a:spcPts val="0"/>
              </a:spcAft>
            </a:pPr>
            <a:r>
              <a:rPr lang="en-US" sz="12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truck turns left</a:t>
            </a:r>
          </a:p>
          <a:p>
            <a:pPr marL="171450" marR="0">
              <a:spcBef>
                <a:spcPts val="0"/>
              </a:spcBef>
              <a:spcAft>
                <a:spcPts val="0"/>
              </a:spcAft>
            </a:pPr>
            <a:r>
              <a:rPr lang="en-US" sz="12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truck turns right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applies brakes</a:t>
            </a:r>
          </a:p>
          <a:p>
            <a:pPr marL="1714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truck stops engine</a:t>
            </a:r>
          </a:p>
        </p:txBody>
      </p:sp>
      <p:sp>
        <p:nvSpPr>
          <p:cNvPr id="8" name="TextBox 7">
            <a:extLst>
              <a:ext uri="{FF2B5EF4-FFF2-40B4-BE49-F238E27FC236}">
                <a16:creationId xmlns:a16="http://schemas.microsoft.com/office/drawing/2014/main" id="{945A0D00-A882-E0F1-F5B2-136C3FB10253}"/>
              </a:ext>
            </a:extLst>
          </p:cNvPr>
          <p:cNvSpPr txBox="1"/>
          <p:nvPr/>
        </p:nvSpPr>
        <p:spPr>
          <a:xfrm>
            <a:off x="4937756" y="3703317"/>
            <a:ext cx="859531" cy="338554"/>
          </a:xfrm>
          <a:prstGeom prst="rect">
            <a:avLst/>
          </a:prstGeom>
          <a:noFill/>
        </p:spPr>
        <p:txBody>
          <a:bodyPr wrap="none" rtlCol="0">
            <a:spAutoFit/>
          </a:bodyPr>
          <a:lstStyle/>
          <a:p>
            <a:r>
              <a:rPr lang="en-US" dirty="0"/>
              <a:t>Output:</a:t>
            </a:r>
          </a:p>
        </p:txBody>
      </p:sp>
      <p:sp>
        <p:nvSpPr>
          <p:cNvPr id="9" name="TextBox 8">
            <a:extLst>
              <a:ext uri="{FF2B5EF4-FFF2-40B4-BE49-F238E27FC236}">
                <a16:creationId xmlns:a16="http://schemas.microsoft.com/office/drawing/2014/main" id="{B285DD4C-4DE9-7393-54FA-CFF0FCEE9088}"/>
              </a:ext>
            </a:extLst>
          </p:cNvPr>
          <p:cNvSpPr txBox="1"/>
          <p:nvPr/>
        </p:nvSpPr>
        <p:spPr>
          <a:xfrm>
            <a:off x="3447974" y="1315766"/>
            <a:ext cx="1124026"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i="1" dirty="0">
                <a:solidFill>
                  <a:srgbClr val="0432FF"/>
                </a:solidFill>
              </a:rPr>
              <a:t>abstract class</a:t>
            </a:r>
          </a:p>
        </p:txBody>
      </p:sp>
      <p:sp>
        <p:nvSpPr>
          <p:cNvPr id="10" name="TextBox 9">
            <a:extLst>
              <a:ext uri="{FF2B5EF4-FFF2-40B4-BE49-F238E27FC236}">
                <a16:creationId xmlns:a16="http://schemas.microsoft.com/office/drawing/2014/main" id="{B5875861-B675-9E1A-8C11-11A615F15628}"/>
              </a:ext>
            </a:extLst>
          </p:cNvPr>
          <p:cNvSpPr txBox="1"/>
          <p:nvPr/>
        </p:nvSpPr>
        <p:spPr>
          <a:xfrm>
            <a:off x="3076223" y="2606049"/>
            <a:ext cx="1994457"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i="1" dirty="0">
                <a:solidFill>
                  <a:srgbClr val="0432FF"/>
                </a:solidFill>
              </a:rPr>
              <a:t>abstract member functions</a:t>
            </a:r>
          </a:p>
        </p:txBody>
      </p:sp>
      <p:sp>
        <p:nvSpPr>
          <p:cNvPr id="11" name="TextBox 10">
            <a:extLst>
              <a:ext uri="{FF2B5EF4-FFF2-40B4-BE49-F238E27FC236}">
                <a16:creationId xmlns:a16="http://schemas.microsoft.com/office/drawing/2014/main" id="{787E4F7A-DFCC-A4B9-2462-99A193D3E2BD}"/>
              </a:ext>
            </a:extLst>
          </p:cNvPr>
          <p:cNvSpPr txBox="1"/>
          <p:nvPr/>
        </p:nvSpPr>
        <p:spPr>
          <a:xfrm>
            <a:off x="6920708" y="1203265"/>
            <a:ext cx="1258421" cy="307777"/>
          </a:xfrm>
          <a:prstGeom prst="rect">
            <a:avLst/>
          </a:prstGeom>
          <a:solidFill>
            <a:srgbClr val="0432FF"/>
          </a:solidFill>
        </p:spPr>
        <p:txBody>
          <a:bodyPr wrap="none" rtlCol="0">
            <a:spAutoFit/>
          </a:bodyPr>
          <a:lstStyle/>
          <a:p>
            <a:r>
              <a:rPr lang="en-US" sz="1400" dirty="0">
                <a:solidFill>
                  <a:srgbClr val="FFFF00"/>
                </a:solidFill>
              </a:rPr>
              <a:t>4.3/</a:t>
            </a:r>
            <a:r>
              <a:rPr lang="en-US" sz="1400" dirty="0" err="1">
                <a:solidFill>
                  <a:srgbClr val="FFFF00"/>
                </a:solidFill>
              </a:rPr>
              <a:t>tester.cpp</a:t>
            </a:r>
            <a:endParaRPr lang="en-US" sz="1400" dirty="0">
              <a:solidFill>
                <a:srgbClr val="FFFF00"/>
              </a:solidFill>
            </a:endParaRPr>
          </a:p>
        </p:txBody>
      </p:sp>
    </p:spTree>
    <p:extLst>
      <p:ext uri="{BB962C8B-B14F-4D97-AF65-F5344CB8AC3E}">
        <p14:creationId xmlns:p14="http://schemas.microsoft.com/office/powerpoint/2010/main" val="205267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E89E-1020-9C80-5C9B-E486FE7EBF05}"/>
              </a:ext>
            </a:extLst>
          </p:cNvPr>
          <p:cNvSpPr>
            <a:spLocks noGrp="1"/>
          </p:cNvSpPr>
          <p:nvPr>
            <p:ph type="title"/>
          </p:nvPr>
        </p:nvSpPr>
        <p:spPr/>
        <p:txBody>
          <a:bodyPr/>
          <a:lstStyle/>
          <a:p>
            <a:r>
              <a:rPr lang="en-US" dirty="0"/>
              <a:t>The </a:t>
            </a:r>
            <a:r>
              <a:rPr lang="en-US" b="1" dirty="0">
                <a:solidFill>
                  <a:srgbClr val="0432FF"/>
                </a:solidFill>
                <a:latin typeface="Courier New" panose="02070309020205020404" pitchFamily="49" charset="0"/>
                <a:cs typeface="Courier New" panose="02070309020205020404" pitchFamily="49" charset="0"/>
              </a:rPr>
              <a:t>override</a:t>
            </a:r>
            <a:r>
              <a:rPr lang="en-US" dirty="0"/>
              <a:t> Keyword</a:t>
            </a:r>
          </a:p>
        </p:txBody>
      </p:sp>
      <p:sp>
        <p:nvSpPr>
          <p:cNvPr id="3" name="Content Placeholder 2">
            <a:extLst>
              <a:ext uri="{FF2B5EF4-FFF2-40B4-BE49-F238E27FC236}">
                <a16:creationId xmlns:a16="http://schemas.microsoft.com/office/drawing/2014/main" id="{492F0170-B0B6-74A5-A82B-238961690529}"/>
              </a:ext>
            </a:extLst>
          </p:cNvPr>
          <p:cNvSpPr>
            <a:spLocks noGrp="1"/>
          </p:cNvSpPr>
          <p:nvPr>
            <p:ph idx="1"/>
          </p:nvPr>
        </p:nvSpPr>
        <p:spPr/>
        <p:txBody>
          <a:bodyPr/>
          <a:lstStyle/>
          <a:p>
            <a:r>
              <a:rPr lang="en-US" dirty="0"/>
              <a:t>When a subclass overrides a member function of its superclass, we can add the </a:t>
            </a:r>
            <a:r>
              <a:rPr lang="en-US" u="sng" dirty="0"/>
              <a:t>optional</a:t>
            </a:r>
            <a:r>
              <a:rPr lang="en-US" dirty="0"/>
              <a:t> </a:t>
            </a:r>
            <a:r>
              <a:rPr lang="en-US" b="1" dirty="0">
                <a:solidFill>
                  <a:srgbClr val="0432FF"/>
                </a:solidFill>
                <a:latin typeface="Courier New" panose="02070309020205020404" pitchFamily="49" charset="0"/>
                <a:cs typeface="Courier New" panose="02070309020205020404" pitchFamily="49" charset="0"/>
              </a:rPr>
              <a:t>override</a:t>
            </a:r>
            <a:r>
              <a:rPr lang="en-US" dirty="0"/>
              <a:t> specifier to the function header.</a:t>
            </a:r>
          </a:p>
          <a:p>
            <a:pPr lvl="4"/>
            <a:endParaRPr lang="en-US" dirty="0"/>
          </a:p>
          <a:p>
            <a:r>
              <a:rPr lang="en-US" dirty="0"/>
              <a:t>That tells the compiler to </a:t>
            </a:r>
            <a:r>
              <a:rPr lang="en-US" u="sng" dirty="0"/>
              <a:t>check</a:t>
            </a:r>
            <a:r>
              <a:rPr lang="en-US" dirty="0"/>
              <a:t> that the overridden superclass member function is </a:t>
            </a:r>
            <a:r>
              <a:rPr lang="en-US" b="1" dirty="0">
                <a:solidFill>
                  <a:srgbClr val="0432FF"/>
                </a:solidFill>
                <a:latin typeface="Courier New" panose="02070309020205020404" pitchFamily="49" charset="0"/>
                <a:cs typeface="Courier New" panose="02070309020205020404" pitchFamily="49" charset="0"/>
              </a:rPr>
              <a:t>virtual</a:t>
            </a:r>
            <a:r>
              <a:rPr lang="en-US" dirty="0"/>
              <a:t> and that the subclass member function has the </a:t>
            </a:r>
            <a:r>
              <a:rPr lang="en-US" u="sng" dirty="0"/>
              <a:t>same signature</a:t>
            </a:r>
            <a:r>
              <a:rPr lang="en-US" dirty="0"/>
              <a:t>.</a:t>
            </a:r>
          </a:p>
          <a:p>
            <a:pPr lvl="1"/>
            <a:r>
              <a:rPr lang="en-US" dirty="0"/>
              <a:t>A common bug is to think we’re overriding a </a:t>
            </a:r>
            <a:br>
              <a:rPr lang="en-US" dirty="0"/>
            </a:br>
            <a:r>
              <a:rPr lang="en-US" dirty="0"/>
              <a:t>member function, but we accidentally misspelled it.</a:t>
            </a:r>
          </a:p>
          <a:p>
            <a:pPr lvl="1"/>
            <a:r>
              <a:rPr lang="en-US" dirty="0"/>
              <a:t>Virtual functions enable </a:t>
            </a:r>
            <a:r>
              <a:rPr lang="en-US" u="sng" dirty="0"/>
              <a:t>polymorphism</a:t>
            </a:r>
            <a:r>
              <a:rPr lang="en-US" dirty="0"/>
              <a:t>.</a:t>
            </a:r>
          </a:p>
        </p:txBody>
      </p:sp>
      <p:sp>
        <p:nvSpPr>
          <p:cNvPr id="4" name="Slide Number Placeholder 3">
            <a:extLst>
              <a:ext uri="{FF2B5EF4-FFF2-40B4-BE49-F238E27FC236}">
                <a16:creationId xmlns:a16="http://schemas.microsoft.com/office/drawing/2014/main" id="{00DAF003-ADEC-BD2C-E82B-03E13BBDC283}"/>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Tree>
    <p:extLst>
      <p:ext uri="{BB962C8B-B14F-4D97-AF65-F5344CB8AC3E}">
        <p14:creationId xmlns:p14="http://schemas.microsoft.com/office/powerpoint/2010/main" val="96631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C68B-F2D3-2ED5-6BA3-FAF345A675F9}"/>
              </a:ext>
            </a:extLst>
          </p:cNvPr>
          <p:cNvSpPr>
            <a:spLocks noGrp="1"/>
          </p:cNvSpPr>
          <p:nvPr>
            <p:ph type="title"/>
          </p:nvPr>
        </p:nvSpPr>
        <p:spPr/>
        <p:txBody>
          <a:bodyPr/>
          <a:lstStyle/>
          <a:p>
            <a:r>
              <a:rPr lang="en-US" dirty="0"/>
              <a:t>Function Signature</a:t>
            </a:r>
          </a:p>
        </p:txBody>
      </p:sp>
      <p:sp>
        <p:nvSpPr>
          <p:cNvPr id="3" name="Content Placeholder 2">
            <a:extLst>
              <a:ext uri="{FF2B5EF4-FFF2-40B4-BE49-F238E27FC236}">
                <a16:creationId xmlns:a16="http://schemas.microsoft.com/office/drawing/2014/main" id="{2AD3AA11-0B49-B856-D130-122057E5A610}"/>
              </a:ext>
            </a:extLst>
          </p:cNvPr>
          <p:cNvSpPr>
            <a:spLocks noGrp="1"/>
          </p:cNvSpPr>
          <p:nvPr>
            <p:ph idx="1"/>
          </p:nvPr>
        </p:nvSpPr>
        <p:spPr/>
        <p:txBody>
          <a:bodyPr/>
          <a:lstStyle/>
          <a:p>
            <a:r>
              <a:rPr lang="en-US" dirty="0"/>
              <a:t>The </a:t>
            </a:r>
            <a:r>
              <a:rPr lang="en-US" u="sng" dirty="0"/>
              <a:t>signature</a:t>
            </a:r>
            <a:r>
              <a:rPr lang="en-US" dirty="0"/>
              <a:t> of a function consists of:</a:t>
            </a:r>
          </a:p>
          <a:p>
            <a:pPr lvl="1"/>
            <a:r>
              <a:rPr lang="en-US" dirty="0"/>
              <a:t>the function’s name</a:t>
            </a:r>
          </a:p>
          <a:p>
            <a:pPr lvl="1"/>
            <a:r>
              <a:rPr lang="en-US" dirty="0"/>
              <a:t>the number, datatypes, and order of its parameters (but not the names of the parameters)</a:t>
            </a:r>
          </a:p>
          <a:p>
            <a:pPr lvl="1"/>
            <a:r>
              <a:rPr lang="en-US" dirty="0"/>
              <a:t>qualifiers such as </a:t>
            </a:r>
            <a:r>
              <a:rPr lang="en-US" b="1" dirty="0">
                <a:solidFill>
                  <a:srgbClr val="0432FF"/>
                </a:solidFill>
                <a:latin typeface="Courier New" panose="02070309020205020404" pitchFamily="49" charset="0"/>
                <a:cs typeface="Courier New" panose="02070309020205020404" pitchFamily="49" charset="0"/>
              </a:rPr>
              <a:t>const</a:t>
            </a:r>
          </a:p>
          <a:p>
            <a:pPr lvl="4"/>
            <a:endParaRPr lang="en-US" b="1" dirty="0">
              <a:latin typeface="Courier New" panose="02070309020205020404" pitchFamily="49" charset="0"/>
              <a:cs typeface="Courier New" panose="02070309020205020404" pitchFamily="49" charset="0"/>
            </a:endParaRPr>
          </a:p>
          <a:p>
            <a:r>
              <a:rPr lang="en-US" dirty="0"/>
              <a:t>The return datatype is not part of the signature.</a:t>
            </a:r>
          </a:p>
        </p:txBody>
      </p:sp>
      <p:sp>
        <p:nvSpPr>
          <p:cNvPr id="4" name="Slide Number Placeholder 3">
            <a:extLst>
              <a:ext uri="{FF2B5EF4-FFF2-40B4-BE49-F238E27FC236}">
                <a16:creationId xmlns:a16="http://schemas.microsoft.com/office/drawing/2014/main" id="{2B8CB562-D66C-72F7-BE22-89F7C575997E}"/>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Tree>
    <p:extLst>
      <p:ext uri="{BB962C8B-B14F-4D97-AF65-F5344CB8AC3E}">
        <p14:creationId xmlns:p14="http://schemas.microsoft.com/office/powerpoint/2010/main" val="419776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87E1-8E97-A5F1-3A85-4A070255A7CC}"/>
              </a:ext>
            </a:extLst>
          </p:cNvPr>
          <p:cNvSpPr>
            <a:spLocks noGrp="1"/>
          </p:cNvSpPr>
          <p:nvPr>
            <p:ph type="title"/>
          </p:nvPr>
        </p:nvSpPr>
        <p:spPr/>
        <p:txBody>
          <a:bodyPr/>
          <a:lstStyle/>
          <a:p>
            <a:r>
              <a:rPr lang="en-US" dirty="0"/>
              <a:t>Interface Classes</a:t>
            </a:r>
          </a:p>
        </p:txBody>
      </p:sp>
      <p:sp>
        <p:nvSpPr>
          <p:cNvPr id="3" name="Content Placeholder 2">
            <a:extLst>
              <a:ext uri="{FF2B5EF4-FFF2-40B4-BE49-F238E27FC236}">
                <a16:creationId xmlns:a16="http://schemas.microsoft.com/office/drawing/2014/main" id="{69FEA765-C29D-176A-1B1C-9CD5BC8246DE}"/>
              </a:ext>
            </a:extLst>
          </p:cNvPr>
          <p:cNvSpPr>
            <a:spLocks noGrp="1"/>
          </p:cNvSpPr>
          <p:nvPr>
            <p:ph idx="1"/>
          </p:nvPr>
        </p:nvSpPr>
        <p:spPr/>
        <p:txBody>
          <a:bodyPr/>
          <a:lstStyle/>
          <a:p>
            <a:r>
              <a:rPr lang="en-US" dirty="0"/>
              <a:t>An </a:t>
            </a:r>
            <a:r>
              <a:rPr lang="en-US" dirty="0">
                <a:solidFill>
                  <a:srgbClr val="C00000"/>
                </a:solidFill>
              </a:rPr>
              <a:t>interface class </a:t>
            </a:r>
            <a:r>
              <a:rPr lang="en-US" dirty="0"/>
              <a:t>is a superclass that contains </a:t>
            </a:r>
            <a:r>
              <a:rPr lang="en-US" u="sng" dirty="0"/>
              <a:t>only abstract member functions</a:t>
            </a:r>
            <a:r>
              <a:rPr lang="en-US" dirty="0"/>
              <a:t> and </a:t>
            </a:r>
            <a:r>
              <a:rPr lang="en-US" u="sng" dirty="0"/>
              <a:t>no member variables</a:t>
            </a:r>
            <a:r>
              <a:rPr lang="en-US" dirty="0"/>
              <a:t>.</a:t>
            </a:r>
          </a:p>
          <a:p>
            <a:pPr lvl="1"/>
            <a:r>
              <a:rPr lang="en-US" dirty="0"/>
              <a:t>Therefore, if a class </a:t>
            </a:r>
            <a:r>
              <a:rPr lang="en-US" dirty="0">
                <a:solidFill>
                  <a:srgbClr val="C00000"/>
                </a:solidFill>
              </a:rPr>
              <a:t>implements the interface</a:t>
            </a:r>
            <a:r>
              <a:rPr lang="en-US" dirty="0"/>
              <a:t>, </a:t>
            </a:r>
            <a:br>
              <a:rPr lang="en-US" dirty="0"/>
            </a:br>
            <a:r>
              <a:rPr lang="en-US" dirty="0"/>
              <a:t>it must implement each member function of the interface, otherwise the class is abstract.</a:t>
            </a:r>
          </a:p>
          <a:p>
            <a:pPr lvl="4"/>
            <a:endParaRPr lang="en-US" dirty="0"/>
          </a:p>
          <a:p>
            <a:r>
              <a:rPr lang="en-US" dirty="0"/>
              <a:t>An interface describes </a:t>
            </a:r>
            <a:r>
              <a:rPr lang="en-US" u="sng" dirty="0"/>
              <a:t>common behaviors</a:t>
            </a:r>
            <a:r>
              <a:rPr lang="en-US" dirty="0"/>
              <a:t> of the implementing classes </a:t>
            </a:r>
            <a:r>
              <a:rPr lang="en-US" u="sng" dirty="0"/>
              <a:t>without specifying how</a:t>
            </a:r>
            <a:r>
              <a:rPr lang="en-US" dirty="0"/>
              <a:t> to implement the behaviors.</a:t>
            </a:r>
          </a:p>
          <a:p>
            <a:pPr lvl="1"/>
            <a:r>
              <a:rPr lang="en-US" dirty="0"/>
              <a:t>A good way to manage change and complexity.</a:t>
            </a:r>
          </a:p>
        </p:txBody>
      </p:sp>
      <p:sp>
        <p:nvSpPr>
          <p:cNvPr id="4" name="Slide Number Placeholder 3">
            <a:extLst>
              <a:ext uri="{FF2B5EF4-FFF2-40B4-BE49-F238E27FC236}">
                <a16:creationId xmlns:a16="http://schemas.microsoft.com/office/drawing/2014/main" id="{6FD8A5B3-72BD-6A27-AF36-F363BEE4FC62}"/>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Tree>
    <p:extLst>
      <p:ext uri="{BB962C8B-B14F-4D97-AF65-F5344CB8AC3E}">
        <p14:creationId xmlns:p14="http://schemas.microsoft.com/office/powerpoint/2010/main" val="91343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8863-E340-0C41-2CD9-AC2544CC4543}"/>
              </a:ext>
            </a:extLst>
          </p:cNvPr>
          <p:cNvSpPr>
            <a:spLocks noGrp="1"/>
          </p:cNvSpPr>
          <p:nvPr>
            <p:ph type="title"/>
          </p:nvPr>
        </p:nvSpPr>
        <p:spPr/>
        <p:txBody>
          <a:bodyPr/>
          <a:lstStyle/>
          <a:p>
            <a:r>
              <a:rPr lang="en-US" dirty="0"/>
              <a:t>Example: Interface Class</a:t>
            </a:r>
          </a:p>
        </p:txBody>
      </p:sp>
      <p:sp>
        <p:nvSpPr>
          <p:cNvPr id="4" name="Slide Number Placeholder 3">
            <a:extLst>
              <a:ext uri="{FF2B5EF4-FFF2-40B4-BE49-F238E27FC236}">
                <a16:creationId xmlns:a16="http://schemas.microsoft.com/office/drawing/2014/main" id="{37661BB8-AEFA-9751-A208-3F57DE8BDD81}"/>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sp>
        <p:nvSpPr>
          <p:cNvPr id="5" name="TextBox 4">
            <a:extLst>
              <a:ext uri="{FF2B5EF4-FFF2-40B4-BE49-F238E27FC236}">
                <a16:creationId xmlns:a16="http://schemas.microsoft.com/office/drawing/2014/main" id="{FEFFEEB5-918A-D2FA-F9BC-53A895F50B6A}"/>
              </a:ext>
            </a:extLst>
          </p:cNvPr>
          <p:cNvSpPr txBox="1"/>
          <p:nvPr/>
        </p:nvSpPr>
        <p:spPr>
          <a:xfrm>
            <a:off x="1870551" y="1417342"/>
            <a:ext cx="5402898" cy="3416320"/>
          </a:xfrm>
          <a:prstGeom prst="rect">
            <a:avLst/>
          </a:prstGeom>
          <a:solidFill>
            <a:schemeClr val="bg1">
              <a:lumMod val="95000"/>
            </a:schemeClr>
          </a:solidFill>
          <a:ln>
            <a:solidFill>
              <a:schemeClr val="bg1">
                <a:lumMod val="65000"/>
              </a:schemeClr>
            </a:solidFill>
          </a:ln>
        </p:spPr>
        <p:txBody>
          <a:bodyPr wrap="square" rtlCol="0">
            <a:spAutoFit/>
          </a:bodyPr>
          <a:lstStyle/>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MotorVehicleInterface</a:t>
            </a:r>
          </a:p>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accelerate()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drive() = 0;    </a:t>
            </a:r>
          </a:p>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E0CB3B7C-3E17-43FE-0866-B5D848F3D2C3}"/>
              </a:ext>
            </a:extLst>
          </p:cNvPr>
          <p:cNvSpPr txBox="1"/>
          <p:nvPr/>
        </p:nvSpPr>
        <p:spPr>
          <a:xfrm>
            <a:off x="4754878" y="4679773"/>
            <a:ext cx="2362891" cy="307777"/>
          </a:xfrm>
          <a:prstGeom prst="rect">
            <a:avLst/>
          </a:prstGeom>
          <a:solidFill>
            <a:srgbClr val="0432FF"/>
          </a:solidFill>
        </p:spPr>
        <p:txBody>
          <a:bodyPr wrap="none" rtlCol="0">
            <a:spAutoFit/>
          </a:bodyPr>
          <a:lstStyle/>
          <a:p>
            <a:r>
              <a:rPr lang="en-US" sz="1400" dirty="0">
                <a:solidFill>
                  <a:srgbClr val="FFFF00"/>
                </a:solidFill>
              </a:rPr>
              <a:t>4.4/</a:t>
            </a:r>
            <a:r>
              <a:rPr lang="en-US" sz="1400" dirty="0" err="1">
                <a:solidFill>
                  <a:srgbClr val="FFFF00"/>
                </a:solidFill>
              </a:rPr>
              <a:t>MotorVehicleInterface.h</a:t>
            </a:r>
            <a:endParaRPr lang="en-US" sz="1400" dirty="0">
              <a:solidFill>
                <a:srgbClr val="FFFF00"/>
              </a:solidFill>
            </a:endParaRPr>
          </a:p>
        </p:txBody>
      </p:sp>
    </p:spTree>
    <p:extLst>
      <p:ext uri="{BB962C8B-B14F-4D97-AF65-F5344CB8AC3E}">
        <p14:creationId xmlns:p14="http://schemas.microsoft.com/office/powerpoint/2010/main" val="2894613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57D4-E42A-CF4F-5E13-E1E713775F37}"/>
              </a:ext>
            </a:extLst>
          </p:cNvPr>
          <p:cNvSpPr>
            <a:spLocks noGrp="1"/>
          </p:cNvSpPr>
          <p:nvPr>
            <p:ph type="title"/>
          </p:nvPr>
        </p:nvSpPr>
        <p:spPr/>
        <p:txBody>
          <a:bodyPr/>
          <a:lstStyle/>
          <a:p>
            <a:r>
              <a:rPr lang="en-US" dirty="0"/>
              <a:t>Example: Interface Class</a:t>
            </a:r>
            <a:r>
              <a:rPr lang="en-US" i="1" dirty="0"/>
              <a:t>, cont’d</a:t>
            </a:r>
          </a:p>
        </p:txBody>
      </p:sp>
      <p:sp>
        <p:nvSpPr>
          <p:cNvPr id="4" name="Slide Number Placeholder 3">
            <a:extLst>
              <a:ext uri="{FF2B5EF4-FFF2-40B4-BE49-F238E27FC236}">
                <a16:creationId xmlns:a16="http://schemas.microsoft.com/office/drawing/2014/main" id="{8F700103-A2A8-26A9-C30B-6EE9B28E7114}"/>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sp>
        <p:nvSpPr>
          <p:cNvPr id="5" name="TextBox 4">
            <a:extLst>
              <a:ext uri="{FF2B5EF4-FFF2-40B4-BE49-F238E27FC236}">
                <a16:creationId xmlns:a16="http://schemas.microsoft.com/office/drawing/2014/main" id="{0588B711-4616-ED80-B373-1DE32FAF7C10}"/>
              </a:ext>
            </a:extLst>
          </p:cNvPr>
          <p:cNvSpPr txBox="1"/>
          <p:nvPr/>
        </p:nvSpPr>
        <p:spPr>
          <a:xfrm>
            <a:off x="171269" y="1251811"/>
            <a:ext cx="4335161" cy="5078313"/>
          </a:xfrm>
          <a:prstGeom prst="rect">
            <a:avLst/>
          </a:prstGeom>
          <a:solidFill>
            <a:schemeClr val="bg1">
              <a:lumMod val="95000"/>
            </a:schemeClr>
          </a:solidFill>
          <a:ln>
            <a:solidFill>
              <a:schemeClr val="bg1">
                <a:lumMod val="65000"/>
              </a:schemeClr>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public </a:t>
            </a:r>
            <a:r>
              <a:rPr lang="en-US" sz="1200" b="1" dirty="0">
                <a:solidFill>
                  <a:srgbClr val="C00000"/>
                </a:solidFill>
                <a:latin typeface="Courier New" panose="02070309020205020404" pitchFamily="49" charset="0"/>
                <a:cs typeface="Times New Roman" panose="02020603050405020304" pitchFamily="18" charset="0"/>
              </a:rPr>
              <a:t>MotorVehicleInterface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~Car()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drive()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accelerate();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starts engine"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stops engine"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D4ED43F-7AA2-6C8A-C65D-CC6FA6B8CA2F}"/>
              </a:ext>
            </a:extLst>
          </p:cNvPr>
          <p:cNvSpPr txBox="1"/>
          <p:nvPr/>
        </p:nvSpPr>
        <p:spPr>
          <a:xfrm>
            <a:off x="4617021" y="1251811"/>
            <a:ext cx="4355680" cy="4893647"/>
          </a:xfrm>
          <a:prstGeom prst="rect">
            <a:avLst/>
          </a:prstGeom>
          <a:solidFill>
            <a:schemeClr val="bg1">
              <a:lumMod val="95000"/>
            </a:schemeClr>
          </a:solidFill>
          <a:ln>
            <a:solidFill>
              <a:schemeClr val="bg1">
                <a:lumMod val="65000"/>
              </a:schemeClr>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a:solidFill>
                  <a:srgbClr val="C00000"/>
                </a:solidFill>
                <a:latin typeface="Courier New" panose="02070309020205020404" pitchFamily="49" charset="0"/>
                <a:cs typeface="Times New Roman" panose="02020603050405020304" pitchFamily="18" charset="0"/>
              </a:rPr>
              <a:t>accelerate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accelerates"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turns left"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turns right"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turns applies brakes" </a:t>
            </a:r>
          </a:p>
          <a:p>
            <a:pPr marL="58738"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Brake brakes[4];</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Engine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Direction heading;</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speed;</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200" b="1" dirty="0"/>
          </a:p>
        </p:txBody>
      </p:sp>
      <p:sp>
        <p:nvSpPr>
          <p:cNvPr id="7" name="TextBox 6">
            <a:extLst>
              <a:ext uri="{FF2B5EF4-FFF2-40B4-BE49-F238E27FC236}">
                <a16:creationId xmlns:a16="http://schemas.microsoft.com/office/drawing/2014/main" id="{BDCE2775-1ED4-8A87-647E-67F594FB4CD6}"/>
              </a:ext>
            </a:extLst>
          </p:cNvPr>
          <p:cNvSpPr txBox="1"/>
          <p:nvPr/>
        </p:nvSpPr>
        <p:spPr>
          <a:xfrm>
            <a:off x="4106441" y="1097922"/>
            <a:ext cx="910570" cy="307777"/>
          </a:xfrm>
          <a:prstGeom prst="rect">
            <a:avLst/>
          </a:prstGeom>
          <a:solidFill>
            <a:srgbClr val="0432FF"/>
          </a:solidFill>
        </p:spPr>
        <p:txBody>
          <a:bodyPr wrap="none" rtlCol="0">
            <a:spAutoFit/>
          </a:bodyPr>
          <a:lstStyle/>
          <a:p>
            <a:r>
              <a:rPr lang="en-US" sz="1400" dirty="0">
                <a:solidFill>
                  <a:srgbClr val="FFFF00"/>
                </a:solidFill>
              </a:rPr>
              <a:t>4.4/</a:t>
            </a:r>
            <a:r>
              <a:rPr lang="en-US" sz="1400" dirty="0" err="1">
                <a:solidFill>
                  <a:srgbClr val="FFFF00"/>
                </a:solidFill>
              </a:rPr>
              <a:t>Car.h</a:t>
            </a:r>
            <a:endParaRPr lang="en-US" sz="1400" dirty="0">
              <a:solidFill>
                <a:srgbClr val="FFFF00"/>
              </a:solidFill>
            </a:endParaRPr>
          </a:p>
        </p:txBody>
      </p:sp>
    </p:spTree>
    <p:extLst>
      <p:ext uri="{BB962C8B-B14F-4D97-AF65-F5344CB8AC3E}">
        <p14:creationId xmlns:p14="http://schemas.microsoft.com/office/powerpoint/2010/main" val="231203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60A2-3E8F-D850-C101-C0AF8F3A8B05}"/>
              </a:ext>
            </a:extLst>
          </p:cNvPr>
          <p:cNvSpPr>
            <a:spLocks noGrp="1"/>
          </p:cNvSpPr>
          <p:nvPr>
            <p:ph type="title"/>
          </p:nvPr>
        </p:nvSpPr>
        <p:spPr/>
        <p:txBody>
          <a:bodyPr/>
          <a:lstStyle/>
          <a:p>
            <a:r>
              <a:rPr lang="en-US" dirty="0"/>
              <a:t>Example: Interface Class</a:t>
            </a:r>
            <a:r>
              <a:rPr lang="en-US" i="1" dirty="0"/>
              <a:t>, cont’d</a:t>
            </a:r>
          </a:p>
        </p:txBody>
      </p:sp>
      <p:sp>
        <p:nvSpPr>
          <p:cNvPr id="4" name="Slide Number Placeholder 3">
            <a:extLst>
              <a:ext uri="{FF2B5EF4-FFF2-40B4-BE49-F238E27FC236}">
                <a16:creationId xmlns:a16="http://schemas.microsoft.com/office/drawing/2014/main" id="{854A1E9E-6C30-1CA1-2CE2-EA9F0AFE4204}"/>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
        <p:nvSpPr>
          <p:cNvPr id="5" name="TextBox 4">
            <a:extLst>
              <a:ext uri="{FF2B5EF4-FFF2-40B4-BE49-F238E27FC236}">
                <a16:creationId xmlns:a16="http://schemas.microsoft.com/office/drawing/2014/main" id="{FD2BCAD5-491D-3D69-C801-DE30C149E91D}"/>
              </a:ext>
            </a:extLst>
          </p:cNvPr>
          <p:cNvSpPr txBox="1"/>
          <p:nvPr/>
        </p:nvSpPr>
        <p:spPr>
          <a:xfrm>
            <a:off x="91489" y="1234464"/>
            <a:ext cx="4541628" cy="5078313"/>
          </a:xfrm>
          <a:prstGeom prst="rect">
            <a:avLst/>
          </a:prstGeom>
          <a:solidFill>
            <a:schemeClr val="bg1">
              <a:lumMod val="95000"/>
            </a:schemeClr>
          </a:solidFill>
          <a:ln>
            <a:solidFill>
              <a:schemeClr val="bg1">
                <a:lumMod val="65000"/>
              </a:schemeClr>
            </a:solidFill>
          </a:ln>
        </p:spPr>
        <p:txBody>
          <a:bodyPr wrap="squar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Truck</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public </a:t>
            </a:r>
            <a:r>
              <a:rPr lang="en-US" sz="1200" b="1" dirty="0">
                <a:solidFill>
                  <a:srgbClr val="C00000"/>
                </a:solidFill>
                <a:latin typeface="Courier New" panose="02070309020205020404" pitchFamily="49" charset="0"/>
                <a:cs typeface="Times New Roman" panose="02020603050405020304" pitchFamily="18" charset="0"/>
              </a:rPr>
              <a:t>MotorVehicleInterface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~Truck()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drive()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accelerate();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starts engine"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stops engine"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dirty="0"/>
          </a:p>
        </p:txBody>
      </p:sp>
      <p:sp>
        <p:nvSpPr>
          <p:cNvPr id="6" name="TextBox 5">
            <a:extLst>
              <a:ext uri="{FF2B5EF4-FFF2-40B4-BE49-F238E27FC236}">
                <a16:creationId xmlns:a16="http://schemas.microsoft.com/office/drawing/2014/main" id="{80CFB8BB-FBFC-8362-7D4A-6EF4FF9129A1}"/>
              </a:ext>
            </a:extLst>
          </p:cNvPr>
          <p:cNvSpPr txBox="1"/>
          <p:nvPr/>
        </p:nvSpPr>
        <p:spPr>
          <a:xfrm>
            <a:off x="4663439" y="1234464"/>
            <a:ext cx="4428135" cy="4893647"/>
          </a:xfrm>
          <a:prstGeom prst="rect">
            <a:avLst/>
          </a:prstGeom>
          <a:solidFill>
            <a:schemeClr val="bg1">
              <a:lumMod val="95000"/>
            </a:schemeClr>
          </a:solidFill>
          <a:ln>
            <a:solidFill>
              <a:schemeClr val="bg1">
                <a:lumMod val="65000"/>
              </a:schemeClr>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a:solidFill>
                  <a:srgbClr val="C00000"/>
                </a:solidFill>
                <a:latin typeface="Courier New" panose="02070309020205020404" pitchFamily="49" charset="0"/>
                <a:cs typeface="Times New Roman" panose="02020603050405020304" pitchFamily="18" charset="0"/>
              </a:rPr>
              <a:t>accelerate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accelerates"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left"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right"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applies brakes" </a:t>
            </a:r>
          </a:p>
          <a:p>
            <a:pPr marL="58738"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Brake brakes[4];</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Engine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Direction heading;</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speed;</a:t>
            </a:r>
          </a:p>
          <a:p>
            <a:pPr marL="58738" marR="0">
              <a:spcBef>
                <a:spcPts val="0"/>
              </a:spcBef>
              <a:spcAft>
                <a:spcPts val="0"/>
              </a:spcAft>
            </a:pPr>
            <a:r>
              <a:rPr lang="en-US" sz="1200" b="1" dirty="0">
                <a:solidFill>
                  <a:srgbClr val="000000"/>
                </a:solidFill>
                <a:latin typeface="Courier New" panose="02070309020205020404" pitchFamily="49" charset="0"/>
                <a:cs typeface="Times New Roman" panose="02020603050405020304" pitchFamily="18" charset="0"/>
              </a:rPr>
              <a:t>}</a:t>
            </a:r>
            <a:endParaRPr lang="en-US" sz="1200" b="1" dirty="0"/>
          </a:p>
        </p:txBody>
      </p:sp>
      <p:sp>
        <p:nvSpPr>
          <p:cNvPr id="7" name="TextBox 6">
            <a:extLst>
              <a:ext uri="{FF2B5EF4-FFF2-40B4-BE49-F238E27FC236}">
                <a16:creationId xmlns:a16="http://schemas.microsoft.com/office/drawing/2014/main" id="{E26D0701-942A-6F7A-06BF-7836716A2672}"/>
              </a:ext>
            </a:extLst>
          </p:cNvPr>
          <p:cNvSpPr txBox="1"/>
          <p:nvPr/>
        </p:nvSpPr>
        <p:spPr>
          <a:xfrm>
            <a:off x="4114805" y="1080575"/>
            <a:ext cx="1072473" cy="307777"/>
          </a:xfrm>
          <a:prstGeom prst="rect">
            <a:avLst/>
          </a:prstGeom>
          <a:solidFill>
            <a:srgbClr val="0432FF"/>
          </a:solidFill>
        </p:spPr>
        <p:txBody>
          <a:bodyPr wrap="none" rtlCol="0">
            <a:spAutoFit/>
          </a:bodyPr>
          <a:lstStyle/>
          <a:p>
            <a:r>
              <a:rPr lang="en-US" sz="1400" dirty="0">
                <a:solidFill>
                  <a:srgbClr val="FFFF00"/>
                </a:solidFill>
              </a:rPr>
              <a:t>4.4/</a:t>
            </a:r>
            <a:r>
              <a:rPr lang="en-US" sz="1400" dirty="0" err="1">
                <a:solidFill>
                  <a:srgbClr val="FFFF00"/>
                </a:solidFill>
              </a:rPr>
              <a:t>Truck.h</a:t>
            </a:r>
            <a:endParaRPr lang="en-US" sz="1400" dirty="0">
              <a:solidFill>
                <a:srgbClr val="FFFF00"/>
              </a:solidFill>
            </a:endParaRPr>
          </a:p>
        </p:txBody>
      </p:sp>
    </p:spTree>
    <p:extLst>
      <p:ext uri="{BB962C8B-B14F-4D97-AF65-F5344CB8AC3E}">
        <p14:creationId xmlns:p14="http://schemas.microsoft.com/office/powerpoint/2010/main" val="1249061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3D6D-D6C9-1F14-B3F3-5485FB923F56}"/>
              </a:ext>
            </a:extLst>
          </p:cNvPr>
          <p:cNvSpPr>
            <a:spLocks noGrp="1"/>
          </p:cNvSpPr>
          <p:nvPr>
            <p:ph type="title"/>
          </p:nvPr>
        </p:nvSpPr>
        <p:spPr/>
        <p:txBody>
          <a:bodyPr/>
          <a:lstStyle/>
          <a:p>
            <a:r>
              <a:rPr lang="en-US" dirty="0"/>
              <a:t>Example: Interface Class</a:t>
            </a:r>
            <a:r>
              <a:rPr lang="en-US" i="1" dirty="0"/>
              <a:t>, cont’d</a:t>
            </a:r>
            <a:endParaRPr lang="en-US" dirty="0"/>
          </a:p>
        </p:txBody>
      </p:sp>
      <p:sp>
        <p:nvSpPr>
          <p:cNvPr id="4" name="Slide Number Placeholder 3">
            <a:extLst>
              <a:ext uri="{FF2B5EF4-FFF2-40B4-BE49-F238E27FC236}">
                <a16:creationId xmlns:a16="http://schemas.microsoft.com/office/drawing/2014/main" id="{481687C0-38C7-04B6-CDCF-89BDBFD272D6}"/>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pic>
        <p:nvPicPr>
          <p:cNvPr id="6" name="Picture 5" descr="A diagram of a car&#10;&#10;Description automatically generated">
            <a:extLst>
              <a:ext uri="{FF2B5EF4-FFF2-40B4-BE49-F238E27FC236}">
                <a16:creationId xmlns:a16="http://schemas.microsoft.com/office/drawing/2014/main" id="{3CCFE41E-EC2F-E0D4-8DBB-E8AE6F1B1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310" y="1417341"/>
            <a:ext cx="3039178" cy="4663389"/>
          </a:xfrm>
          <a:prstGeom prst="rect">
            <a:avLst/>
          </a:prstGeom>
        </p:spPr>
      </p:pic>
      <p:sp>
        <p:nvSpPr>
          <p:cNvPr id="8" name="TextBox 7">
            <a:extLst>
              <a:ext uri="{FF2B5EF4-FFF2-40B4-BE49-F238E27FC236}">
                <a16:creationId xmlns:a16="http://schemas.microsoft.com/office/drawing/2014/main" id="{BDC65A74-F8E6-6D6A-8C82-80D998F57062}"/>
              </a:ext>
            </a:extLst>
          </p:cNvPr>
          <p:cNvSpPr txBox="1"/>
          <p:nvPr/>
        </p:nvSpPr>
        <p:spPr>
          <a:xfrm>
            <a:off x="5567934" y="3770619"/>
            <a:ext cx="2661626" cy="2492990"/>
          </a:xfrm>
          <a:prstGeom prst="rect">
            <a:avLst/>
          </a:prstGeom>
          <a:solidFill>
            <a:srgbClr val="73FEFF">
              <a:alpha val="25082"/>
            </a:srgbClr>
          </a:solidFill>
          <a:ln>
            <a:solidFill>
              <a:srgbClr val="0432FF"/>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starts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accelerates</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turns left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turns right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turns applies brakes</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stops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starts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accelerates</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turns left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turns right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turns applies brakes</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stops engine</a:t>
            </a:r>
          </a:p>
        </p:txBody>
      </p:sp>
      <p:sp>
        <p:nvSpPr>
          <p:cNvPr id="9" name="TextBox 8">
            <a:extLst>
              <a:ext uri="{FF2B5EF4-FFF2-40B4-BE49-F238E27FC236}">
                <a16:creationId xmlns:a16="http://schemas.microsoft.com/office/drawing/2014/main" id="{AE769F09-2BDA-E198-9BC5-308CB8E0C402}"/>
              </a:ext>
            </a:extLst>
          </p:cNvPr>
          <p:cNvSpPr txBox="1"/>
          <p:nvPr/>
        </p:nvSpPr>
        <p:spPr>
          <a:xfrm>
            <a:off x="4718298" y="3703317"/>
            <a:ext cx="859531" cy="338554"/>
          </a:xfrm>
          <a:prstGeom prst="rect">
            <a:avLst/>
          </a:prstGeom>
          <a:noFill/>
        </p:spPr>
        <p:txBody>
          <a:bodyPr wrap="none" rtlCol="0">
            <a:spAutoFit/>
          </a:bodyPr>
          <a:lstStyle/>
          <a:p>
            <a:r>
              <a:rPr lang="en-US" dirty="0"/>
              <a:t>Output:</a:t>
            </a:r>
          </a:p>
        </p:txBody>
      </p:sp>
      <p:sp>
        <p:nvSpPr>
          <p:cNvPr id="11" name="TextBox 10">
            <a:extLst>
              <a:ext uri="{FF2B5EF4-FFF2-40B4-BE49-F238E27FC236}">
                <a16:creationId xmlns:a16="http://schemas.microsoft.com/office/drawing/2014/main" id="{767259C2-39DE-A7AC-6337-A4FCA51E29A4}"/>
              </a:ext>
            </a:extLst>
          </p:cNvPr>
          <p:cNvSpPr txBox="1"/>
          <p:nvPr/>
        </p:nvSpPr>
        <p:spPr>
          <a:xfrm>
            <a:off x="3235511" y="2697049"/>
            <a:ext cx="2196020"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Use a </a:t>
            </a:r>
            <a:r>
              <a:rPr lang="en-US" u="sng" dirty="0">
                <a:solidFill>
                  <a:srgbClr val="0432FF"/>
                </a:solidFill>
              </a:rPr>
              <a:t>dashed arrow</a:t>
            </a:r>
            <a:r>
              <a:rPr lang="en-US" dirty="0">
                <a:solidFill>
                  <a:srgbClr val="0432FF"/>
                </a:solidFill>
              </a:rPr>
              <a:t> to show implementing an interface.</a:t>
            </a:r>
          </a:p>
        </p:txBody>
      </p:sp>
      <p:sp>
        <p:nvSpPr>
          <p:cNvPr id="12" name="TextBox 11">
            <a:extLst>
              <a:ext uri="{FF2B5EF4-FFF2-40B4-BE49-F238E27FC236}">
                <a16:creationId xmlns:a16="http://schemas.microsoft.com/office/drawing/2014/main" id="{4320DCFF-5BF0-2E26-95DD-B27DFB59B17B}"/>
              </a:ext>
            </a:extLst>
          </p:cNvPr>
          <p:cNvSpPr txBox="1"/>
          <p:nvPr/>
        </p:nvSpPr>
        <p:spPr>
          <a:xfrm>
            <a:off x="4912356" y="1325903"/>
            <a:ext cx="1305546" cy="584775"/>
          </a:xfrm>
          <a:prstGeom prst="rect">
            <a:avLst/>
          </a:prstGeom>
          <a:noFill/>
        </p:spPr>
        <p:txBody>
          <a:bodyPr wrap="square" rtlCol="0">
            <a:spAutoFit/>
          </a:bodyPr>
          <a:lstStyle/>
          <a:p>
            <a:pPr algn="r"/>
            <a:r>
              <a:rPr lang="en-US" dirty="0"/>
              <a:t>Unchanged main:</a:t>
            </a:r>
          </a:p>
        </p:txBody>
      </p:sp>
      <p:sp>
        <p:nvSpPr>
          <p:cNvPr id="13" name="TextBox 12">
            <a:extLst>
              <a:ext uri="{FF2B5EF4-FFF2-40B4-BE49-F238E27FC236}">
                <a16:creationId xmlns:a16="http://schemas.microsoft.com/office/drawing/2014/main" id="{8B0BF166-B76B-CF25-1618-948BBF411790}"/>
              </a:ext>
            </a:extLst>
          </p:cNvPr>
          <p:cNvSpPr txBox="1"/>
          <p:nvPr/>
        </p:nvSpPr>
        <p:spPr>
          <a:xfrm>
            <a:off x="3069283" y="1479790"/>
            <a:ext cx="1542410"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Note: &lt;&lt;interface&gt;&gt;</a:t>
            </a:r>
          </a:p>
        </p:txBody>
      </p:sp>
      <p:sp>
        <p:nvSpPr>
          <p:cNvPr id="14" name="TextBox 13">
            <a:extLst>
              <a:ext uri="{FF2B5EF4-FFF2-40B4-BE49-F238E27FC236}">
                <a16:creationId xmlns:a16="http://schemas.microsoft.com/office/drawing/2014/main" id="{4ADE7C3B-BBF2-1BF1-CC15-AB838DA62933}"/>
              </a:ext>
            </a:extLst>
          </p:cNvPr>
          <p:cNvSpPr txBox="1"/>
          <p:nvPr/>
        </p:nvSpPr>
        <p:spPr>
          <a:xfrm>
            <a:off x="3069284" y="2052945"/>
            <a:ext cx="1228400"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No slanted font for names.</a:t>
            </a:r>
          </a:p>
        </p:txBody>
      </p:sp>
      <p:sp>
        <p:nvSpPr>
          <p:cNvPr id="3" name="TextBox 2">
            <a:extLst>
              <a:ext uri="{FF2B5EF4-FFF2-40B4-BE49-F238E27FC236}">
                <a16:creationId xmlns:a16="http://schemas.microsoft.com/office/drawing/2014/main" id="{54EBD113-6D72-3E87-9DD0-D3CD719D3A08}"/>
              </a:ext>
            </a:extLst>
          </p:cNvPr>
          <p:cNvSpPr txBox="1"/>
          <p:nvPr/>
        </p:nvSpPr>
        <p:spPr>
          <a:xfrm>
            <a:off x="6275314" y="1325902"/>
            <a:ext cx="2137124" cy="2308324"/>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latin typeface="Courier New" panose="02070309020205020404" pitchFamily="49" charset="0"/>
                <a:cs typeface="Courier New" panose="02070309020205020404" pitchFamily="49" charset="0"/>
              </a:rPr>
              <a:t>int main()</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MotorVehicle</a:t>
            </a:r>
            <a:r>
              <a:rPr lang="en-US" sz="1200" b="1" dirty="0">
                <a:latin typeface="Courier New" panose="02070309020205020404" pitchFamily="49" charset="0"/>
                <a:cs typeface="Courier New" panose="02070309020205020404" pitchFamily="49" charset="0"/>
              </a:rPr>
              <a:t> *mv;</a:t>
            </a:r>
            <a:br>
              <a:rPr lang="en-US" sz="1200" b="1" dirty="0">
                <a:latin typeface="Courier New" panose="02070309020205020404" pitchFamily="49" charset="0"/>
                <a:cs typeface="Courier New" panose="02070309020205020404" pitchFamily="49" charset="0"/>
              </a:rPr>
            </a:b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mv = new </a:t>
            </a:r>
            <a:r>
              <a:rPr lang="en-US" sz="1200" b="1" dirty="0">
                <a:solidFill>
                  <a:srgbClr val="C00000"/>
                </a:solidFill>
                <a:latin typeface="Courier New" panose="02070309020205020404" pitchFamily="49" charset="0"/>
                <a:cs typeface="Courier New" panose="02070309020205020404" pitchFamily="49" charset="0"/>
              </a:rPr>
              <a:t>Car</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mv-&gt;drive();</a:t>
            </a:r>
            <a:br>
              <a:rPr lang="en-US" sz="1200" b="1" dirty="0">
                <a:latin typeface="Courier New" panose="02070309020205020404" pitchFamily="49" charset="0"/>
                <a:cs typeface="Courier New" panose="02070309020205020404" pitchFamily="49" charset="0"/>
              </a:rPr>
            </a:b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mv = new </a:t>
            </a:r>
            <a:r>
              <a:rPr lang="en-US" sz="1200" b="1" dirty="0">
                <a:solidFill>
                  <a:srgbClr val="C00000"/>
                </a:solidFill>
                <a:latin typeface="Courier New" panose="02070309020205020404" pitchFamily="49" charset="0"/>
                <a:cs typeface="Courier New" panose="02070309020205020404" pitchFamily="49" charset="0"/>
              </a:rPr>
              <a:t>Truck</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mv-&gt;drive();</a:t>
            </a:r>
            <a:br>
              <a:rPr lang="en-US" sz="1200" b="1" dirty="0">
                <a:latin typeface="Courier New" panose="02070309020205020404" pitchFamily="49" charset="0"/>
                <a:cs typeface="Courier New" panose="02070309020205020404" pitchFamily="49" charset="0"/>
              </a:rPr>
            </a:b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return 0;</a:t>
            </a:r>
          </a:p>
          <a:p>
            <a:r>
              <a:rPr lang="en-US" sz="1200" b="1" dirty="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E26F39D9-9A2F-351F-98F5-49736D192D7D}"/>
              </a:ext>
            </a:extLst>
          </p:cNvPr>
          <p:cNvSpPr txBox="1"/>
          <p:nvPr/>
        </p:nvSpPr>
        <p:spPr>
          <a:xfrm>
            <a:off x="7315170" y="1189509"/>
            <a:ext cx="1258421" cy="307777"/>
          </a:xfrm>
          <a:prstGeom prst="rect">
            <a:avLst/>
          </a:prstGeom>
          <a:solidFill>
            <a:srgbClr val="0432FF"/>
          </a:solidFill>
        </p:spPr>
        <p:txBody>
          <a:bodyPr wrap="none" rtlCol="0">
            <a:spAutoFit/>
          </a:bodyPr>
          <a:lstStyle/>
          <a:p>
            <a:r>
              <a:rPr lang="en-US" sz="1400" dirty="0">
                <a:solidFill>
                  <a:srgbClr val="FFFF00"/>
                </a:solidFill>
              </a:rPr>
              <a:t>4.4/</a:t>
            </a:r>
            <a:r>
              <a:rPr lang="en-US" sz="1400" dirty="0" err="1">
                <a:solidFill>
                  <a:srgbClr val="FFFF00"/>
                </a:solidFill>
              </a:rPr>
              <a:t>tester.cpp</a:t>
            </a:r>
            <a:endParaRPr lang="en-US" sz="1400" dirty="0">
              <a:solidFill>
                <a:srgbClr val="FFFF00"/>
              </a:solidFill>
            </a:endParaRPr>
          </a:p>
        </p:txBody>
      </p:sp>
    </p:spTree>
    <p:extLst>
      <p:ext uri="{BB962C8B-B14F-4D97-AF65-F5344CB8AC3E}">
        <p14:creationId xmlns:p14="http://schemas.microsoft.com/office/powerpoint/2010/main" val="21414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04BE-31BC-7334-B18B-C1031E38810B}"/>
              </a:ext>
            </a:extLst>
          </p:cNvPr>
          <p:cNvSpPr>
            <a:spLocks noGrp="1"/>
          </p:cNvSpPr>
          <p:nvPr>
            <p:ph type="title"/>
          </p:nvPr>
        </p:nvSpPr>
        <p:spPr/>
        <p:txBody>
          <a:bodyPr/>
          <a:lstStyle/>
          <a:p>
            <a:r>
              <a:rPr lang="en-US" dirty="0"/>
              <a:t>UML Class Relationships Summary</a:t>
            </a:r>
          </a:p>
        </p:txBody>
      </p:sp>
      <p:sp>
        <p:nvSpPr>
          <p:cNvPr id="4" name="Slide Number Placeholder 3">
            <a:extLst>
              <a:ext uri="{FF2B5EF4-FFF2-40B4-BE49-F238E27FC236}">
                <a16:creationId xmlns:a16="http://schemas.microsoft.com/office/drawing/2014/main" id="{75543DB0-8DA0-3720-A9E9-F68F8A955CED}"/>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pic>
        <p:nvPicPr>
          <p:cNvPr id="7" name="Picture 6" descr="A diagram of a relationship&#10;&#10;Description automatically generated">
            <a:extLst>
              <a:ext uri="{FF2B5EF4-FFF2-40B4-BE49-F238E27FC236}">
                <a16:creationId xmlns:a16="http://schemas.microsoft.com/office/drawing/2014/main" id="{08C29DBF-5C15-54A4-5518-CA57827BB156}"/>
              </a:ext>
            </a:extLst>
          </p:cNvPr>
          <p:cNvPicPr>
            <a:picLocks noChangeAspect="1"/>
          </p:cNvPicPr>
          <p:nvPr/>
        </p:nvPicPr>
        <p:blipFill>
          <a:blip r:embed="rId2"/>
          <a:stretch>
            <a:fillRect/>
          </a:stretch>
        </p:blipFill>
        <p:spPr>
          <a:xfrm>
            <a:off x="1381140" y="1172552"/>
            <a:ext cx="6381720" cy="4970095"/>
          </a:xfrm>
          <a:prstGeom prst="rect">
            <a:avLst/>
          </a:prstGeom>
        </p:spPr>
      </p:pic>
    </p:spTree>
    <p:extLst>
      <p:ext uri="{BB962C8B-B14F-4D97-AF65-F5344CB8AC3E}">
        <p14:creationId xmlns:p14="http://schemas.microsoft.com/office/powerpoint/2010/main" val="275625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E5BF-1295-A8D6-12C4-9D54B760E25B}"/>
              </a:ext>
            </a:extLst>
          </p:cNvPr>
          <p:cNvSpPr>
            <a:spLocks noGrp="1"/>
          </p:cNvSpPr>
          <p:nvPr>
            <p:ph type="title"/>
          </p:nvPr>
        </p:nvSpPr>
        <p:spPr/>
        <p:txBody>
          <a:bodyPr/>
          <a:lstStyle/>
          <a:p>
            <a:r>
              <a:rPr lang="en-US" dirty="0"/>
              <a:t>Build the Right Application Right</a:t>
            </a:r>
          </a:p>
        </p:txBody>
      </p:sp>
      <p:sp>
        <p:nvSpPr>
          <p:cNvPr id="3" name="Content Placeholder 2">
            <a:extLst>
              <a:ext uri="{FF2B5EF4-FFF2-40B4-BE49-F238E27FC236}">
                <a16:creationId xmlns:a16="http://schemas.microsoft.com/office/drawing/2014/main" id="{56168547-C83B-C1F6-E435-F646479235FD}"/>
              </a:ext>
            </a:extLst>
          </p:cNvPr>
          <p:cNvSpPr>
            <a:spLocks noGrp="1"/>
          </p:cNvSpPr>
          <p:nvPr>
            <p:ph idx="1"/>
          </p:nvPr>
        </p:nvSpPr>
        <p:spPr/>
        <p:txBody>
          <a:bodyPr/>
          <a:lstStyle/>
          <a:p>
            <a:r>
              <a:rPr lang="en-US" dirty="0"/>
              <a:t>Functional and nonfunctional requirements</a:t>
            </a:r>
          </a:p>
          <a:p>
            <a:pPr lvl="1"/>
            <a:r>
              <a:rPr lang="en-US" dirty="0"/>
              <a:t>Build the </a:t>
            </a:r>
            <a:r>
              <a:rPr lang="en-US" u="sng" dirty="0"/>
              <a:t>right application</a:t>
            </a:r>
          </a:p>
          <a:p>
            <a:pPr lvl="1"/>
            <a:r>
              <a:rPr lang="en-US" dirty="0"/>
              <a:t>Customers </a:t>
            </a:r>
            <a:r>
              <a:rPr lang="en-US" u="sng" dirty="0"/>
              <a:t>validate</a:t>
            </a:r>
          </a:p>
          <a:p>
            <a:pPr lvl="4"/>
            <a:endParaRPr lang="en-US" dirty="0"/>
          </a:p>
          <a:p>
            <a:r>
              <a:rPr lang="en-US" dirty="0"/>
              <a:t>Good class design</a:t>
            </a:r>
          </a:p>
          <a:p>
            <a:pPr lvl="1"/>
            <a:r>
              <a:rPr lang="en-US" dirty="0"/>
              <a:t>Build the </a:t>
            </a:r>
            <a:r>
              <a:rPr lang="en-US" u="sng" dirty="0"/>
              <a:t>application right</a:t>
            </a:r>
          </a:p>
          <a:p>
            <a:pPr lvl="1"/>
            <a:r>
              <a:rPr lang="en-US" dirty="0"/>
              <a:t>Developers </a:t>
            </a:r>
            <a:r>
              <a:rPr lang="en-US" u="sng" dirty="0"/>
              <a:t>verify</a:t>
            </a:r>
          </a:p>
          <a:p>
            <a:pPr lvl="4"/>
            <a:endParaRPr lang="en-US" u="sng" dirty="0"/>
          </a:p>
          <a:p>
            <a:r>
              <a:rPr lang="en-US" dirty="0"/>
              <a:t>Challenges to good design:</a:t>
            </a:r>
          </a:p>
          <a:p>
            <a:pPr lvl="1"/>
            <a:r>
              <a:rPr lang="en-US" dirty="0"/>
              <a:t>change</a:t>
            </a:r>
          </a:p>
          <a:p>
            <a:pPr lvl="1"/>
            <a:r>
              <a:rPr lang="en-US" dirty="0"/>
              <a:t>complexity</a:t>
            </a:r>
          </a:p>
          <a:p>
            <a:endParaRPr lang="en-US" dirty="0"/>
          </a:p>
        </p:txBody>
      </p:sp>
      <p:sp>
        <p:nvSpPr>
          <p:cNvPr id="4" name="Slide Number Placeholder 3">
            <a:extLst>
              <a:ext uri="{FF2B5EF4-FFF2-40B4-BE49-F238E27FC236}">
                <a16:creationId xmlns:a16="http://schemas.microsoft.com/office/drawing/2014/main" id="{9F248F55-EEC1-058D-8A12-23FD9658E28F}"/>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
        <p:nvSpPr>
          <p:cNvPr id="5" name="TextBox 4">
            <a:extLst>
              <a:ext uri="{FF2B5EF4-FFF2-40B4-BE49-F238E27FC236}">
                <a16:creationId xmlns:a16="http://schemas.microsoft.com/office/drawing/2014/main" id="{3B2683E5-CF4A-33E1-8851-AF2637ADF73C}"/>
              </a:ext>
            </a:extLst>
          </p:cNvPr>
          <p:cNvSpPr txBox="1"/>
          <p:nvPr/>
        </p:nvSpPr>
        <p:spPr>
          <a:xfrm>
            <a:off x="4937756" y="2697488"/>
            <a:ext cx="2419252" cy="523220"/>
          </a:xfrm>
          <a:prstGeom prst="rect">
            <a:avLst/>
          </a:prstGeom>
          <a:solidFill>
            <a:schemeClr val="accent1">
              <a:lumMod val="20000"/>
              <a:lumOff val="80000"/>
            </a:schemeClr>
          </a:solidFill>
          <a:ln>
            <a:solidFill>
              <a:srgbClr val="0432FF"/>
            </a:solidFill>
          </a:ln>
        </p:spPr>
        <p:txBody>
          <a:bodyPr wrap="none" rtlCol="0">
            <a:spAutoFit/>
          </a:bodyPr>
          <a:lstStyle/>
          <a:p>
            <a:r>
              <a:rPr lang="en-US" sz="2800" dirty="0">
                <a:solidFill>
                  <a:srgbClr val="0432FF"/>
                </a:solidFill>
              </a:rPr>
              <a:t>Software V&amp;V</a:t>
            </a:r>
          </a:p>
        </p:txBody>
      </p:sp>
    </p:spTree>
    <p:extLst>
      <p:ext uri="{BB962C8B-B14F-4D97-AF65-F5344CB8AC3E}">
        <p14:creationId xmlns:p14="http://schemas.microsoft.com/office/powerpoint/2010/main" val="94985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4DE09175-D88B-A4F8-8DCF-DB2BF62BF4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0853" y="1213136"/>
            <a:ext cx="1737341" cy="5474512"/>
          </a:xfrm>
          <a:prstGeom prst="rect">
            <a:avLst/>
          </a:prstGeom>
        </p:spPr>
      </p:pic>
      <p:sp>
        <p:nvSpPr>
          <p:cNvPr id="2" name="Title 1">
            <a:extLst>
              <a:ext uri="{FF2B5EF4-FFF2-40B4-BE49-F238E27FC236}">
                <a16:creationId xmlns:a16="http://schemas.microsoft.com/office/drawing/2014/main" id="{C69B3B84-8AF9-BB39-5175-697E6B0B6E36}"/>
              </a:ext>
            </a:extLst>
          </p:cNvPr>
          <p:cNvSpPr>
            <a:spLocks noGrp="1"/>
          </p:cNvSpPr>
          <p:nvPr>
            <p:ph type="title"/>
          </p:nvPr>
        </p:nvSpPr>
        <p:spPr/>
        <p:txBody>
          <a:bodyPr/>
          <a:lstStyle/>
          <a:p>
            <a:r>
              <a:rPr lang="en-US" dirty="0"/>
              <a:t>UML State Diagram</a:t>
            </a:r>
          </a:p>
        </p:txBody>
      </p:sp>
      <p:sp>
        <p:nvSpPr>
          <p:cNvPr id="3" name="Content Placeholder 2">
            <a:extLst>
              <a:ext uri="{FF2B5EF4-FFF2-40B4-BE49-F238E27FC236}">
                <a16:creationId xmlns:a16="http://schemas.microsoft.com/office/drawing/2014/main" id="{1FBC7B66-06F8-B4C3-A7DD-0FEC1B9CB0E7}"/>
              </a:ext>
            </a:extLst>
          </p:cNvPr>
          <p:cNvSpPr>
            <a:spLocks noGrp="1"/>
          </p:cNvSpPr>
          <p:nvPr>
            <p:ph idx="1"/>
          </p:nvPr>
        </p:nvSpPr>
        <p:spPr>
          <a:xfrm>
            <a:off x="457200" y="1295400"/>
            <a:ext cx="6492214" cy="4835525"/>
          </a:xfrm>
        </p:spPr>
        <p:txBody>
          <a:bodyPr/>
          <a:lstStyle/>
          <a:p>
            <a:r>
              <a:rPr lang="en-US" sz="2400" dirty="0"/>
              <a:t>A UML </a:t>
            </a:r>
            <a:r>
              <a:rPr lang="en-US" sz="2400" dirty="0">
                <a:solidFill>
                  <a:srgbClr val="C00000"/>
                </a:solidFill>
              </a:rPr>
              <a:t>state diagram</a:t>
            </a:r>
            <a:r>
              <a:rPr lang="en-US" sz="2400" dirty="0"/>
              <a:t> provides </a:t>
            </a:r>
            <a:r>
              <a:rPr lang="en-US" sz="2400" u="sng" dirty="0"/>
              <a:t>dynamic runtime</a:t>
            </a:r>
            <a:r>
              <a:rPr lang="en-US" sz="2400" dirty="0"/>
              <a:t> information.</a:t>
            </a:r>
          </a:p>
          <a:p>
            <a:pPr lvl="4"/>
            <a:endParaRPr lang="en-US" sz="1000" dirty="0"/>
          </a:p>
          <a:p>
            <a:r>
              <a:rPr lang="en-US" sz="2400" dirty="0"/>
              <a:t>It focuses on a </a:t>
            </a:r>
            <a:r>
              <a:rPr lang="en-US" sz="2400" u="sng" dirty="0"/>
              <a:t>single object</a:t>
            </a:r>
            <a:r>
              <a:rPr lang="en-US" sz="2400" dirty="0"/>
              <a:t> and how it </a:t>
            </a:r>
            <a:r>
              <a:rPr lang="en-US" sz="2400" u="sng" dirty="0"/>
              <a:t>changes state</a:t>
            </a:r>
            <a:r>
              <a:rPr lang="en-US" sz="2400" dirty="0"/>
              <a:t> at run time in response to events defined by its behaviors.</a:t>
            </a:r>
          </a:p>
          <a:p>
            <a:pPr lvl="1"/>
            <a:r>
              <a:rPr lang="en-US" sz="2000" dirty="0"/>
              <a:t>Each rounded box represents a state.</a:t>
            </a:r>
          </a:p>
          <a:p>
            <a:pPr lvl="1"/>
            <a:r>
              <a:rPr lang="en-US" sz="2000" dirty="0"/>
              <a:t>Each arrow represents a transition from one state to another.</a:t>
            </a:r>
          </a:p>
          <a:p>
            <a:pPr lvl="1"/>
            <a:r>
              <a:rPr lang="en-US" sz="2000" dirty="0"/>
              <a:t>Each arrow has a label that indicates the event that causes the transition.</a:t>
            </a:r>
          </a:p>
        </p:txBody>
      </p:sp>
      <p:sp>
        <p:nvSpPr>
          <p:cNvPr id="4" name="Slide Number Placeholder 3">
            <a:extLst>
              <a:ext uri="{FF2B5EF4-FFF2-40B4-BE49-F238E27FC236}">
                <a16:creationId xmlns:a16="http://schemas.microsoft.com/office/drawing/2014/main" id="{DE0D3005-CB44-F724-CBEF-DE137EDBE7A5}"/>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spTree>
    <p:extLst>
      <p:ext uri="{BB962C8B-B14F-4D97-AF65-F5344CB8AC3E}">
        <p14:creationId xmlns:p14="http://schemas.microsoft.com/office/powerpoint/2010/main" val="88419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5E41-0E2C-EAA6-77D4-6DF32FB5C9AC}"/>
              </a:ext>
            </a:extLst>
          </p:cNvPr>
          <p:cNvSpPr>
            <a:spLocks noGrp="1"/>
          </p:cNvSpPr>
          <p:nvPr>
            <p:ph type="title"/>
          </p:nvPr>
        </p:nvSpPr>
        <p:spPr/>
        <p:txBody>
          <a:bodyPr/>
          <a:lstStyle/>
          <a:p>
            <a:r>
              <a:rPr lang="en-US" dirty="0"/>
              <a:t>UML State Diagram</a:t>
            </a:r>
            <a:r>
              <a:rPr lang="en-US" i="1" dirty="0"/>
              <a:t>, cont’d</a:t>
            </a:r>
          </a:p>
        </p:txBody>
      </p:sp>
      <p:sp>
        <p:nvSpPr>
          <p:cNvPr id="6" name="Content Placeholder 5">
            <a:extLst>
              <a:ext uri="{FF2B5EF4-FFF2-40B4-BE49-F238E27FC236}">
                <a16:creationId xmlns:a16="http://schemas.microsoft.com/office/drawing/2014/main" id="{01E9D047-99D5-6419-CE72-F570F05D61E8}"/>
              </a:ext>
            </a:extLst>
          </p:cNvPr>
          <p:cNvSpPr>
            <a:spLocks noGrp="1"/>
          </p:cNvSpPr>
          <p:nvPr>
            <p:ph idx="1"/>
          </p:nvPr>
        </p:nvSpPr>
        <p:spPr>
          <a:xfrm>
            <a:off x="457200" y="4617707"/>
            <a:ext cx="8229600" cy="1604657"/>
          </a:xfrm>
        </p:spPr>
        <p:txBody>
          <a:bodyPr/>
          <a:lstStyle/>
          <a:p>
            <a:r>
              <a:rPr lang="en-US" sz="2400" dirty="0"/>
              <a:t>A more complex example:</a:t>
            </a:r>
          </a:p>
          <a:p>
            <a:pPr lvl="1"/>
            <a:r>
              <a:rPr lang="en-US" sz="2000" dirty="0"/>
              <a:t>The filled-in diamonds are decision branch and merge points.</a:t>
            </a:r>
          </a:p>
          <a:p>
            <a:pPr lvl="1"/>
            <a:r>
              <a:rPr lang="en-US" sz="2000" dirty="0"/>
              <a:t>The heavy bars indicate where the transitions fork and join.</a:t>
            </a:r>
          </a:p>
        </p:txBody>
      </p:sp>
      <p:sp>
        <p:nvSpPr>
          <p:cNvPr id="4" name="Slide Number Placeholder 3">
            <a:extLst>
              <a:ext uri="{FF2B5EF4-FFF2-40B4-BE49-F238E27FC236}">
                <a16:creationId xmlns:a16="http://schemas.microsoft.com/office/drawing/2014/main" id="{1ACF8253-B27E-7ED2-F5D8-CDA90B3CAEDB}"/>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pic>
        <p:nvPicPr>
          <p:cNvPr id="5" name="Picture 4" descr="Diagram&#10;&#10;Description automatically generated">
            <a:extLst>
              <a:ext uri="{FF2B5EF4-FFF2-40B4-BE49-F238E27FC236}">
                <a16:creationId xmlns:a16="http://schemas.microsoft.com/office/drawing/2014/main" id="{2A9CB523-F857-09E9-44C7-F77781F29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84" y="1234464"/>
            <a:ext cx="7870774" cy="3200365"/>
          </a:xfrm>
          <a:prstGeom prst="rect">
            <a:avLst/>
          </a:prstGeom>
        </p:spPr>
      </p:pic>
    </p:spTree>
    <p:extLst>
      <p:ext uri="{BB962C8B-B14F-4D97-AF65-F5344CB8AC3E}">
        <p14:creationId xmlns:p14="http://schemas.microsoft.com/office/powerpoint/2010/main" val="3501787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6E89-E9DA-5A4B-7248-36C2DE96731E}"/>
              </a:ext>
            </a:extLst>
          </p:cNvPr>
          <p:cNvSpPr>
            <a:spLocks noGrp="1"/>
          </p:cNvSpPr>
          <p:nvPr>
            <p:ph type="title"/>
          </p:nvPr>
        </p:nvSpPr>
        <p:spPr/>
        <p:txBody>
          <a:bodyPr/>
          <a:lstStyle/>
          <a:p>
            <a:r>
              <a:rPr lang="en-US" dirty="0"/>
              <a:t>UML Sequence Diagram</a:t>
            </a:r>
          </a:p>
        </p:txBody>
      </p:sp>
      <p:sp>
        <p:nvSpPr>
          <p:cNvPr id="6" name="Content Placeholder 5">
            <a:extLst>
              <a:ext uri="{FF2B5EF4-FFF2-40B4-BE49-F238E27FC236}">
                <a16:creationId xmlns:a16="http://schemas.microsoft.com/office/drawing/2014/main" id="{8167D388-27DE-6B32-8AD1-902240D679BF}"/>
              </a:ext>
            </a:extLst>
          </p:cNvPr>
          <p:cNvSpPr>
            <a:spLocks noGrp="1"/>
          </p:cNvSpPr>
          <p:nvPr>
            <p:ph idx="1"/>
          </p:nvPr>
        </p:nvSpPr>
        <p:spPr>
          <a:xfrm>
            <a:off x="365806" y="4892024"/>
            <a:ext cx="8503828" cy="1280145"/>
          </a:xfrm>
        </p:spPr>
        <p:txBody>
          <a:bodyPr/>
          <a:lstStyle/>
          <a:p>
            <a:r>
              <a:rPr lang="en-US" sz="2400" dirty="0"/>
              <a:t>At a high level, a </a:t>
            </a:r>
            <a:r>
              <a:rPr lang="en-US" sz="2400" dirty="0">
                <a:solidFill>
                  <a:srgbClr val="C00000"/>
                </a:solidFill>
              </a:rPr>
              <a:t>sequence diagram</a:t>
            </a:r>
            <a:r>
              <a:rPr lang="en-US" sz="2400" dirty="0"/>
              <a:t> shows the </a:t>
            </a:r>
            <a:r>
              <a:rPr lang="en-US" sz="2400" u="sng" dirty="0"/>
              <a:t>runtime interactions among the objects</a:t>
            </a:r>
            <a:r>
              <a:rPr lang="en-US" sz="2400" dirty="0"/>
              <a:t> during a </a:t>
            </a:r>
            <a:r>
              <a:rPr lang="en-US" sz="2400" u="sng" dirty="0"/>
              <a:t>use case</a:t>
            </a:r>
            <a:r>
              <a:rPr lang="en-US" sz="2400" dirty="0"/>
              <a:t>.</a:t>
            </a:r>
          </a:p>
          <a:p>
            <a:pPr lvl="1"/>
            <a:r>
              <a:rPr lang="en-US" sz="2000" dirty="0"/>
              <a:t> More dynamic runtime information.</a:t>
            </a:r>
          </a:p>
        </p:txBody>
      </p:sp>
      <p:sp>
        <p:nvSpPr>
          <p:cNvPr id="4" name="Slide Number Placeholder 3">
            <a:extLst>
              <a:ext uri="{FF2B5EF4-FFF2-40B4-BE49-F238E27FC236}">
                <a16:creationId xmlns:a16="http://schemas.microsoft.com/office/drawing/2014/main" id="{E241E1BE-7CE2-B883-C98F-716E284E911E}"/>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pic>
        <p:nvPicPr>
          <p:cNvPr id="5" name="Picture 4" descr="Diagram&#10;&#10;Description automatically generated">
            <a:extLst>
              <a:ext uri="{FF2B5EF4-FFF2-40B4-BE49-F238E27FC236}">
                <a16:creationId xmlns:a16="http://schemas.microsoft.com/office/drawing/2014/main" id="{80E1BD20-8042-4E63-6DFB-879DE3B10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20"/>
            <a:ext cx="8229599" cy="3214551"/>
          </a:xfrm>
          <a:prstGeom prst="rect">
            <a:avLst/>
          </a:prstGeom>
        </p:spPr>
      </p:pic>
      <p:sp>
        <p:nvSpPr>
          <p:cNvPr id="7" name="TextBox 6">
            <a:extLst>
              <a:ext uri="{FF2B5EF4-FFF2-40B4-BE49-F238E27FC236}">
                <a16:creationId xmlns:a16="http://schemas.microsoft.com/office/drawing/2014/main" id="{14E6C8B9-8E31-716C-513C-A7D4232D2222}"/>
              </a:ext>
            </a:extLst>
          </p:cNvPr>
          <p:cNvSpPr txBox="1"/>
          <p:nvPr/>
        </p:nvSpPr>
        <p:spPr>
          <a:xfrm>
            <a:off x="3653353" y="1247889"/>
            <a:ext cx="1928733" cy="369332"/>
          </a:xfrm>
          <a:prstGeom prst="rect">
            <a:avLst/>
          </a:prstGeom>
          <a:solidFill>
            <a:srgbClr val="CBCCFF"/>
          </a:solidFill>
          <a:ln>
            <a:solidFill>
              <a:srgbClr val="0432FF"/>
            </a:solidFill>
          </a:ln>
        </p:spPr>
        <p:txBody>
          <a:bodyPr wrap="none" rtlCol="0">
            <a:spAutoFit/>
          </a:bodyPr>
          <a:lstStyle/>
          <a:p>
            <a:r>
              <a:rPr lang="en-US" sz="1800" dirty="0"/>
              <a:t>Search for books</a:t>
            </a:r>
          </a:p>
        </p:txBody>
      </p:sp>
    </p:spTree>
    <p:extLst>
      <p:ext uri="{BB962C8B-B14F-4D97-AF65-F5344CB8AC3E}">
        <p14:creationId xmlns:p14="http://schemas.microsoft.com/office/powerpoint/2010/main" val="3940939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F8C3-F34D-56F2-0888-A71DB4AA8ED7}"/>
              </a:ext>
            </a:extLst>
          </p:cNvPr>
          <p:cNvSpPr>
            <a:spLocks noGrp="1"/>
          </p:cNvSpPr>
          <p:nvPr>
            <p:ph type="title"/>
          </p:nvPr>
        </p:nvSpPr>
        <p:spPr/>
        <p:txBody>
          <a:bodyPr/>
          <a:lstStyle/>
          <a:p>
            <a:r>
              <a:rPr lang="en-US" dirty="0"/>
              <a:t>UML Sequence Diagram</a:t>
            </a:r>
            <a:r>
              <a:rPr lang="en-US" i="1" dirty="0"/>
              <a:t>, cont’d</a:t>
            </a:r>
          </a:p>
        </p:txBody>
      </p:sp>
      <p:sp>
        <p:nvSpPr>
          <p:cNvPr id="3" name="Content Placeholder 2">
            <a:extLst>
              <a:ext uri="{FF2B5EF4-FFF2-40B4-BE49-F238E27FC236}">
                <a16:creationId xmlns:a16="http://schemas.microsoft.com/office/drawing/2014/main" id="{33A277AD-F74F-5459-FAFD-578041E2F393}"/>
              </a:ext>
            </a:extLst>
          </p:cNvPr>
          <p:cNvSpPr>
            <a:spLocks noGrp="1"/>
          </p:cNvSpPr>
          <p:nvPr>
            <p:ph idx="1"/>
          </p:nvPr>
        </p:nvSpPr>
        <p:spPr>
          <a:xfrm>
            <a:off x="457245" y="1295400"/>
            <a:ext cx="4480511" cy="4835525"/>
          </a:xfrm>
        </p:spPr>
        <p:txBody>
          <a:bodyPr/>
          <a:lstStyle/>
          <a:p>
            <a:r>
              <a:rPr lang="en-US" sz="1800" dirty="0"/>
              <a:t>The stick figure at the top left represents the customer.</a:t>
            </a:r>
          </a:p>
          <a:p>
            <a:r>
              <a:rPr lang="en-US" sz="1800" dirty="0"/>
              <a:t>The boxes long the top of the diagram to the right of the stick </a:t>
            </a:r>
            <a:br>
              <a:rPr lang="en-US" sz="1800" dirty="0"/>
            </a:br>
            <a:r>
              <a:rPr lang="en-US" sz="1800" dirty="0"/>
              <a:t>figure represent objects </a:t>
            </a:r>
            <a:br>
              <a:rPr lang="en-US" sz="1800" dirty="0"/>
            </a:br>
            <a:r>
              <a:rPr lang="en-US" sz="1800" dirty="0"/>
              <a:t>instantiated from the classes </a:t>
            </a:r>
          </a:p>
          <a:p>
            <a:pPr lvl="1"/>
            <a:r>
              <a:rPr lang="en-US" sz="1600" dirty="0"/>
              <a:t>By convention, each class name is </a:t>
            </a:r>
            <a:r>
              <a:rPr lang="en-US" sz="1600" u="sng" dirty="0"/>
              <a:t>underlined</a:t>
            </a:r>
            <a:r>
              <a:rPr lang="en-US" sz="1600" dirty="0"/>
              <a:t> to indicate that it’s an object instantiated from the class.</a:t>
            </a:r>
          </a:p>
          <a:p>
            <a:r>
              <a:rPr lang="en-US" sz="1800" dirty="0"/>
              <a:t>Time proceeds from top to bottom.</a:t>
            </a:r>
          </a:p>
          <a:p>
            <a:r>
              <a:rPr lang="en-US" sz="1800" dirty="0"/>
              <a:t>The customer and each object has a lifeline represented by a dashed vertical line.</a:t>
            </a:r>
          </a:p>
          <a:p>
            <a:r>
              <a:rPr lang="en-US" sz="1800" dirty="0"/>
              <a:t>Each vertical rectangle on a lifeline represents the time during which the customer or object is active in the use case.</a:t>
            </a:r>
          </a:p>
        </p:txBody>
      </p:sp>
      <p:sp>
        <p:nvSpPr>
          <p:cNvPr id="4" name="Slide Number Placeholder 3">
            <a:extLst>
              <a:ext uri="{FF2B5EF4-FFF2-40B4-BE49-F238E27FC236}">
                <a16:creationId xmlns:a16="http://schemas.microsoft.com/office/drawing/2014/main" id="{2149810B-2C80-E583-50C5-6A04600D1CA7}"/>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pic>
        <p:nvPicPr>
          <p:cNvPr id="5" name="Picture 4" descr="Diagram&#10;&#10;Description automatically generated">
            <a:extLst>
              <a:ext uri="{FF2B5EF4-FFF2-40B4-BE49-F238E27FC236}">
                <a16:creationId xmlns:a16="http://schemas.microsoft.com/office/drawing/2014/main" id="{49F5DA37-14AA-135F-8423-1361758F0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976" y="1220279"/>
            <a:ext cx="4484096" cy="1751526"/>
          </a:xfrm>
          <a:prstGeom prst="rect">
            <a:avLst/>
          </a:prstGeom>
        </p:spPr>
      </p:pic>
      <p:sp>
        <p:nvSpPr>
          <p:cNvPr id="6" name="Content Placeholder 2">
            <a:extLst>
              <a:ext uri="{FF2B5EF4-FFF2-40B4-BE49-F238E27FC236}">
                <a16:creationId xmlns:a16="http://schemas.microsoft.com/office/drawing/2014/main" id="{EAD412C8-BE97-37FD-8A6B-D529011025DE}"/>
              </a:ext>
            </a:extLst>
          </p:cNvPr>
          <p:cNvSpPr txBox="1">
            <a:spLocks/>
          </p:cNvSpPr>
          <p:nvPr/>
        </p:nvSpPr>
        <p:spPr>
          <a:xfrm>
            <a:off x="5120634" y="2971805"/>
            <a:ext cx="3748999" cy="3159120"/>
          </a:xfrm>
          <a:prstGeom prst="rect">
            <a:avLst/>
          </a:prstGeom>
        </p:spPr>
        <p:txBody>
          <a:bodyPr/>
          <a:lstStyle>
            <a:lvl1pPr marL="469900" indent="-469900" algn="l" rtl="0" fontAlgn="base">
              <a:spcBef>
                <a:spcPct val="20000"/>
              </a:spcBef>
              <a:spcAft>
                <a:spcPct val="0"/>
              </a:spcAft>
              <a:buClr>
                <a:schemeClr val="bg2"/>
              </a:buClr>
              <a:buSzPct val="70000"/>
              <a:buFont typeface="Wingdings" charset="2"/>
              <a:buChar char="o"/>
              <a:defRPr sz="28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4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sz="20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6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eaLnBrk="1" hangingPunct="1">
              <a:buNone/>
            </a:pPr>
            <a:endParaRPr lang="en-US" dirty="0"/>
          </a:p>
        </p:txBody>
      </p:sp>
      <p:sp>
        <p:nvSpPr>
          <p:cNvPr id="8" name="Content Placeholder 2">
            <a:extLst>
              <a:ext uri="{FF2B5EF4-FFF2-40B4-BE49-F238E27FC236}">
                <a16:creationId xmlns:a16="http://schemas.microsoft.com/office/drawing/2014/main" id="{77ACA0BD-4413-F7DA-0AE0-726AAEFCF6EF}"/>
              </a:ext>
            </a:extLst>
          </p:cNvPr>
          <p:cNvSpPr txBox="1">
            <a:spLocks/>
          </p:cNvSpPr>
          <p:nvPr/>
        </p:nvSpPr>
        <p:spPr>
          <a:xfrm>
            <a:off x="5107398" y="3520439"/>
            <a:ext cx="3762236" cy="2610486"/>
          </a:xfrm>
          <a:prstGeom prst="rect">
            <a:avLst/>
          </a:prstGeom>
        </p:spPr>
        <p:txBody>
          <a:bodyPr/>
          <a:lstStyle>
            <a:lvl1pPr marL="469900" indent="-469900" algn="l" rtl="0" fontAlgn="base">
              <a:spcBef>
                <a:spcPct val="20000"/>
              </a:spcBef>
              <a:spcAft>
                <a:spcPct val="0"/>
              </a:spcAft>
              <a:buClr>
                <a:schemeClr val="bg2"/>
              </a:buClr>
              <a:buSzPct val="70000"/>
              <a:buFont typeface="Wingdings" charset="2"/>
              <a:buChar char="o"/>
              <a:defRPr sz="28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4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sz="20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6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labeled horizontal arrows represent the interactions among the objects</a:t>
            </a:r>
            <a:r>
              <a:rPr lang="en-US" sz="1200" kern="100" dirty="0">
                <a:latin typeface="Calibri" panose="020F0502020204030204" pitchFamily="34" charset="0"/>
                <a:ea typeface="Calibri" panose="020F0502020204030204" pitchFamily="34" charset="0"/>
                <a:cs typeface="Times New Roman" panose="02020603050405020304" pitchFamily="18" charset="0"/>
              </a:rPr>
              <a:t>.</a:t>
            </a:r>
          </a:p>
          <a:p>
            <a:pPr lvl="1" eaLnBrk="1" hangingPunct="1"/>
            <a:r>
              <a:rPr lang="en-US" sz="1600" dirty="0"/>
              <a:t>The objects implement these interactions with calls to member functions.</a:t>
            </a:r>
          </a:p>
        </p:txBody>
      </p:sp>
    </p:spTree>
    <p:extLst>
      <p:ext uri="{BB962C8B-B14F-4D97-AF65-F5344CB8AC3E}">
        <p14:creationId xmlns:p14="http://schemas.microsoft.com/office/powerpoint/2010/main" val="22470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62D9-7D69-F2DE-5D2C-0144BF7D4B67}"/>
              </a:ext>
            </a:extLst>
          </p:cNvPr>
          <p:cNvSpPr>
            <a:spLocks noGrp="1"/>
          </p:cNvSpPr>
          <p:nvPr>
            <p:ph type="title"/>
          </p:nvPr>
        </p:nvSpPr>
        <p:spPr/>
        <p:txBody>
          <a:bodyPr/>
          <a:lstStyle/>
          <a:p>
            <a:r>
              <a:rPr lang="en-US" dirty="0"/>
              <a:t>The Design Specification</a:t>
            </a:r>
          </a:p>
        </p:txBody>
      </p:sp>
      <p:sp>
        <p:nvSpPr>
          <p:cNvPr id="3" name="Content Placeholder 2">
            <a:extLst>
              <a:ext uri="{FF2B5EF4-FFF2-40B4-BE49-F238E27FC236}">
                <a16:creationId xmlns:a16="http://schemas.microsoft.com/office/drawing/2014/main" id="{A74B67A5-19AA-9CBF-742F-E479BD27B7AE}"/>
              </a:ext>
            </a:extLst>
          </p:cNvPr>
          <p:cNvSpPr>
            <a:spLocks noGrp="1"/>
          </p:cNvSpPr>
          <p:nvPr>
            <p:ph idx="1"/>
          </p:nvPr>
        </p:nvSpPr>
        <p:spPr/>
        <p:txBody>
          <a:bodyPr/>
          <a:lstStyle/>
          <a:p>
            <a:r>
              <a:rPr lang="en-US" dirty="0"/>
              <a:t>A </a:t>
            </a:r>
            <a:r>
              <a:rPr lang="en-US" u="sng" dirty="0"/>
              <a:t>technical document</a:t>
            </a:r>
            <a:r>
              <a:rPr lang="en-US" dirty="0"/>
              <a:t> created by the development team to describe and justify the </a:t>
            </a:r>
            <a:r>
              <a:rPr lang="en-US" u="sng" dirty="0"/>
              <a:t>design of the application</a:t>
            </a:r>
            <a:r>
              <a:rPr lang="en-US" dirty="0"/>
              <a:t>.</a:t>
            </a:r>
          </a:p>
          <a:p>
            <a:pPr lvl="1"/>
            <a:r>
              <a:rPr lang="en-US" dirty="0"/>
              <a:t>Meant to be read by the current and future </a:t>
            </a:r>
            <a:r>
              <a:rPr lang="en-US" u="sng" dirty="0"/>
              <a:t>developers</a:t>
            </a:r>
            <a:r>
              <a:rPr lang="en-US" dirty="0"/>
              <a:t> of the application.</a:t>
            </a:r>
          </a:p>
          <a:p>
            <a:r>
              <a:rPr lang="en-US" dirty="0"/>
              <a:t>Contains implementation details.</a:t>
            </a:r>
          </a:p>
          <a:p>
            <a:pPr lvl="1"/>
            <a:r>
              <a:rPr lang="en-US" dirty="0"/>
              <a:t>UML class, state, and sequence diagrams.</a:t>
            </a:r>
          </a:p>
          <a:p>
            <a:r>
              <a:rPr lang="en-US" dirty="0"/>
              <a:t>Software organizations determine the format and contents.</a:t>
            </a:r>
          </a:p>
          <a:p>
            <a:pPr lvl="1"/>
            <a:r>
              <a:rPr lang="en-US" dirty="0"/>
              <a:t>May have other names, such as </a:t>
            </a:r>
            <a:br>
              <a:rPr lang="en-US" dirty="0"/>
            </a:br>
            <a:r>
              <a:rPr lang="en-US" i="1" dirty="0"/>
              <a:t>Internal Maintenance Specification</a:t>
            </a:r>
            <a:r>
              <a:rPr lang="en-US" dirty="0"/>
              <a:t>. </a:t>
            </a:r>
          </a:p>
        </p:txBody>
      </p:sp>
      <p:sp>
        <p:nvSpPr>
          <p:cNvPr id="4" name="Slide Number Placeholder 3">
            <a:extLst>
              <a:ext uri="{FF2B5EF4-FFF2-40B4-BE49-F238E27FC236}">
                <a16:creationId xmlns:a16="http://schemas.microsoft.com/office/drawing/2014/main" id="{308BAB9D-B2C0-7E99-22B4-BF428B6DE015}"/>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Tree>
    <p:extLst>
      <p:ext uri="{BB962C8B-B14F-4D97-AF65-F5344CB8AC3E}">
        <p14:creationId xmlns:p14="http://schemas.microsoft.com/office/powerpoint/2010/main" val="30338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6D5C-4D5F-14B2-2CE6-D43432EF3CB1}"/>
              </a:ext>
            </a:extLst>
          </p:cNvPr>
          <p:cNvSpPr>
            <a:spLocks noGrp="1"/>
          </p:cNvSpPr>
          <p:nvPr>
            <p:ph type="title"/>
          </p:nvPr>
        </p:nvSpPr>
        <p:spPr/>
        <p:txBody>
          <a:bodyPr/>
          <a:lstStyle/>
          <a:p>
            <a:r>
              <a:rPr lang="en-US" dirty="0"/>
              <a:t>Internal Test Plan</a:t>
            </a:r>
          </a:p>
        </p:txBody>
      </p:sp>
      <p:sp>
        <p:nvSpPr>
          <p:cNvPr id="3" name="Content Placeholder 2">
            <a:extLst>
              <a:ext uri="{FF2B5EF4-FFF2-40B4-BE49-F238E27FC236}">
                <a16:creationId xmlns:a16="http://schemas.microsoft.com/office/drawing/2014/main" id="{458C3877-146E-9161-68D6-D6B8CCFA3449}"/>
              </a:ext>
            </a:extLst>
          </p:cNvPr>
          <p:cNvSpPr>
            <a:spLocks noGrp="1"/>
          </p:cNvSpPr>
          <p:nvPr>
            <p:ph idx="1"/>
          </p:nvPr>
        </p:nvSpPr>
        <p:spPr/>
        <p:txBody>
          <a:bodyPr/>
          <a:lstStyle/>
          <a:p>
            <a:r>
              <a:rPr lang="en-US" dirty="0"/>
              <a:t>The Design Specification may include an </a:t>
            </a:r>
            <a:r>
              <a:rPr lang="en-US" i="1" dirty="0"/>
              <a:t>Internal Test Plan</a:t>
            </a:r>
            <a:r>
              <a:rPr lang="en-US" dirty="0"/>
              <a:t>.</a:t>
            </a:r>
          </a:p>
          <a:p>
            <a:pPr lvl="4"/>
            <a:endParaRPr lang="en-US" dirty="0"/>
          </a:p>
          <a:p>
            <a:r>
              <a:rPr lang="en-US" dirty="0"/>
              <a:t>A </a:t>
            </a:r>
            <a:r>
              <a:rPr lang="en-US" dirty="0">
                <a:solidFill>
                  <a:srgbClr val="C00000"/>
                </a:solidFill>
              </a:rPr>
              <a:t>unit test</a:t>
            </a:r>
            <a:r>
              <a:rPr lang="en-US" dirty="0"/>
              <a:t> run by developers can target and stress a particular piece of code.</a:t>
            </a:r>
          </a:p>
          <a:p>
            <a:pPr lvl="1"/>
            <a:r>
              <a:rPr lang="en-US" dirty="0"/>
              <a:t>For example: Pass different parameter values to a member function of a class and verify the return values.</a:t>
            </a:r>
          </a:p>
          <a:p>
            <a:pPr lvl="4"/>
            <a:endParaRPr lang="en-US" dirty="0"/>
          </a:p>
          <a:p>
            <a:r>
              <a:rPr lang="en-US" dirty="0">
                <a:solidFill>
                  <a:srgbClr val="C00000"/>
                </a:solidFill>
              </a:rPr>
              <a:t>Regression testing: </a:t>
            </a:r>
            <a:r>
              <a:rPr lang="en-US" dirty="0"/>
              <a:t>Rerun unit tests after code changes to ensure the code did not “regress”.</a:t>
            </a:r>
          </a:p>
          <a:p>
            <a:pPr lvl="1"/>
            <a:r>
              <a:rPr lang="en-US" dirty="0"/>
              <a:t>Testing verifies that the application was built right.</a:t>
            </a:r>
          </a:p>
          <a:p>
            <a:pPr lvl="1"/>
            <a:endParaRPr lang="en-US" dirty="0"/>
          </a:p>
        </p:txBody>
      </p:sp>
      <p:sp>
        <p:nvSpPr>
          <p:cNvPr id="4" name="Slide Number Placeholder 3">
            <a:extLst>
              <a:ext uri="{FF2B5EF4-FFF2-40B4-BE49-F238E27FC236}">
                <a16:creationId xmlns:a16="http://schemas.microsoft.com/office/drawing/2014/main" id="{9B2E51A8-7527-8BA5-078D-9AA7EC68EB75}"/>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Tree>
    <p:extLst>
      <p:ext uri="{BB962C8B-B14F-4D97-AF65-F5344CB8AC3E}">
        <p14:creationId xmlns:p14="http://schemas.microsoft.com/office/powerpoint/2010/main" val="189688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9230-8097-8BE7-D861-F30520AB2DDF}"/>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1029A8C7-0A66-FC5E-6DC1-E6B28651E5C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FE2E424-7BB7-DA32-6558-74D78E63B0B9}"/>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Tree>
    <p:extLst>
      <p:ext uri="{BB962C8B-B14F-4D97-AF65-F5344CB8AC3E}">
        <p14:creationId xmlns:p14="http://schemas.microsoft.com/office/powerpoint/2010/main" val="519559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685C-CFC8-0E69-C4FC-3BD0B96693A9}"/>
              </a:ext>
            </a:extLst>
          </p:cNvPr>
          <p:cNvSpPr>
            <a:spLocks noGrp="1"/>
          </p:cNvSpPr>
          <p:nvPr>
            <p:ph type="title"/>
          </p:nvPr>
        </p:nvSpPr>
        <p:spPr/>
        <p:txBody>
          <a:bodyPr/>
          <a:lstStyle/>
          <a:p>
            <a:r>
              <a:rPr lang="en-US" dirty="0"/>
              <a:t>The Principle of Least Knowledge</a:t>
            </a:r>
          </a:p>
        </p:txBody>
      </p:sp>
      <p:sp>
        <p:nvSpPr>
          <p:cNvPr id="3" name="Content Placeholder 2">
            <a:extLst>
              <a:ext uri="{FF2B5EF4-FFF2-40B4-BE49-F238E27FC236}">
                <a16:creationId xmlns:a16="http://schemas.microsoft.com/office/drawing/2014/main" id="{D5C0B5C7-8716-0D0E-51C3-D0F44EA1C68B}"/>
              </a:ext>
            </a:extLst>
          </p:cNvPr>
          <p:cNvSpPr>
            <a:spLocks noGrp="1"/>
          </p:cNvSpPr>
          <p:nvPr>
            <p:ph idx="1"/>
          </p:nvPr>
        </p:nvSpPr>
        <p:spPr>
          <a:xfrm>
            <a:off x="457200" y="1295400"/>
            <a:ext cx="8503872" cy="4835525"/>
          </a:xfrm>
        </p:spPr>
        <p:txBody>
          <a:bodyPr/>
          <a:lstStyle/>
          <a:p>
            <a:r>
              <a:rPr lang="en-US" dirty="0"/>
              <a:t>Also called the </a:t>
            </a:r>
            <a:r>
              <a:rPr lang="en-US" dirty="0">
                <a:solidFill>
                  <a:srgbClr val="C00000"/>
                </a:solidFill>
              </a:rPr>
              <a:t>Law of Demeter</a:t>
            </a:r>
            <a:r>
              <a:rPr lang="en-US" dirty="0"/>
              <a:t>.</a:t>
            </a:r>
          </a:p>
          <a:p>
            <a:pPr lvl="1"/>
            <a:r>
              <a:rPr lang="en-US" dirty="0"/>
              <a:t>Class </a:t>
            </a:r>
            <a:r>
              <a:rPr lang="en-US" b="1" dirty="0">
                <a:solidFill>
                  <a:srgbClr val="0432FF"/>
                </a:solidFill>
                <a:latin typeface="Courier New" panose="02070309020205020404" pitchFamily="49" charset="0"/>
                <a:cs typeface="Courier New" panose="02070309020205020404" pitchFamily="49" charset="0"/>
              </a:rPr>
              <a:t>A</a:t>
            </a:r>
            <a:r>
              <a:rPr lang="en-US" dirty="0"/>
              <a:t> has </a:t>
            </a:r>
            <a:r>
              <a:rPr lang="en-US" u="sng" dirty="0"/>
              <a:t>minimal dependencies</a:t>
            </a:r>
            <a:r>
              <a:rPr lang="en-US" dirty="0"/>
              <a:t> on class </a:t>
            </a:r>
            <a:r>
              <a:rPr lang="en-US" b="1" dirty="0">
                <a:solidFill>
                  <a:srgbClr val="0432FF"/>
                </a:solidFill>
                <a:latin typeface="Courier New" panose="02070309020205020404" pitchFamily="49" charset="0"/>
                <a:cs typeface="Courier New" panose="02070309020205020404" pitchFamily="49" charset="0"/>
              </a:rPr>
              <a:t>B</a:t>
            </a:r>
            <a:r>
              <a:rPr lang="en-US" dirty="0"/>
              <a:t> </a:t>
            </a:r>
            <a:br>
              <a:rPr lang="en-US" dirty="0"/>
            </a:br>
            <a:r>
              <a:rPr lang="en-US" dirty="0"/>
              <a:t>if class </a:t>
            </a:r>
            <a:r>
              <a:rPr lang="en-US" b="1" dirty="0">
                <a:solidFill>
                  <a:srgbClr val="0432FF"/>
                </a:solidFill>
                <a:latin typeface="Courier New" panose="02070309020205020404" pitchFamily="49" charset="0"/>
                <a:cs typeface="Courier New" panose="02070309020205020404" pitchFamily="49" charset="0"/>
              </a:rPr>
              <a:t>A</a:t>
            </a:r>
            <a:r>
              <a:rPr lang="en-US" dirty="0"/>
              <a:t> has </a:t>
            </a:r>
            <a:r>
              <a:rPr lang="en-US" u="sng" dirty="0"/>
              <a:t>little or no knowledge</a:t>
            </a:r>
            <a:r>
              <a:rPr lang="en-US" dirty="0"/>
              <a:t> of how class </a:t>
            </a:r>
            <a:r>
              <a:rPr lang="en-US" b="1" dirty="0">
                <a:solidFill>
                  <a:srgbClr val="0432FF"/>
                </a:solidFill>
                <a:latin typeface="Courier New" panose="02070309020205020404" pitchFamily="49" charset="0"/>
                <a:cs typeface="Courier New" panose="02070309020205020404" pitchFamily="49" charset="0"/>
              </a:rPr>
              <a:t>B</a:t>
            </a:r>
            <a:r>
              <a:rPr lang="en-US" dirty="0"/>
              <a:t> </a:t>
            </a:r>
            <a:br>
              <a:rPr lang="en-US" dirty="0"/>
            </a:br>
            <a:r>
              <a:rPr lang="en-US" dirty="0"/>
              <a:t>is implemented.</a:t>
            </a:r>
          </a:p>
          <a:p>
            <a:pPr lvl="4"/>
            <a:endParaRPr lang="en-US" dirty="0"/>
          </a:p>
          <a:p>
            <a:r>
              <a:rPr lang="en-US" dirty="0"/>
              <a:t>A class should </a:t>
            </a:r>
            <a:r>
              <a:rPr lang="en-US" u="sng" dirty="0"/>
              <a:t>hide its implementation</a:t>
            </a:r>
            <a:r>
              <a:rPr lang="en-US" dirty="0"/>
              <a:t>.</a:t>
            </a:r>
          </a:p>
          <a:p>
            <a:pPr lvl="1"/>
            <a:r>
              <a:rPr lang="en-US" dirty="0"/>
              <a:t>“Hidden” means </a:t>
            </a:r>
            <a:r>
              <a:rPr lang="en-US" u="sng" dirty="0"/>
              <a:t>inaccessible</a:t>
            </a:r>
            <a:r>
              <a:rPr lang="en-US" dirty="0"/>
              <a:t>.</a:t>
            </a:r>
          </a:p>
          <a:p>
            <a:pPr marL="1827213" lvl="4">
              <a:spcBef>
                <a:spcPts val="0"/>
              </a:spcBef>
              <a:spcAft>
                <a:spcPts val="0"/>
              </a:spcAft>
            </a:pPr>
            <a:endParaRPr lang="en-US" dirty="0"/>
          </a:p>
          <a:p>
            <a:pPr marR="0"/>
            <a:r>
              <a:rPr lang="en-US" dirty="0"/>
              <a:t>Hidden implementation code is effectively encapsulated</a:t>
            </a:r>
            <a:r>
              <a:rPr lang="en-CA" dirty="0"/>
              <a:t>.</a:t>
            </a:r>
          </a:p>
          <a:p>
            <a:pPr lvl="1"/>
            <a:r>
              <a:rPr lang="en-US" dirty="0"/>
              <a:t>Make changes to the hidden implementation of a class without affecting any other code that uses the class. </a:t>
            </a:r>
          </a:p>
        </p:txBody>
      </p:sp>
      <p:sp>
        <p:nvSpPr>
          <p:cNvPr id="4" name="Slide Number Placeholder 3">
            <a:extLst>
              <a:ext uri="{FF2B5EF4-FFF2-40B4-BE49-F238E27FC236}">
                <a16:creationId xmlns:a16="http://schemas.microsoft.com/office/drawing/2014/main" id="{5F78BEB7-B484-B784-26BF-975FFCAA8132}"/>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Tree>
    <p:extLst>
      <p:ext uri="{BB962C8B-B14F-4D97-AF65-F5344CB8AC3E}">
        <p14:creationId xmlns:p14="http://schemas.microsoft.com/office/powerpoint/2010/main" val="3488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6D16-A4B8-55C8-BFD5-6F7A4DD367A5}"/>
              </a:ext>
            </a:extLst>
          </p:cNvPr>
          <p:cNvSpPr>
            <a:spLocks noGrp="1"/>
          </p:cNvSpPr>
          <p:nvPr>
            <p:ph type="title"/>
          </p:nvPr>
        </p:nvSpPr>
        <p:spPr/>
        <p:txBody>
          <a:bodyPr/>
          <a:lstStyle/>
          <a:p>
            <a:r>
              <a:rPr lang="en-US" dirty="0"/>
              <a:t>Public vs. Private Members of a Class</a:t>
            </a:r>
          </a:p>
        </p:txBody>
      </p:sp>
      <p:sp>
        <p:nvSpPr>
          <p:cNvPr id="3" name="Content Placeholder 2">
            <a:extLst>
              <a:ext uri="{FF2B5EF4-FFF2-40B4-BE49-F238E27FC236}">
                <a16:creationId xmlns:a16="http://schemas.microsoft.com/office/drawing/2014/main" id="{47E028B5-01D3-C88C-E57C-E7F182559198}"/>
              </a:ext>
            </a:extLst>
          </p:cNvPr>
          <p:cNvSpPr>
            <a:spLocks noGrp="1"/>
          </p:cNvSpPr>
          <p:nvPr>
            <p:ph idx="1"/>
          </p:nvPr>
        </p:nvSpPr>
        <p:spPr/>
        <p:txBody>
          <a:bodyPr/>
          <a:lstStyle/>
          <a:p>
            <a:r>
              <a:rPr lang="en-US" b="1" dirty="0"/>
              <a:t>A good rule of thumb: </a:t>
            </a:r>
            <a:r>
              <a:rPr lang="en-US" dirty="0"/>
              <a:t>A class should make all its member variables and functions </a:t>
            </a:r>
            <a:r>
              <a:rPr lang="en-US" u="sng" dirty="0"/>
              <a:t>private</a:t>
            </a:r>
            <a:r>
              <a:rPr lang="en-US" dirty="0"/>
              <a:t> except for members that need to be accessed by other classes.</a:t>
            </a:r>
          </a:p>
          <a:p>
            <a:pPr lvl="3"/>
            <a:endParaRPr lang="en-US" dirty="0"/>
          </a:p>
          <a:p>
            <a:r>
              <a:rPr lang="en-US" b="1" dirty="0"/>
              <a:t>Old saying: </a:t>
            </a:r>
            <a:r>
              <a:rPr lang="en-US" dirty="0"/>
              <a:t>“Once public, always public.”</a:t>
            </a:r>
          </a:p>
          <a:p>
            <a:pPr lvl="1"/>
            <a:r>
              <a:rPr lang="en-US" dirty="0"/>
              <a:t>If you make a member variable or member function public, you might not be able to change it to private later without forcing rewrites of code that use the member variable or member function.</a:t>
            </a:r>
          </a:p>
          <a:p>
            <a:endParaRPr lang="en-US" dirty="0"/>
          </a:p>
        </p:txBody>
      </p:sp>
      <p:sp>
        <p:nvSpPr>
          <p:cNvPr id="4" name="Slide Number Placeholder 3">
            <a:extLst>
              <a:ext uri="{FF2B5EF4-FFF2-40B4-BE49-F238E27FC236}">
                <a16:creationId xmlns:a16="http://schemas.microsoft.com/office/drawing/2014/main" id="{8EDB55AE-46EE-2EB6-FC2A-4234D0893424}"/>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Tree>
    <p:extLst>
      <p:ext uri="{BB962C8B-B14F-4D97-AF65-F5344CB8AC3E}">
        <p14:creationId xmlns:p14="http://schemas.microsoft.com/office/powerpoint/2010/main" val="2501874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69A4-607D-AFB7-78A3-95B44C16F090}"/>
              </a:ext>
            </a:extLst>
          </p:cNvPr>
          <p:cNvSpPr>
            <a:spLocks noGrp="1"/>
          </p:cNvSpPr>
          <p:nvPr>
            <p:ph type="title"/>
          </p:nvPr>
        </p:nvSpPr>
        <p:spPr/>
        <p:txBody>
          <a:bodyPr/>
          <a:lstStyle/>
          <a:p>
            <a:r>
              <a:rPr lang="en-US" dirty="0"/>
              <a:t>Example: A </a:t>
            </a:r>
            <a:r>
              <a:rPr lang="en-US" b="1" dirty="0">
                <a:solidFill>
                  <a:srgbClr val="0432FF"/>
                </a:solidFill>
                <a:latin typeface="Courier New" panose="02070309020205020404" pitchFamily="49" charset="0"/>
                <a:cs typeface="Courier New" panose="02070309020205020404" pitchFamily="49" charset="0"/>
              </a:rPr>
              <a:t>Date</a:t>
            </a:r>
            <a:r>
              <a:rPr lang="en-US" dirty="0"/>
              <a:t> Class</a:t>
            </a:r>
          </a:p>
        </p:txBody>
      </p:sp>
      <p:sp>
        <p:nvSpPr>
          <p:cNvPr id="3" name="Content Placeholder 2">
            <a:extLst>
              <a:ext uri="{FF2B5EF4-FFF2-40B4-BE49-F238E27FC236}">
                <a16:creationId xmlns:a16="http://schemas.microsoft.com/office/drawing/2014/main" id="{FC11FA25-4443-124E-AB26-A42ED0A2C5F0}"/>
              </a:ext>
            </a:extLst>
          </p:cNvPr>
          <p:cNvSpPr>
            <a:spLocks noGrp="1"/>
          </p:cNvSpPr>
          <p:nvPr>
            <p:ph idx="1"/>
          </p:nvPr>
        </p:nvSpPr>
        <p:spPr/>
        <p:txBody>
          <a:bodyPr/>
          <a:lstStyle/>
          <a:p>
            <a:r>
              <a:rPr lang="en-US" dirty="0"/>
              <a:t>Develop a </a:t>
            </a:r>
            <a:r>
              <a:rPr lang="en-US" b="1" dirty="0">
                <a:solidFill>
                  <a:srgbClr val="0432FF"/>
                </a:solidFill>
                <a:latin typeface="Courier New" panose="02070309020205020404" pitchFamily="49" charset="0"/>
                <a:cs typeface="Courier New" panose="02070309020205020404" pitchFamily="49" charset="0"/>
              </a:rPr>
              <a:t>Date</a:t>
            </a:r>
            <a:r>
              <a:rPr lang="en-US" dirty="0"/>
              <a:t> class that allows us to perform </a:t>
            </a:r>
            <a:r>
              <a:rPr lang="en-US" u="sng" dirty="0"/>
              <a:t>date arithmetic</a:t>
            </a:r>
            <a:r>
              <a:rPr lang="en-US" dirty="0"/>
              <a:t>:</a:t>
            </a:r>
          </a:p>
          <a:p>
            <a:pPr lvl="1"/>
            <a:r>
              <a:rPr lang="en-US" dirty="0"/>
              <a:t>What is the date </a:t>
            </a:r>
            <a:r>
              <a:rPr lang="en-US" i="1" dirty="0"/>
              <a:t>n</a:t>
            </a:r>
            <a:r>
              <a:rPr lang="en-US" dirty="0"/>
              <a:t> days from this date, where </a:t>
            </a:r>
            <a:r>
              <a:rPr lang="en-US" i="1" dirty="0"/>
              <a:t>n</a:t>
            </a:r>
            <a:r>
              <a:rPr lang="en-US" dirty="0"/>
              <a:t> can be positive (for a date after this date) or negative </a:t>
            </a:r>
            <a:br>
              <a:rPr lang="en-US" dirty="0"/>
            </a:br>
            <a:r>
              <a:rPr lang="en-US" dirty="0"/>
              <a:t>(for a date before this date)?</a:t>
            </a:r>
          </a:p>
          <a:p>
            <a:pPr lvl="1"/>
            <a:r>
              <a:rPr lang="en-US" dirty="0"/>
              <a:t>How many days are there from this date to another date?</a:t>
            </a:r>
          </a:p>
          <a:p>
            <a:pPr lvl="4"/>
            <a:endParaRPr lang="en-US" sz="450" kern="100" dirty="0">
              <a:latin typeface="Verdana" panose="020B0604030504040204" pitchFamily="34" charset="0"/>
              <a:cs typeface="Times New Roman" panose="02020603050405020304" pitchFamily="18" charset="0"/>
            </a:endParaRPr>
          </a:p>
          <a:p>
            <a:r>
              <a:rPr lang="en-US" dirty="0"/>
              <a:t>We will take three iterations to arrive at a solution that is both correct and efficient.</a:t>
            </a:r>
          </a:p>
          <a:p>
            <a:pPr lvl="1"/>
            <a:r>
              <a:rPr lang="en-US" dirty="0"/>
              <a:t>Hidden implementations will be important.</a:t>
            </a:r>
          </a:p>
          <a:p>
            <a:pPr lvl="1"/>
            <a:r>
              <a:rPr lang="en-US" dirty="0"/>
              <a:t>Date arithmetic can be complex! </a:t>
            </a:r>
          </a:p>
        </p:txBody>
      </p:sp>
      <p:sp>
        <p:nvSpPr>
          <p:cNvPr id="4" name="Slide Number Placeholder 3">
            <a:extLst>
              <a:ext uri="{FF2B5EF4-FFF2-40B4-BE49-F238E27FC236}">
                <a16:creationId xmlns:a16="http://schemas.microsoft.com/office/drawing/2014/main" id="{A15511B9-2E44-D360-7C1D-8FF20B0DD9F0}"/>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spTree>
    <p:extLst>
      <p:ext uri="{BB962C8B-B14F-4D97-AF65-F5344CB8AC3E}">
        <p14:creationId xmlns:p14="http://schemas.microsoft.com/office/powerpoint/2010/main" val="273122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49AC-9C37-7611-0BC3-4CBEC26144FD}"/>
              </a:ext>
            </a:extLst>
          </p:cNvPr>
          <p:cNvSpPr>
            <a:spLocks noGrp="1"/>
          </p:cNvSpPr>
          <p:nvPr>
            <p:ph type="title"/>
          </p:nvPr>
        </p:nvSpPr>
        <p:spPr/>
        <p:txBody>
          <a:bodyPr/>
          <a:lstStyle/>
          <a:p>
            <a:r>
              <a:rPr lang="en-US" dirty="0"/>
              <a:t>When Does Design Occur?</a:t>
            </a:r>
          </a:p>
        </p:txBody>
      </p:sp>
      <p:sp>
        <p:nvSpPr>
          <p:cNvPr id="3" name="Content Placeholder 2">
            <a:extLst>
              <a:ext uri="{FF2B5EF4-FFF2-40B4-BE49-F238E27FC236}">
                <a16:creationId xmlns:a16="http://schemas.microsoft.com/office/drawing/2014/main" id="{9B40A4D5-C73F-C1BD-F24F-9C5C3DF522F6}"/>
              </a:ext>
            </a:extLst>
          </p:cNvPr>
          <p:cNvSpPr>
            <a:spLocks noGrp="1"/>
          </p:cNvSpPr>
          <p:nvPr>
            <p:ph idx="1"/>
          </p:nvPr>
        </p:nvSpPr>
        <p:spPr>
          <a:xfrm>
            <a:off x="457200" y="4876810"/>
            <a:ext cx="8229600" cy="1254115"/>
          </a:xfrm>
        </p:spPr>
        <p:txBody>
          <a:bodyPr/>
          <a:lstStyle/>
          <a:p>
            <a:r>
              <a:rPr lang="en-US" dirty="0"/>
              <a:t>Most of the application design occurs </a:t>
            </a:r>
            <a:br>
              <a:rPr lang="en-US" dirty="0"/>
            </a:br>
            <a:r>
              <a:rPr lang="en-US" dirty="0"/>
              <a:t>during the development iterations.</a:t>
            </a:r>
          </a:p>
        </p:txBody>
      </p:sp>
      <p:sp>
        <p:nvSpPr>
          <p:cNvPr id="4" name="Slide Number Placeholder 3">
            <a:extLst>
              <a:ext uri="{FF2B5EF4-FFF2-40B4-BE49-F238E27FC236}">
                <a16:creationId xmlns:a16="http://schemas.microsoft.com/office/drawing/2014/main" id="{77E7D748-6676-4852-EF6B-8993F5CA4420}"/>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pic>
        <p:nvPicPr>
          <p:cNvPr id="6" name="Picture 5" descr="Table&#10;&#10;Description automatically generated with medium confidence">
            <a:extLst>
              <a:ext uri="{FF2B5EF4-FFF2-40B4-BE49-F238E27FC236}">
                <a16:creationId xmlns:a16="http://schemas.microsoft.com/office/drawing/2014/main" id="{5BF843CC-A14F-EDBA-5C34-BD0FE9F16D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83" y="1508781"/>
            <a:ext cx="8146787" cy="3108926"/>
          </a:xfrm>
          <a:prstGeom prst="rect">
            <a:avLst/>
          </a:prstGeom>
        </p:spPr>
      </p:pic>
      <p:sp>
        <p:nvSpPr>
          <p:cNvPr id="5" name="Rectangle 4">
            <a:extLst>
              <a:ext uri="{FF2B5EF4-FFF2-40B4-BE49-F238E27FC236}">
                <a16:creationId xmlns:a16="http://schemas.microsoft.com/office/drawing/2014/main" id="{B65C84F0-E7F4-D5DE-BD95-B48328B2DADC}"/>
              </a:ext>
            </a:extLst>
          </p:cNvPr>
          <p:cNvSpPr/>
          <p:nvPr/>
        </p:nvSpPr>
        <p:spPr bwMode="auto">
          <a:xfrm>
            <a:off x="3259731" y="2148854"/>
            <a:ext cx="4329756" cy="7315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58993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E489-C411-BB06-4A83-6FF535B14950}"/>
              </a:ext>
            </a:extLst>
          </p:cNvPr>
          <p:cNvSpPr>
            <a:spLocks noGrp="1"/>
          </p:cNvSpPr>
          <p:nvPr>
            <p:ph type="title"/>
          </p:nvPr>
        </p:nvSpPr>
        <p:spPr/>
        <p:txBody>
          <a:bodyPr/>
          <a:lstStyle/>
          <a:p>
            <a:r>
              <a:rPr lang="en-US" dirty="0"/>
              <a:t>A </a:t>
            </a:r>
            <a:r>
              <a:rPr lang="en-US" b="1" dirty="0">
                <a:solidFill>
                  <a:srgbClr val="0432FF"/>
                </a:solidFill>
                <a:latin typeface="Courier New" panose="02070309020205020404" pitchFamily="49" charset="0"/>
                <a:cs typeface="Courier New" panose="02070309020205020404" pitchFamily="49" charset="0"/>
              </a:rPr>
              <a:t>Date</a:t>
            </a:r>
            <a:r>
              <a:rPr lang="en-US" dirty="0"/>
              <a:t> Class</a:t>
            </a:r>
            <a:r>
              <a:rPr lang="en-US" i="1" dirty="0"/>
              <a:t>, cont’d</a:t>
            </a:r>
          </a:p>
        </p:txBody>
      </p:sp>
      <p:sp>
        <p:nvSpPr>
          <p:cNvPr id="5" name="Content Placeholder 4">
            <a:extLst>
              <a:ext uri="{FF2B5EF4-FFF2-40B4-BE49-F238E27FC236}">
                <a16:creationId xmlns:a16="http://schemas.microsoft.com/office/drawing/2014/main" id="{1452E9A4-79E9-27E5-4306-164589CB2115}"/>
              </a:ext>
            </a:extLst>
          </p:cNvPr>
          <p:cNvSpPr>
            <a:spLocks noGrp="1"/>
          </p:cNvSpPr>
          <p:nvPr>
            <p:ph idx="1"/>
          </p:nvPr>
        </p:nvSpPr>
        <p:spPr>
          <a:solidFill>
            <a:srgbClr val="73FEFF">
              <a:alpha val="50244"/>
            </a:srgbClr>
          </a:solidFill>
          <a:ln>
            <a:solidFill>
              <a:srgbClr val="0432FF"/>
            </a:solidFill>
          </a:ln>
        </p:spPr>
        <p:txBody>
          <a:bodyPr/>
          <a:lstStyle/>
          <a:p>
            <a:r>
              <a:rPr lang="en-US" sz="2400" dirty="0"/>
              <a:t>April, June, September, November each has 30 days.</a:t>
            </a:r>
          </a:p>
          <a:p>
            <a:r>
              <a:rPr lang="en-US" sz="2400" dirty="0"/>
              <a:t>February has 28 days, except in leap years when it has 29 days.</a:t>
            </a:r>
          </a:p>
          <a:p>
            <a:r>
              <a:rPr lang="en-US" sz="2400" dirty="0"/>
              <a:t>All other months have 31 days.</a:t>
            </a:r>
          </a:p>
          <a:p>
            <a:r>
              <a:rPr lang="en-US" sz="2400" dirty="0"/>
              <a:t>Years that are divisible by 4 are leap years, except that after 1582, years divisible by 100 but not 400 are not leap years.</a:t>
            </a:r>
          </a:p>
          <a:p>
            <a:r>
              <a:rPr lang="en-US" sz="2400" dirty="0"/>
              <a:t>There is no year 0. Year 1 CE is preceded by year 1 BCE (year -1).</a:t>
            </a:r>
          </a:p>
          <a:p>
            <a:r>
              <a:rPr lang="en-US" sz="2400" dirty="0"/>
              <a:t>During the switchover to the Gregorian calendar, ten days were dropped. The next date after October 4, 1582 was October 15, 1582.</a:t>
            </a:r>
          </a:p>
        </p:txBody>
      </p:sp>
      <p:sp>
        <p:nvSpPr>
          <p:cNvPr id="4" name="Slide Number Placeholder 3">
            <a:extLst>
              <a:ext uri="{FF2B5EF4-FFF2-40B4-BE49-F238E27FC236}">
                <a16:creationId xmlns:a16="http://schemas.microsoft.com/office/drawing/2014/main" id="{6F4123E5-ADAB-669B-A880-9E63BEE5BC01}"/>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spTree>
    <p:extLst>
      <p:ext uri="{BB962C8B-B14F-4D97-AF65-F5344CB8AC3E}">
        <p14:creationId xmlns:p14="http://schemas.microsoft.com/office/powerpoint/2010/main" val="1723096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2FDE-2E89-C07D-27D6-9F756C0E0FC7}"/>
              </a:ext>
            </a:extLst>
          </p:cNvPr>
          <p:cNvSpPr>
            <a:spLocks noGrp="1"/>
          </p:cNvSpPr>
          <p:nvPr>
            <p:ph type="title"/>
          </p:nvPr>
        </p:nvSpPr>
        <p:spPr/>
        <p:txBody>
          <a:bodyPr/>
          <a:lstStyle/>
          <a:p>
            <a:r>
              <a:rPr lang="en-US" dirty="0"/>
              <a:t>A </a:t>
            </a:r>
            <a:r>
              <a:rPr lang="en-US" b="1" dirty="0">
                <a:solidFill>
                  <a:srgbClr val="0432FF"/>
                </a:solidFill>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3" name="Content Placeholder 2">
            <a:extLst>
              <a:ext uri="{FF2B5EF4-FFF2-40B4-BE49-F238E27FC236}">
                <a16:creationId xmlns:a16="http://schemas.microsoft.com/office/drawing/2014/main" id="{2C9EA355-66C8-72E4-94C7-84D1817993CC}"/>
              </a:ext>
            </a:extLst>
          </p:cNvPr>
          <p:cNvSpPr>
            <a:spLocks noGrp="1"/>
          </p:cNvSpPr>
          <p:nvPr>
            <p:ph idx="1"/>
          </p:nvPr>
        </p:nvSpPr>
        <p:spPr>
          <a:xfrm>
            <a:off x="457200" y="1295401"/>
            <a:ext cx="8229600" cy="487697"/>
          </a:xfrm>
        </p:spPr>
        <p:txBody>
          <a:bodyPr/>
          <a:lstStyle/>
          <a:p>
            <a:r>
              <a:rPr lang="en-US" dirty="0"/>
              <a:t>Iteration #1: Date arithmetic with loops</a:t>
            </a:r>
          </a:p>
          <a:p>
            <a:endParaRPr lang="en-US" dirty="0"/>
          </a:p>
          <a:p>
            <a:endParaRPr lang="en-US" dirty="0"/>
          </a:p>
        </p:txBody>
      </p:sp>
      <p:sp>
        <p:nvSpPr>
          <p:cNvPr id="4" name="Slide Number Placeholder 3">
            <a:extLst>
              <a:ext uri="{FF2B5EF4-FFF2-40B4-BE49-F238E27FC236}">
                <a16:creationId xmlns:a16="http://schemas.microsoft.com/office/drawing/2014/main" id="{F2E8B8F4-1459-2328-C5DA-254D18B0FC25}"/>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grpSp>
        <p:nvGrpSpPr>
          <p:cNvPr id="13" name="Group 12">
            <a:extLst>
              <a:ext uri="{FF2B5EF4-FFF2-40B4-BE49-F238E27FC236}">
                <a16:creationId xmlns:a16="http://schemas.microsoft.com/office/drawing/2014/main" id="{992C5858-DA92-B637-45F9-2F93B2409607}"/>
              </a:ext>
            </a:extLst>
          </p:cNvPr>
          <p:cNvGrpSpPr/>
          <p:nvPr/>
        </p:nvGrpSpPr>
        <p:grpSpPr>
          <a:xfrm>
            <a:off x="2474226" y="1962407"/>
            <a:ext cx="4136365" cy="338554"/>
            <a:chOff x="1097318" y="1783098"/>
            <a:chExt cx="4136365" cy="338554"/>
          </a:xfrm>
        </p:grpSpPr>
        <p:sp>
          <p:nvSpPr>
            <p:cNvPr id="5" name="TextBox 4">
              <a:extLst>
                <a:ext uri="{FF2B5EF4-FFF2-40B4-BE49-F238E27FC236}">
                  <a16:creationId xmlns:a16="http://schemas.microsoft.com/office/drawing/2014/main" id="{D7DC38A3-C957-F158-3BAD-9D69BE96412D}"/>
                </a:ext>
              </a:extLst>
            </p:cNvPr>
            <p:cNvSpPr txBox="1"/>
            <p:nvPr/>
          </p:nvSpPr>
          <p:spPr>
            <a:xfrm>
              <a:off x="1097318" y="1783098"/>
              <a:ext cx="1132041" cy="338554"/>
            </a:xfrm>
            <a:prstGeom prst="rect">
              <a:avLst/>
            </a:prstGeom>
            <a:solidFill>
              <a:srgbClr val="0432FF"/>
            </a:solidFill>
          </p:spPr>
          <p:txBody>
            <a:bodyPr wrap="none" rtlCol="0">
              <a:spAutoFit/>
            </a:bodyPr>
            <a:lstStyle/>
            <a:p>
              <a:r>
                <a:rPr lang="en-US" dirty="0">
                  <a:solidFill>
                    <a:srgbClr val="FFFF00"/>
                  </a:solidFill>
                </a:rPr>
                <a:t>5.2/</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35F3FD21-3988-AD13-1BBE-BCAE78D63C9B}"/>
                </a:ext>
              </a:extLst>
            </p:cNvPr>
            <p:cNvSpPr txBox="1"/>
            <p:nvPr/>
          </p:nvSpPr>
          <p:spPr>
            <a:xfrm>
              <a:off x="2377464" y="1783098"/>
              <a:ext cx="1348446" cy="338554"/>
            </a:xfrm>
            <a:prstGeom prst="rect">
              <a:avLst/>
            </a:prstGeom>
            <a:solidFill>
              <a:srgbClr val="0432FF"/>
            </a:solidFill>
          </p:spPr>
          <p:txBody>
            <a:bodyPr wrap="none" rtlCol="0">
              <a:spAutoFit/>
            </a:bodyPr>
            <a:lstStyle/>
            <a:p>
              <a:r>
                <a:rPr lang="en-US" dirty="0">
                  <a:solidFill>
                    <a:srgbClr val="FFFF00"/>
                  </a:solidFill>
                </a:rPr>
                <a:t>5.2/</a:t>
              </a:r>
              <a:r>
                <a:rPr lang="en-US" dirty="0" err="1">
                  <a:solidFill>
                    <a:srgbClr val="FFFF00"/>
                  </a:solidFill>
                </a:rPr>
                <a:t>Date.cpp</a:t>
              </a:r>
              <a:endParaRPr lang="en-US" dirty="0">
                <a:solidFill>
                  <a:srgbClr val="FFFF00"/>
                </a:solidFill>
              </a:endParaRPr>
            </a:p>
          </p:txBody>
        </p:sp>
        <p:sp>
          <p:nvSpPr>
            <p:cNvPr id="7" name="TextBox 6">
              <a:extLst>
                <a:ext uri="{FF2B5EF4-FFF2-40B4-BE49-F238E27FC236}">
                  <a16:creationId xmlns:a16="http://schemas.microsoft.com/office/drawing/2014/main" id="{63A2C2BD-1A6C-0A56-F070-C293D5BFC2EC}"/>
                </a:ext>
              </a:extLst>
            </p:cNvPr>
            <p:cNvSpPr txBox="1"/>
            <p:nvPr/>
          </p:nvSpPr>
          <p:spPr>
            <a:xfrm>
              <a:off x="3874015" y="1783098"/>
              <a:ext cx="1359668" cy="338554"/>
            </a:xfrm>
            <a:prstGeom prst="rect">
              <a:avLst/>
            </a:prstGeom>
            <a:solidFill>
              <a:srgbClr val="0432FF"/>
            </a:solidFill>
          </p:spPr>
          <p:txBody>
            <a:bodyPr wrap="none" rtlCol="0">
              <a:spAutoFit/>
            </a:bodyPr>
            <a:lstStyle/>
            <a:p>
              <a:r>
                <a:rPr lang="en-US" dirty="0">
                  <a:solidFill>
                    <a:srgbClr val="FFFF00"/>
                  </a:solidFill>
                </a:rPr>
                <a:t>5.2/</a:t>
              </a:r>
              <a:r>
                <a:rPr lang="en-US" dirty="0" err="1">
                  <a:solidFill>
                    <a:srgbClr val="FFFF00"/>
                  </a:solidFill>
                </a:rPr>
                <a:t>main.cpp</a:t>
              </a:r>
              <a:endParaRPr lang="en-US" dirty="0">
                <a:solidFill>
                  <a:srgbClr val="FFFF00"/>
                </a:solidFill>
              </a:endParaRPr>
            </a:p>
          </p:txBody>
        </p:sp>
      </p:grpSp>
      <p:sp>
        <p:nvSpPr>
          <p:cNvPr id="12" name="Oval 11">
            <a:extLst>
              <a:ext uri="{FF2B5EF4-FFF2-40B4-BE49-F238E27FC236}">
                <a16:creationId xmlns:a16="http://schemas.microsoft.com/office/drawing/2014/main" id="{805BAD3D-526E-FEC1-7FC5-3604C3B30847}"/>
              </a:ext>
            </a:extLst>
          </p:cNvPr>
          <p:cNvSpPr/>
          <p:nvPr/>
        </p:nvSpPr>
        <p:spPr bwMode="auto">
          <a:xfrm>
            <a:off x="3108976" y="2788927"/>
            <a:ext cx="2926048" cy="1737341"/>
          </a:xfrm>
          <a:prstGeom prst="ellipse">
            <a:avLst/>
          </a:prstGeom>
          <a:solidFill>
            <a:schemeClr val="accent1">
              <a:lumMod val="20000"/>
              <a:lumOff val="80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C00000"/>
                </a:solidFill>
                <a:effectLst/>
                <a:latin typeface="Arial" charset="0"/>
              </a:rPr>
              <a:t>Lots of things are going to go wrong with this application!</a:t>
            </a:r>
          </a:p>
        </p:txBody>
      </p:sp>
    </p:spTree>
    <p:extLst>
      <p:ext uri="{BB962C8B-B14F-4D97-AF65-F5344CB8AC3E}">
        <p14:creationId xmlns:p14="http://schemas.microsoft.com/office/powerpoint/2010/main" val="378664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08DF-F33D-0061-9FC1-F03AF95E3A6D}"/>
              </a:ext>
            </a:extLst>
          </p:cNvPr>
          <p:cNvSpPr>
            <a:spLocks noGrp="1"/>
          </p:cNvSpPr>
          <p:nvPr>
            <p:ph type="title"/>
          </p:nvPr>
        </p:nvSpPr>
        <p:spPr/>
        <p:txBody>
          <a:bodyPr/>
          <a:lstStyle/>
          <a:p>
            <a:r>
              <a:rPr lang="en-US" dirty="0"/>
              <a:t>A </a:t>
            </a:r>
            <a:r>
              <a:rPr lang="en-US" b="1" dirty="0">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3" name="Content Placeholder 2">
            <a:extLst>
              <a:ext uri="{FF2B5EF4-FFF2-40B4-BE49-F238E27FC236}">
                <a16:creationId xmlns:a16="http://schemas.microsoft.com/office/drawing/2014/main" id="{1CF13AEC-EB15-620E-3D23-727462D05F8A}"/>
              </a:ext>
            </a:extLst>
          </p:cNvPr>
          <p:cNvSpPr>
            <a:spLocks noGrp="1"/>
          </p:cNvSpPr>
          <p:nvPr>
            <p:ph idx="1"/>
          </p:nvPr>
        </p:nvSpPr>
        <p:spPr>
          <a:xfrm>
            <a:off x="457200" y="1295401"/>
            <a:ext cx="8229600" cy="487698"/>
          </a:xfrm>
        </p:spPr>
        <p:txBody>
          <a:bodyPr/>
          <a:lstStyle/>
          <a:p>
            <a:r>
              <a:rPr lang="en-US" dirty="0"/>
              <a:t>Iteration #2: Julian day numbers</a:t>
            </a:r>
          </a:p>
        </p:txBody>
      </p:sp>
      <p:sp>
        <p:nvSpPr>
          <p:cNvPr id="4" name="Slide Number Placeholder 3">
            <a:extLst>
              <a:ext uri="{FF2B5EF4-FFF2-40B4-BE49-F238E27FC236}">
                <a16:creationId xmlns:a16="http://schemas.microsoft.com/office/drawing/2014/main" id="{7D3D9389-A617-F3B2-CC5B-251F221DBD56}"/>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grpSp>
        <p:nvGrpSpPr>
          <p:cNvPr id="8" name="Group 7">
            <a:extLst>
              <a:ext uri="{FF2B5EF4-FFF2-40B4-BE49-F238E27FC236}">
                <a16:creationId xmlns:a16="http://schemas.microsoft.com/office/drawing/2014/main" id="{DC7DAFDA-2819-71ED-6CA4-F10BAAA48A1D}"/>
              </a:ext>
            </a:extLst>
          </p:cNvPr>
          <p:cNvGrpSpPr/>
          <p:nvPr/>
        </p:nvGrpSpPr>
        <p:grpSpPr>
          <a:xfrm>
            <a:off x="2474226" y="1965976"/>
            <a:ext cx="4136365" cy="338554"/>
            <a:chOff x="1097318" y="2805986"/>
            <a:chExt cx="4136365" cy="338554"/>
          </a:xfrm>
        </p:grpSpPr>
        <p:sp>
          <p:nvSpPr>
            <p:cNvPr id="5" name="TextBox 4">
              <a:extLst>
                <a:ext uri="{FF2B5EF4-FFF2-40B4-BE49-F238E27FC236}">
                  <a16:creationId xmlns:a16="http://schemas.microsoft.com/office/drawing/2014/main" id="{237A3535-E102-FA01-05BC-8821522B101E}"/>
                </a:ext>
              </a:extLst>
            </p:cNvPr>
            <p:cNvSpPr txBox="1"/>
            <p:nvPr/>
          </p:nvSpPr>
          <p:spPr>
            <a:xfrm>
              <a:off x="1097318" y="2805986"/>
              <a:ext cx="1132041" cy="338554"/>
            </a:xfrm>
            <a:prstGeom prst="rect">
              <a:avLst/>
            </a:prstGeom>
            <a:solidFill>
              <a:srgbClr val="0432FF"/>
            </a:solidFill>
          </p:spPr>
          <p:txBody>
            <a:bodyPr wrap="none" rtlCol="0">
              <a:spAutoFit/>
            </a:bodyPr>
            <a:lstStyle/>
            <a:p>
              <a:r>
                <a:rPr lang="en-US" dirty="0">
                  <a:solidFill>
                    <a:srgbClr val="FFFF00"/>
                  </a:solidFill>
                </a:rPr>
                <a:t>5.3/</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8D0EF282-D740-D8D9-14B7-DE22E8D863E4}"/>
                </a:ext>
              </a:extLst>
            </p:cNvPr>
            <p:cNvSpPr txBox="1"/>
            <p:nvPr/>
          </p:nvSpPr>
          <p:spPr>
            <a:xfrm>
              <a:off x="2377464" y="2805986"/>
              <a:ext cx="1348446" cy="338554"/>
            </a:xfrm>
            <a:prstGeom prst="rect">
              <a:avLst/>
            </a:prstGeom>
            <a:solidFill>
              <a:srgbClr val="0432FF"/>
            </a:solidFill>
          </p:spPr>
          <p:txBody>
            <a:bodyPr wrap="none" rtlCol="0">
              <a:spAutoFit/>
            </a:bodyPr>
            <a:lstStyle/>
            <a:p>
              <a:r>
                <a:rPr lang="en-US" dirty="0">
                  <a:solidFill>
                    <a:srgbClr val="FFFF00"/>
                  </a:solidFill>
                </a:rPr>
                <a:t>5.3/</a:t>
              </a:r>
              <a:r>
                <a:rPr lang="en-US" dirty="0" err="1">
                  <a:solidFill>
                    <a:srgbClr val="FFFF00"/>
                  </a:solidFill>
                </a:rPr>
                <a:t>Date.cpp</a:t>
              </a:r>
              <a:endParaRPr lang="en-US" dirty="0">
                <a:solidFill>
                  <a:srgbClr val="FFFF00"/>
                </a:solidFill>
              </a:endParaRPr>
            </a:p>
          </p:txBody>
        </p:sp>
        <p:sp>
          <p:nvSpPr>
            <p:cNvPr id="7" name="TextBox 6">
              <a:extLst>
                <a:ext uri="{FF2B5EF4-FFF2-40B4-BE49-F238E27FC236}">
                  <a16:creationId xmlns:a16="http://schemas.microsoft.com/office/drawing/2014/main" id="{6E592B1C-2C06-19E9-F040-E53C1964F62C}"/>
                </a:ext>
              </a:extLst>
            </p:cNvPr>
            <p:cNvSpPr txBox="1"/>
            <p:nvPr/>
          </p:nvSpPr>
          <p:spPr>
            <a:xfrm>
              <a:off x="3874015" y="2805986"/>
              <a:ext cx="1359668" cy="338554"/>
            </a:xfrm>
            <a:prstGeom prst="rect">
              <a:avLst/>
            </a:prstGeom>
            <a:solidFill>
              <a:srgbClr val="0432FF"/>
            </a:solidFill>
          </p:spPr>
          <p:txBody>
            <a:bodyPr wrap="none" rtlCol="0">
              <a:spAutoFit/>
            </a:bodyPr>
            <a:lstStyle/>
            <a:p>
              <a:r>
                <a:rPr lang="en-US" dirty="0">
                  <a:solidFill>
                    <a:srgbClr val="FFFF00"/>
                  </a:solidFill>
                </a:rPr>
                <a:t>5.3/</a:t>
              </a:r>
              <a:r>
                <a:rPr lang="en-US" dirty="0" err="1">
                  <a:solidFill>
                    <a:srgbClr val="FFFF00"/>
                  </a:solidFill>
                </a:rPr>
                <a:t>main.cpp</a:t>
              </a:r>
              <a:endParaRPr lang="en-US" dirty="0">
                <a:solidFill>
                  <a:srgbClr val="FFFF00"/>
                </a:solidFill>
              </a:endParaRPr>
            </a:p>
          </p:txBody>
        </p:sp>
      </p:grpSp>
    </p:spTree>
    <p:extLst>
      <p:ext uri="{BB962C8B-B14F-4D97-AF65-F5344CB8AC3E}">
        <p14:creationId xmlns:p14="http://schemas.microsoft.com/office/powerpoint/2010/main" val="3022819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F62F-7F4D-D99F-C0D8-AE48DCA1537D}"/>
              </a:ext>
            </a:extLst>
          </p:cNvPr>
          <p:cNvSpPr>
            <a:spLocks noGrp="1"/>
          </p:cNvSpPr>
          <p:nvPr>
            <p:ph type="title"/>
          </p:nvPr>
        </p:nvSpPr>
        <p:spPr/>
        <p:txBody>
          <a:bodyPr/>
          <a:lstStyle/>
          <a:p>
            <a:r>
              <a:rPr lang="en-US" dirty="0"/>
              <a:t>A </a:t>
            </a:r>
            <a:r>
              <a:rPr lang="en-US" b="1" dirty="0">
                <a:solidFill>
                  <a:srgbClr val="0432FF"/>
                </a:solidFill>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4" name="Slide Number Placeholder 3">
            <a:extLst>
              <a:ext uri="{FF2B5EF4-FFF2-40B4-BE49-F238E27FC236}">
                <a16:creationId xmlns:a16="http://schemas.microsoft.com/office/drawing/2014/main" id="{785A3E3B-5AF7-AF55-624A-89BFDA895076}"/>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sp>
        <p:nvSpPr>
          <p:cNvPr id="5" name="TextBox 4">
            <a:extLst>
              <a:ext uri="{FF2B5EF4-FFF2-40B4-BE49-F238E27FC236}">
                <a16:creationId xmlns:a16="http://schemas.microsoft.com/office/drawing/2014/main" id="{21858D20-9F60-81F7-634B-4C7AC142D3E3}"/>
              </a:ext>
            </a:extLst>
          </p:cNvPr>
          <p:cNvSpPr txBox="1"/>
          <p:nvPr/>
        </p:nvSpPr>
        <p:spPr>
          <a:xfrm>
            <a:off x="914440" y="1325903"/>
            <a:ext cx="7315120" cy="4755148"/>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Julian Day Number</a:t>
            </a:r>
          </a:p>
          <a:p>
            <a:pPr>
              <a:spcBef>
                <a:spcPts val="0"/>
              </a:spcBef>
              <a:spcAft>
                <a:spcPts val="600"/>
              </a:spcAft>
            </a:pPr>
            <a:endParaRPr lang="en-US" sz="800" dirty="0">
              <a:latin typeface="+mj-lt"/>
            </a:endParaRPr>
          </a:p>
          <a:p>
            <a:pPr>
              <a:spcBef>
                <a:spcPts val="0"/>
              </a:spcBef>
              <a:spcAft>
                <a:spcPts val="1200"/>
              </a:spcAft>
              <a:tabLst>
                <a:tab pos="228600" algn="l"/>
              </a:tabLst>
            </a:pPr>
            <a:r>
              <a:rPr lang="en-US" sz="1800" kern="100" dirty="0">
                <a:latin typeface="Calibri" panose="020F0502020204030204" pitchFamily="34" charset="0"/>
                <a:cs typeface="Times New Roman" panose="02020603050405020304" pitchFamily="18" charset="0"/>
              </a:rPr>
              <a:t>Astronomers use Julian day numbers to identify days rather than using the year, month, and day of the month. A Julian day number counts the number of days since noon on January 1, 4713 BCE of the Gregorian calendar, and so that day at noon has Julian day number 0. Because it takes hours of the day into account, a Julian day number can have a fractional part, but it’s whole at noon. The sixteenth century historian Josephus Justus Scaliger invented the concept, and he named it after his father Julius. </a:t>
            </a:r>
          </a:p>
          <a:p>
            <a:pPr>
              <a:spcBef>
                <a:spcPts val="0"/>
              </a:spcBef>
              <a:spcAft>
                <a:spcPts val="1200"/>
              </a:spcAft>
              <a:tabLst>
                <a:tab pos="228600" algn="l"/>
              </a:tabLst>
            </a:pPr>
            <a:r>
              <a:rPr lang="en-US" sz="1800" kern="100" dirty="0">
                <a:latin typeface="Calibri" panose="020F0502020204030204" pitchFamily="34" charset="0"/>
                <a:cs typeface="Times New Roman" panose="02020603050405020304" pitchFamily="18" charset="0"/>
              </a:rPr>
              <a:t>There are complicated algorithms for converting between a day’s Julian day number and its corresponding Gregorian year, month, and day of the month. The algorithms in the following application are from Numerical Recipes, the Art of Scientific Computing, 3rd edition, by William H. Press et al., Cambridge University Press, 2007.</a:t>
            </a:r>
          </a:p>
          <a:p>
            <a:pPr>
              <a:spcBef>
                <a:spcPts val="0"/>
              </a:spcBef>
              <a:spcAft>
                <a:spcPts val="600"/>
              </a:spcAft>
            </a:pPr>
            <a:r>
              <a:rPr lang="en-US" sz="1800" kern="100" dirty="0">
                <a:latin typeface="Calibri" panose="020F0502020204030204" pitchFamily="34" charset="0"/>
                <a:cs typeface="Times New Roman" panose="02020603050405020304" pitchFamily="18" charset="0"/>
              </a:rPr>
              <a:t>A useful conversion milepost is Julian day number 2,440,000 which corresponds to the Gregorian date May 23, 1968. </a:t>
            </a:r>
          </a:p>
        </p:txBody>
      </p:sp>
    </p:spTree>
    <p:extLst>
      <p:ext uri="{BB962C8B-B14F-4D97-AF65-F5344CB8AC3E}">
        <p14:creationId xmlns:p14="http://schemas.microsoft.com/office/powerpoint/2010/main" val="3998442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FFC2-3041-7D0A-1983-591F05D10758}"/>
              </a:ext>
            </a:extLst>
          </p:cNvPr>
          <p:cNvSpPr>
            <a:spLocks noGrp="1"/>
          </p:cNvSpPr>
          <p:nvPr>
            <p:ph type="title"/>
          </p:nvPr>
        </p:nvSpPr>
        <p:spPr/>
        <p:txBody>
          <a:bodyPr/>
          <a:lstStyle/>
          <a:p>
            <a:r>
              <a:rPr lang="en-US" dirty="0"/>
              <a:t>A </a:t>
            </a:r>
            <a:r>
              <a:rPr lang="en-US" b="1" dirty="0">
                <a:solidFill>
                  <a:srgbClr val="0432FF"/>
                </a:solidFill>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3" name="Content Placeholder 2">
            <a:extLst>
              <a:ext uri="{FF2B5EF4-FFF2-40B4-BE49-F238E27FC236}">
                <a16:creationId xmlns:a16="http://schemas.microsoft.com/office/drawing/2014/main" id="{61BDA19E-42EA-30A4-A624-EC45F6485217}"/>
              </a:ext>
            </a:extLst>
          </p:cNvPr>
          <p:cNvSpPr>
            <a:spLocks noGrp="1"/>
          </p:cNvSpPr>
          <p:nvPr>
            <p:ph idx="1"/>
          </p:nvPr>
        </p:nvSpPr>
        <p:spPr/>
        <p:txBody>
          <a:bodyPr/>
          <a:lstStyle/>
          <a:p>
            <a:r>
              <a:rPr lang="en-US" dirty="0"/>
              <a:t>Iteration #3: A hybrid approach </a:t>
            </a:r>
            <a:br>
              <a:rPr lang="en-US" dirty="0"/>
            </a:br>
            <a:r>
              <a:rPr lang="en-US" dirty="0"/>
              <a:t>                    with </a:t>
            </a:r>
            <a:r>
              <a:rPr lang="en-US" dirty="0">
                <a:solidFill>
                  <a:srgbClr val="C00000"/>
                </a:solidFill>
              </a:rPr>
              <a:t>lazy evaluation</a:t>
            </a:r>
          </a:p>
          <a:p>
            <a:endParaRPr lang="en-US" dirty="0"/>
          </a:p>
        </p:txBody>
      </p:sp>
      <p:sp>
        <p:nvSpPr>
          <p:cNvPr id="4" name="Slide Number Placeholder 3">
            <a:extLst>
              <a:ext uri="{FF2B5EF4-FFF2-40B4-BE49-F238E27FC236}">
                <a16:creationId xmlns:a16="http://schemas.microsoft.com/office/drawing/2014/main" id="{A9EB3C4B-AB7F-A137-6518-1F081083CC09}"/>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grpSp>
        <p:nvGrpSpPr>
          <p:cNvPr id="9" name="Group 8">
            <a:extLst>
              <a:ext uri="{FF2B5EF4-FFF2-40B4-BE49-F238E27FC236}">
                <a16:creationId xmlns:a16="http://schemas.microsoft.com/office/drawing/2014/main" id="{09B3E07C-8D74-4E74-A056-B63EA678A065}"/>
              </a:ext>
            </a:extLst>
          </p:cNvPr>
          <p:cNvGrpSpPr/>
          <p:nvPr/>
        </p:nvGrpSpPr>
        <p:grpSpPr>
          <a:xfrm>
            <a:off x="2474225" y="2342394"/>
            <a:ext cx="4136365" cy="338554"/>
            <a:chOff x="1097318" y="2240293"/>
            <a:chExt cx="4136365" cy="338554"/>
          </a:xfrm>
        </p:grpSpPr>
        <p:sp>
          <p:nvSpPr>
            <p:cNvPr id="5" name="TextBox 4">
              <a:extLst>
                <a:ext uri="{FF2B5EF4-FFF2-40B4-BE49-F238E27FC236}">
                  <a16:creationId xmlns:a16="http://schemas.microsoft.com/office/drawing/2014/main" id="{38CC566C-8E7D-1609-A841-EB47E3547B66}"/>
                </a:ext>
              </a:extLst>
            </p:cNvPr>
            <p:cNvSpPr txBox="1"/>
            <p:nvPr/>
          </p:nvSpPr>
          <p:spPr>
            <a:xfrm>
              <a:off x="1097318" y="2240293"/>
              <a:ext cx="1132041" cy="338554"/>
            </a:xfrm>
            <a:prstGeom prst="rect">
              <a:avLst/>
            </a:prstGeom>
            <a:solidFill>
              <a:srgbClr val="0432FF"/>
            </a:solidFill>
          </p:spPr>
          <p:txBody>
            <a:bodyPr wrap="none" rtlCol="0">
              <a:spAutoFit/>
            </a:bodyPr>
            <a:lstStyle/>
            <a:p>
              <a:r>
                <a:rPr lang="en-US" dirty="0">
                  <a:solidFill>
                    <a:srgbClr val="FFFF00"/>
                  </a:solidFill>
                </a:rPr>
                <a:t>5.4/</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C1FFFCEA-2186-9999-21F3-39258402878B}"/>
                </a:ext>
              </a:extLst>
            </p:cNvPr>
            <p:cNvSpPr txBox="1"/>
            <p:nvPr/>
          </p:nvSpPr>
          <p:spPr>
            <a:xfrm>
              <a:off x="2377464" y="2240293"/>
              <a:ext cx="1348446" cy="338554"/>
            </a:xfrm>
            <a:prstGeom prst="rect">
              <a:avLst/>
            </a:prstGeom>
            <a:solidFill>
              <a:srgbClr val="0432FF"/>
            </a:solidFill>
          </p:spPr>
          <p:txBody>
            <a:bodyPr wrap="none" rtlCol="0">
              <a:spAutoFit/>
            </a:bodyPr>
            <a:lstStyle/>
            <a:p>
              <a:r>
                <a:rPr lang="en-US" dirty="0">
                  <a:solidFill>
                    <a:srgbClr val="FFFF00"/>
                  </a:solidFill>
                </a:rPr>
                <a:t>5.4/</a:t>
              </a:r>
              <a:r>
                <a:rPr lang="en-US" dirty="0" err="1">
                  <a:solidFill>
                    <a:srgbClr val="FFFF00"/>
                  </a:solidFill>
                </a:rPr>
                <a:t>Date.cpp</a:t>
              </a:r>
              <a:endParaRPr lang="en-US" dirty="0">
                <a:solidFill>
                  <a:srgbClr val="FFFF00"/>
                </a:solidFill>
              </a:endParaRPr>
            </a:p>
          </p:txBody>
        </p:sp>
        <p:sp>
          <p:nvSpPr>
            <p:cNvPr id="7" name="TextBox 6">
              <a:extLst>
                <a:ext uri="{FF2B5EF4-FFF2-40B4-BE49-F238E27FC236}">
                  <a16:creationId xmlns:a16="http://schemas.microsoft.com/office/drawing/2014/main" id="{C8DE225D-7315-C2E0-4AA4-EE549D818BB5}"/>
                </a:ext>
              </a:extLst>
            </p:cNvPr>
            <p:cNvSpPr txBox="1"/>
            <p:nvPr/>
          </p:nvSpPr>
          <p:spPr>
            <a:xfrm>
              <a:off x="3874015" y="2240293"/>
              <a:ext cx="1359668" cy="338554"/>
            </a:xfrm>
            <a:prstGeom prst="rect">
              <a:avLst/>
            </a:prstGeom>
            <a:solidFill>
              <a:srgbClr val="0432FF"/>
            </a:solidFill>
          </p:spPr>
          <p:txBody>
            <a:bodyPr wrap="none" rtlCol="0">
              <a:spAutoFit/>
            </a:bodyPr>
            <a:lstStyle/>
            <a:p>
              <a:r>
                <a:rPr lang="en-US" dirty="0">
                  <a:solidFill>
                    <a:srgbClr val="FFFF00"/>
                  </a:solidFill>
                </a:rPr>
                <a:t>5.4/</a:t>
              </a:r>
              <a:r>
                <a:rPr lang="en-US" dirty="0" err="1">
                  <a:solidFill>
                    <a:srgbClr val="FFFF00"/>
                  </a:solidFill>
                </a:rPr>
                <a:t>main.cpp</a:t>
              </a:r>
              <a:endParaRPr lang="en-US" dirty="0">
                <a:solidFill>
                  <a:srgbClr val="FFFF00"/>
                </a:solidFill>
              </a:endParaRPr>
            </a:p>
          </p:txBody>
        </p:sp>
      </p:grpSp>
      <p:sp>
        <p:nvSpPr>
          <p:cNvPr id="8" name="TextBox 7">
            <a:extLst>
              <a:ext uri="{FF2B5EF4-FFF2-40B4-BE49-F238E27FC236}">
                <a16:creationId xmlns:a16="http://schemas.microsoft.com/office/drawing/2014/main" id="{A22B8DAB-0BC8-1C36-BA82-C728A2D884EF}"/>
              </a:ext>
            </a:extLst>
          </p:cNvPr>
          <p:cNvSpPr txBox="1"/>
          <p:nvPr/>
        </p:nvSpPr>
        <p:spPr>
          <a:xfrm>
            <a:off x="1783110" y="2909548"/>
            <a:ext cx="5577779" cy="2739211"/>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Lazy Evaluation Principle</a:t>
            </a:r>
          </a:p>
          <a:p>
            <a:endParaRPr lang="en-US" sz="800" dirty="0">
              <a:latin typeface="+mj-lt"/>
            </a:endParaRPr>
          </a:p>
          <a:p>
            <a:pPr marL="6350" marR="228600">
              <a:spcBef>
                <a:spcPts val="0"/>
              </a:spcBef>
              <a:spcAft>
                <a:spcPts val="600"/>
              </a:spcAft>
              <a:tabLst>
                <a:tab pos="228600" algn="l"/>
              </a:tabLst>
            </a:pPr>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If at run time we don’t need the result of a calculation immediately, then we should be “lazy” and postpone the calculation until we need the result. </a:t>
            </a:r>
          </a:p>
          <a:p>
            <a:pPr marL="6350" marR="228600">
              <a:spcBef>
                <a:spcPts val="0"/>
              </a:spcBef>
              <a:spcAft>
                <a:spcPts val="600"/>
              </a:spcAft>
              <a:tabLst>
                <a:tab pos="228600" algn="l"/>
              </a:tabLst>
            </a:pPr>
            <a:endParaRPr lang="en-US" sz="1000"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marL="6350" marR="228600">
              <a:spcBef>
                <a:spcPts val="0"/>
              </a:spcBef>
              <a:spcAft>
                <a:spcPts val="600"/>
              </a:spcAft>
              <a:tabLst>
                <a:tab pos="228600" algn="l"/>
              </a:tabLst>
            </a:pPr>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This principle is especially useful to improve performance if the calculation is expensive or time-consuming.</a:t>
            </a:r>
            <a:endPar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879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02E-4ACD-4EF8-931A-548CAC007F97}"/>
              </a:ext>
            </a:extLst>
          </p:cNvPr>
          <p:cNvSpPr>
            <a:spLocks noGrp="1"/>
          </p:cNvSpPr>
          <p:nvPr>
            <p:ph type="title"/>
          </p:nvPr>
        </p:nvSpPr>
        <p:spPr/>
        <p:txBody>
          <a:bodyPr/>
          <a:lstStyle/>
          <a:p>
            <a:r>
              <a:rPr lang="en-US" dirty="0"/>
              <a:t>A </a:t>
            </a:r>
            <a:r>
              <a:rPr lang="en-US" b="1" dirty="0">
                <a:solidFill>
                  <a:srgbClr val="0432FF"/>
                </a:solidFill>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4" name="Slide Number Placeholder 3">
            <a:extLst>
              <a:ext uri="{FF2B5EF4-FFF2-40B4-BE49-F238E27FC236}">
                <a16:creationId xmlns:a16="http://schemas.microsoft.com/office/drawing/2014/main" id="{7428A167-E7CF-7B0A-E6F1-1301001ABBA5}"/>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pic>
        <p:nvPicPr>
          <p:cNvPr id="5" name="Picture 4" descr="Diagram&#10;&#10;Description automatically generated with medium confidence">
            <a:extLst>
              <a:ext uri="{FF2B5EF4-FFF2-40B4-BE49-F238E27FC236}">
                <a16:creationId xmlns:a16="http://schemas.microsoft.com/office/drawing/2014/main" id="{3D744022-48A3-9354-6C01-F823CAAADC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4166" y="1508781"/>
            <a:ext cx="6695667" cy="3383243"/>
          </a:xfrm>
          <a:prstGeom prst="rect">
            <a:avLst/>
          </a:prstGeom>
        </p:spPr>
      </p:pic>
    </p:spTree>
    <p:extLst>
      <p:ext uri="{BB962C8B-B14F-4D97-AF65-F5344CB8AC3E}">
        <p14:creationId xmlns:p14="http://schemas.microsoft.com/office/powerpoint/2010/main" val="3041208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A514-D7E4-CD49-1BB3-B94BE253E095}"/>
              </a:ext>
            </a:extLst>
          </p:cNvPr>
          <p:cNvSpPr>
            <a:spLocks noGrp="1"/>
          </p:cNvSpPr>
          <p:nvPr>
            <p:ph type="title"/>
          </p:nvPr>
        </p:nvSpPr>
        <p:spPr/>
        <p:txBody>
          <a:bodyPr/>
          <a:lstStyle/>
          <a:p>
            <a:r>
              <a:rPr lang="en-US" dirty="0"/>
              <a:t>Public Setter Functions</a:t>
            </a:r>
          </a:p>
        </p:txBody>
      </p:sp>
      <p:sp>
        <p:nvSpPr>
          <p:cNvPr id="3" name="Content Placeholder 2">
            <a:extLst>
              <a:ext uri="{FF2B5EF4-FFF2-40B4-BE49-F238E27FC236}">
                <a16:creationId xmlns:a16="http://schemas.microsoft.com/office/drawing/2014/main" id="{61F95BD2-049D-EA09-6560-4A4825F9B736}"/>
              </a:ext>
            </a:extLst>
          </p:cNvPr>
          <p:cNvSpPr>
            <a:spLocks noGrp="1"/>
          </p:cNvSpPr>
          <p:nvPr>
            <p:ph idx="1"/>
          </p:nvPr>
        </p:nvSpPr>
        <p:spPr>
          <a:xfrm>
            <a:off x="457199" y="1295401"/>
            <a:ext cx="8412433" cy="4511014"/>
          </a:xfrm>
        </p:spPr>
        <p:txBody>
          <a:bodyPr/>
          <a:lstStyle/>
          <a:p>
            <a:r>
              <a:rPr lang="en-US" dirty="0"/>
              <a:t>Our </a:t>
            </a:r>
            <a:r>
              <a:rPr lang="en-US" b="1" dirty="0">
                <a:solidFill>
                  <a:srgbClr val="0432FF"/>
                </a:solidFill>
                <a:latin typeface="Courier New" panose="02070309020205020404" pitchFamily="49" charset="0"/>
                <a:cs typeface="Courier New" panose="02070309020205020404" pitchFamily="49" charset="0"/>
              </a:rPr>
              <a:t>Date</a:t>
            </a:r>
            <a:r>
              <a:rPr lang="en-US" dirty="0"/>
              <a:t> class so far it is </a:t>
            </a:r>
            <a:r>
              <a:rPr lang="en-US" dirty="0">
                <a:solidFill>
                  <a:srgbClr val="C00000"/>
                </a:solidFill>
              </a:rPr>
              <a:t>immutable</a:t>
            </a:r>
            <a:r>
              <a:rPr lang="en-US" dirty="0"/>
              <a:t>.</a:t>
            </a:r>
          </a:p>
          <a:p>
            <a:pPr lvl="1"/>
            <a:r>
              <a:rPr lang="en-US" dirty="0"/>
              <a:t>There are </a:t>
            </a:r>
            <a:r>
              <a:rPr lang="en-US" u="sng" dirty="0"/>
              <a:t>no public setter functions</a:t>
            </a:r>
            <a:r>
              <a:rPr lang="en-US" dirty="0"/>
              <a:t>.</a:t>
            </a:r>
          </a:p>
          <a:p>
            <a:pPr lvl="1"/>
            <a:r>
              <a:rPr lang="en-US" dirty="0"/>
              <a:t>Once we’ve constructed a </a:t>
            </a:r>
            <a:r>
              <a:rPr lang="en-US" b="1" dirty="0">
                <a:solidFill>
                  <a:srgbClr val="0432FF"/>
                </a:solidFill>
                <a:latin typeface="Courier New" panose="02070309020205020404" pitchFamily="49" charset="0"/>
                <a:cs typeface="Courier New" panose="02070309020205020404" pitchFamily="49" charset="0"/>
              </a:rPr>
              <a:t>Date</a:t>
            </a:r>
            <a:r>
              <a:rPr lang="en-US" dirty="0"/>
              <a:t> object at run time with year, month, and day of the month values, there is </a:t>
            </a:r>
            <a:r>
              <a:rPr lang="en-US" u="sng" dirty="0"/>
              <a:t>no way to change its state</a:t>
            </a:r>
            <a:r>
              <a:rPr lang="en-US" dirty="0"/>
              <a:t>.</a:t>
            </a:r>
          </a:p>
          <a:p>
            <a:pPr lvl="4"/>
            <a:endParaRPr lang="en-US" dirty="0"/>
          </a:p>
          <a:p>
            <a:r>
              <a:rPr lang="en-US" dirty="0"/>
              <a:t>We can make yet another version of the </a:t>
            </a:r>
            <a:r>
              <a:rPr lang="en-US" b="1" dirty="0">
                <a:solidFill>
                  <a:srgbClr val="0432FF"/>
                </a:solidFill>
                <a:latin typeface="Courier New" panose="02070309020205020404" pitchFamily="49" charset="0"/>
                <a:cs typeface="Courier New" panose="02070309020205020404" pitchFamily="49" charset="0"/>
              </a:rPr>
              <a:t>Date</a:t>
            </a:r>
            <a:r>
              <a:rPr lang="en-US" dirty="0"/>
              <a:t> class that allows selective access to another part of its implementation, the Julian day number.</a:t>
            </a:r>
          </a:p>
          <a:p>
            <a:pPr lvl="1"/>
            <a:r>
              <a:rPr lang="en-US" dirty="0"/>
              <a:t>Add public getter function </a:t>
            </a:r>
            <a:r>
              <a:rPr lang="en-US" b="1" dirty="0">
                <a:solidFill>
                  <a:srgbClr val="0432FF"/>
                </a:solidFill>
                <a:latin typeface="Courier New" panose="02070309020205020404" pitchFamily="49" charset="0"/>
                <a:cs typeface="Courier New" panose="02070309020205020404" pitchFamily="49" charset="0"/>
              </a:rPr>
              <a:t>get_julian() </a:t>
            </a:r>
            <a:r>
              <a:rPr lang="en-US" dirty="0"/>
              <a:t>and public setter function </a:t>
            </a:r>
            <a:r>
              <a:rPr lang="en-US" b="1" dirty="0">
                <a:solidFill>
                  <a:srgbClr val="0432FF"/>
                </a:solidFill>
                <a:latin typeface="Courier New" panose="02070309020205020404" pitchFamily="49" charset="0"/>
                <a:cs typeface="Courier New" panose="02070309020205020404" pitchFamily="49" charset="0"/>
              </a:rPr>
              <a:t>set_julian()</a:t>
            </a:r>
            <a:r>
              <a:rPr lang="en-US" dirty="0"/>
              <a:t>.</a:t>
            </a:r>
            <a:endParaRPr lang="en-US"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F5493FE-053F-F486-B758-F2303A26B5C7}"/>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grpSp>
        <p:nvGrpSpPr>
          <p:cNvPr id="8" name="Group 7">
            <a:extLst>
              <a:ext uri="{FF2B5EF4-FFF2-40B4-BE49-F238E27FC236}">
                <a16:creationId xmlns:a16="http://schemas.microsoft.com/office/drawing/2014/main" id="{6DEAA857-D813-BA52-BBF2-70DF5D14F837}"/>
              </a:ext>
            </a:extLst>
          </p:cNvPr>
          <p:cNvGrpSpPr/>
          <p:nvPr/>
        </p:nvGrpSpPr>
        <p:grpSpPr>
          <a:xfrm>
            <a:off x="2474226" y="5806414"/>
            <a:ext cx="4136365" cy="338554"/>
            <a:chOff x="2343937" y="5833616"/>
            <a:chExt cx="4136365" cy="338554"/>
          </a:xfrm>
        </p:grpSpPr>
        <p:sp>
          <p:nvSpPr>
            <p:cNvPr id="5" name="TextBox 4">
              <a:extLst>
                <a:ext uri="{FF2B5EF4-FFF2-40B4-BE49-F238E27FC236}">
                  <a16:creationId xmlns:a16="http://schemas.microsoft.com/office/drawing/2014/main" id="{75EF3C19-8A4F-0E2D-5F64-8F9FE94DEC51}"/>
                </a:ext>
              </a:extLst>
            </p:cNvPr>
            <p:cNvSpPr txBox="1"/>
            <p:nvPr/>
          </p:nvSpPr>
          <p:spPr>
            <a:xfrm>
              <a:off x="2343937" y="5833616"/>
              <a:ext cx="1132041" cy="338554"/>
            </a:xfrm>
            <a:prstGeom prst="rect">
              <a:avLst/>
            </a:prstGeom>
            <a:solidFill>
              <a:srgbClr val="0432FF"/>
            </a:solidFill>
          </p:spPr>
          <p:txBody>
            <a:bodyPr wrap="none" rtlCol="0">
              <a:spAutoFit/>
            </a:bodyPr>
            <a:lstStyle/>
            <a:p>
              <a:r>
                <a:rPr lang="en-US" dirty="0">
                  <a:solidFill>
                    <a:srgbClr val="FFFF00"/>
                  </a:solidFill>
                </a:rPr>
                <a:t>5.5/</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5744606A-2754-BCC9-68EA-0C0B62B286AB}"/>
                </a:ext>
              </a:extLst>
            </p:cNvPr>
            <p:cNvSpPr txBox="1"/>
            <p:nvPr/>
          </p:nvSpPr>
          <p:spPr>
            <a:xfrm>
              <a:off x="3624083" y="5833616"/>
              <a:ext cx="1348446" cy="338554"/>
            </a:xfrm>
            <a:prstGeom prst="rect">
              <a:avLst/>
            </a:prstGeom>
            <a:solidFill>
              <a:srgbClr val="0432FF"/>
            </a:solidFill>
          </p:spPr>
          <p:txBody>
            <a:bodyPr wrap="none" rtlCol="0">
              <a:spAutoFit/>
            </a:bodyPr>
            <a:lstStyle/>
            <a:p>
              <a:r>
                <a:rPr lang="en-US" dirty="0">
                  <a:solidFill>
                    <a:srgbClr val="FFFF00"/>
                  </a:solidFill>
                </a:rPr>
                <a:t>5.5/</a:t>
              </a:r>
              <a:r>
                <a:rPr lang="en-US" dirty="0" err="1">
                  <a:solidFill>
                    <a:srgbClr val="FFFF00"/>
                  </a:solidFill>
                </a:rPr>
                <a:t>Date.cpp</a:t>
              </a:r>
              <a:endParaRPr lang="en-US" dirty="0">
                <a:solidFill>
                  <a:srgbClr val="FFFF00"/>
                </a:solidFill>
              </a:endParaRPr>
            </a:p>
          </p:txBody>
        </p:sp>
        <p:sp>
          <p:nvSpPr>
            <p:cNvPr id="7" name="TextBox 6">
              <a:extLst>
                <a:ext uri="{FF2B5EF4-FFF2-40B4-BE49-F238E27FC236}">
                  <a16:creationId xmlns:a16="http://schemas.microsoft.com/office/drawing/2014/main" id="{9FD07A6D-7BE2-CF90-B1FC-A7A2109B4AD5}"/>
                </a:ext>
              </a:extLst>
            </p:cNvPr>
            <p:cNvSpPr txBox="1"/>
            <p:nvPr/>
          </p:nvSpPr>
          <p:spPr>
            <a:xfrm>
              <a:off x="5120634" y="5833616"/>
              <a:ext cx="1359668" cy="338554"/>
            </a:xfrm>
            <a:prstGeom prst="rect">
              <a:avLst/>
            </a:prstGeom>
            <a:solidFill>
              <a:srgbClr val="0432FF"/>
            </a:solidFill>
          </p:spPr>
          <p:txBody>
            <a:bodyPr wrap="none" rtlCol="0">
              <a:spAutoFit/>
            </a:bodyPr>
            <a:lstStyle/>
            <a:p>
              <a:r>
                <a:rPr lang="en-US" dirty="0">
                  <a:solidFill>
                    <a:srgbClr val="FFFF00"/>
                  </a:solidFill>
                </a:rPr>
                <a:t>5.5/</a:t>
              </a:r>
              <a:r>
                <a:rPr lang="en-US" dirty="0" err="1">
                  <a:solidFill>
                    <a:srgbClr val="FFFF00"/>
                  </a:solidFill>
                </a:rPr>
                <a:t>main.cpp</a:t>
              </a:r>
              <a:endParaRPr lang="en-US" dirty="0">
                <a:solidFill>
                  <a:srgbClr val="FFFF00"/>
                </a:solidFill>
              </a:endParaRPr>
            </a:p>
          </p:txBody>
        </p:sp>
      </p:grpSp>
    </p:spTree>
    <p:extLst>
      <p:ext uri="{BB962C8B-B14F-4D97-AF65-F5344CB8AC3E}">
        <p14:creationId xmlns:p14="http://schemas.microsoft.com/office/powerpoint/2010/main" val="2239550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8252-5C5D-5435-83A6-FDCDDFDDA029}"/>
              </a:ext>
            </a:extLst>
          </p:cNvPr>
          <p:cNvSpPr>
            <a:spLocks noGrp="1"/>
          </p:cNvSpPr>
          <p:nvPr>
            <p:ph type="title"/>
          </p:nvPr>
        </p:nvSpPr>
        <p:spPr/>
        <p:txBody>
          <a:bodyPr/>
          <a:lstStyle/>
          <a:p>
            <a:r>
              <a:rPr lang="en-US" dirty="0"/>
              <a:t>Dangerous Public Setter Functions</a:t>
            </a:r>
          </a:p>
        </p:txBody>
      </p:sp>
      <p:sp>
        <p:nvSpPr>
          <p:cNvPr id="3" name="Content Placeholder 2">
            <a:extLst>
              <a:ext uri="{FF2B5EF4-FFF2-40B4-BE49-F238E27FC236}">
                <a16:creationId xmlns:a16="http://schemas.microsoft.com/office/drawing/2014/main" id="{263A30D2-1066-C5B6-703E-47955C9BDD6E}"/>
              </a:ext>
            </a:extLst>
          </p:cNvPr>
          <p:cNvSpPr>
            <a:spLocks noGrp="1"/>
          </p:cNvSpPr>
          <p:nvPr>
            <p:ph idx="1"/>
          </p:nvPr>
        </p:nvSpPr>
        <p:spPr>
          <a:xfrm>
            <a:off x="457200" y="1295400"/>
            <a:ext cx="8229600" cy="3440947"/>
          </a:xfrm>
        </p:spPr>
        <p:txBody>
          <a:bodyPr/>
          <a:lstStyle/>
          <a:p>
            <a:r>
              <a:rPr lang="en-US" dirty="0"/>
              <a:t>Suppose we now provide still </a:t>
            </a:r>
            <a:br>
              <a:rPr lang="en-US" dirty="0"/>
            </a:br>
            <a:r>
              <a:rPr lang="en-US" dirty="0"/>
              <a:t>more public setter functions:</a:t>
            </a:r>
          </a:p>
          <a:p>
            <a:pPr lvl="1"/>
            <a:r>
              <a:rPr lang="en-US" b="1" dirty="0" err="1">
                <a:solidFill>
                  <a:srgbClr val="0432FF"/>
                </a:solidFill>
                <a:latin typeface="Courier New" panose="02070309020205020404" pitchFamily="49" charset="0"/>
                <a:cs typeface="Courier New" panose="02070309020205020404" pitchFamily="49" charset="0"/>
              </a:rPr>
              <a:t>set_year</a:t>
            </a:r>
            <a:r>
              <a:rPr lang="en-US" b="1" dirty="0">
                <a:solidFill>
                  <a:srgbClr val="0432FF"/>
                </a:solidFill>
                <a:latin typeface="Courier New" panose="02070309020205020404" pitchFamily="49" charset="0"/>
                <a:cs typeface="Courier New" panose="02070309020205020404" pitchFamily="49" charset="0"/>
              </a:rPr>
              <a:t>()</a:t>
            </a:r>
            <a:r>
              <a:rPr lang="en-US" dirty="0"/>
              <a:t>, </a:t>
            </a:r>
            <a:r>
              <a:rPr lang="en-US" b="1" dirty="0" err="1">
                <a:solidFill>
                  <a:srgbClr val="0432FF"/>
                </a:solidFill>
                <a:latin typeface="Courier New" panose="02070309020205020404" pitchFamily="49" charset="0"/>
                <a:cs typeface="Courier New" panose="02070309020205020404" pitchFamily="49" charset="0"/>
              </a:rPr>
              <a:t>set_month</a:t>
            </a:r>
            <a:r>
              <a:rPr lang="en-US" b="1" dirty="0">
                <a:solidFill>
                  <a:srgbClr val="0432FF"/>
                </a:solidFill>
                <a:latin typeface="Courier New" panose="02070309020205020404" pitchFamily="49" charset="0"/>
                <a:cs typeface="Courier New" panose="02070309020205020404" pitchFamily="49" charset="0"/>
              </a:rPr>
              <a:t>()</a:t>
            </a:r>
            <a:r>
              <a:rPr lang="en-US" dirty="0"/>
              <a:t>, and </a:t>
            </a:r>
            <a:r>
              <a:rPr lang="en-US" b="1" dirty="0">
                <a:solidFill>
                  <a:srgbClr val="0432FF"/>
                </a:solidFill>
                <a:latin typeface="Courier New" panose="02070309020205020404" pitchFamily="49" charset="0"/>
                <a:cs typeface="Courier New" panose="02070309020205020404" pitchFamily="49" charset="0"/>
              </a:rPr>
              <a:t>set_day()</a:t>
            </a:r>
          </a:p>
          <a:p>
            <a:pPr lvl="1"/>
            <a:r>
              <a:rPr lang="en-US" dirty="0"/>
              <a:t>Is it always a good idea to provide public setter functions?</a:t>
            </a:r>
          </a:p>
          <a:p>
            <a:pPr lvl="1"/>
            <a:r>
              <a:rPr lang="en-US" dirty="0"/>
              <a:t>Do we need to practice stronger defensive programming?</a:t>
            </a:r>
          </a:p>
          <a:p>
            <a:pPr lvl="1"/>
            <a:r>
              <a:rPr lang="en-US" dirty="0"/>
              <a:t>How would you fix this?</a:t>
            </a:r>
          </a:p>
        </p:txBody>
      </p:sp>
      <p:sp>
        <p:nvSpPr>
          <p:cNvPr id="4" name="Slide Number Placeholder 3">
            <a:extLst>
              <a:ext uri="{FF2B5EF4-FFF2-40B4-BE49-F238E27FC236}">
                <a16:creationId xmlns:a16="http://schemas.microsoft.com/office/drawing/2014/main" id="{EC822226-D7A4-3ACC-3354-EC2788DBA8FD}"/>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grpSp>
        <p:nvGrpSpPr>
          <p:cNvPr id="8" name="Group 7">
            <a:extLst>
              <a:ext uri="{FF2B5EF4-FFF2-40B4-BE49-F238E27FC236}">
                <a16:creationId xmlns:a16="http://schemas.microsoft.com/office/drawing/2014/main" id="{B8547F6E-2B1D-1203-DBB7-C60328086F4E}"/>
              </a:ext>
            </a:extLst>
          </p:cNvPr>
          <p:cNvGrpSpPr/>
          <p:nvPr/>
        </p:nvGrpSpPr>
        <p:grpSpPr>
          <a:xfrm>
            <a:off x="2474226" y="4827787"/>
            <a:ext cx="4136365" cy="338554"/>
            <a:chOff x="1783101" y="4736348"/>
            <a:chExt cx="4136365" cy="338554"/>
          </a:xfrm>
        </p:grpSpPr>
        <p:sp>
          <p:nvSpPr>
            <p:cNvPr id="5" name="TextBox 4">
              <a:extLst>
                <a:ext uri="{FF2B5EF4-FFF2-40B4-BE49-F238E27FC236}">
                  <a16:creationId xmlns:a16="http://schemas.microsoft.com/office/drawing/2014/main" id="{8FAEFC9C-0D2C-39B6-19FB-D614D0657A00}"/>
                </a:ext>
              </a:extLst>
            </p:cNvPr>
            <p:cNvSpPr txBox="1"/>
            <p:nvPr/>
          </p:nvSpPr>
          <p:spPr>
            <a:xfrm>
              <a:off x="1783101" y="4736348"/>
              <a:ext cx="1132041" cy="338554"/>
            </a:xfrm>
            <a:prstGeom prst="rect">
              <a:avLst/>
            </a:prstGeom>
            <a:solidFill>
              <a:srgbClr val="0432FF"/>
            </a:solidFill>
          </p:spPr>
          <p:txBody>
            <a:bodyPr wrap="none" rtlCol="0">
              <a:spAutoFit/>
            </a:bodyPr>
            <a:lstStyle/>
            <a:p>
              <a:r>
                <a:rPr lang="en-US" dirty="0">
                  <a:solidFill>
                    <a:srgbClr val="FFFF00"/>
                  </a:solidFill>
                </a:rPr>
                <a:t>5.6/</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51C50624-FCF9-6A21-A80A-3E372F191ABA}"/>
                </a:ext>
              </a:extLst>
            </p:cNvPr>
            <p:cNvSpPr txBox="1"/>
            <p:nvPr/>
          </p:nvSpPr>
          <p:spPr>
            <a:xfrm>
              <a:off x="3063247" y="4736348"/>
              <a:ext cx="1348446" cy="338554"/>
            </a:xfrm>
            <a:prstGeom prst="rect">
              <a:avLst/>
            </a:prstGeom>
            <a:solidFill>
              <a:srgbClr val="0432FF"/>
            </a:solidFill>
          </p:spPr>
          <p:txBody>
            <a:bodyPr wrap="none" rtlCol="0">
              <a:spAutoFit/>
            </a:bodyPr>
            <a:lstStyle/>
            <a:p>
              <a:r>
                <a:rPr lang="en-US" dirty="0">
                  <a:solidFill>
                    <a:srgbClr val="FFFF00"/>
                  </a:solidFill>
                </a:rPr>
                <a:t>5.6/</a:t>
              </a:r>
              <a:r>
                <a:rPr lang="en-US" dirty="0" err="1">
                  <a:solidFill>
                    <a:srgbClr val="FFFF00"/>
                  </a:solidFill>
                </a:rPr>
                <a:t>Date.cpp</a:t>
              </a:r>
              <a:endParaRPr lang="en-US" dirty="0">
                <a:solidFill>
                  <a:srgbClr val="FFFF00"/>
                </a:solidFill>
              </a:endParaRPr>
            </a:p>
          </p:txBody>
        </p:sp>
        <p:sp>
          <p:nvSpPr>
            <p:cNvPr id="7" name="TextBox 6">
              <a:extLst>
                <a:ext uri="{FF2B5EF4-FFF2-40B4-BE49-F238E27FC236}">
                  <a16:creationId xmlns:a16="http://schemas.microsoft.com/office/drawing/2014/main" id="{DDF9C8FA-64C0-359A-A45E-D836DCA3C20A}"/>
                </a:ext>
              </a:extLst>
            </p:cNvPr>
            <p:cNvSpPr txBox="1"/>
            <p:nvPr/>
          </p:nvSpPr>
          <p:spPr>
            <a:xfrm>
              <a:off x="4559798" y="4736348"/>
              <a:ext cx="1359668" cy="338554"/>
            </a:xfrm>
            <a:prstGeom prst="rect">
              <a:avLst/>
            </a:prstGeom>
            <a:solidFill>
              <a:srgbClr val="0432FF"/>
            </a:solidFill>
          </p:spPr>
          <p:txBody>
            <a:bodyPr wrap="none" rtlCol="0">
              <a:spAutoFit/>
            </a:bodyPr>
            <a:lstStyle/>
            <a:p>
              <a:r>
                <a:rPr lang="en-US" dirty="0">
                  <a:solidFill>
                    <a:srgbClr val="FFFF00"/>
                  </a:solidFill>
                </a:rPr>
                <a:t>5.6/</a:t>
              </a:r>
              <a:r>
                <a:rPr lang="en-US" dirty="0" err="1">
                  <a:solidFill>
                    <a:srgbClr val="FFFF00"/>
                  </a:solidFill>
                </a:rPr>
                <a:t>main.cpp</a:t>
              </a:r>
              <a:endParaRPr lang="en-US" dirty="0">
                <a:solidFill>
                  <a:srgbClr val="FFFF00"/>
                </a:solidFill>
              </a:endParaRPr>
            </a:p>
          </p:txBody>
        </p:sp>
      </p:grpSp>
    </p:spTree>
    <p:extLst>
      <p:ext uri="{BB962C8B-B14F-4D97-AF65-F5344CB8AC3E}">
        <p14:creationId xmlns:p14="http://schemas.microsoft.com/office/powerpoint/2010/main" val="3591441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A223-F084-32EA-081B-5E76F05970EC}"/>
              </a:ext>
            </a:extLst>
          </p:cNvPr>
          <p:cNvSpPr>
            <a:spLocks noGrp="1"/>
          </p:cNvSpPr>
          <p:nvPr>
            <p:ph type="title"/>
          </p:nvPr>
        </p:nvSpPr>
        <p:spPr/>
        <p:txBody>
          <a:bodyPr/>
          <a:lstStyle/>
          <a:p>
            <a:r>
              <a:rPr lang="en-US" dirty="0"/>
              <a:t>Rules from the Law of Demeter</a:t>
            </a:r>
          </a:p>
        </p:txBody>
      </p:sp>
      <p:sp>
        <p:nvSpPr>
          <p:cNvPr id="3" name="Content Placeholder 2">
            <a:extLst>
              <a:ext uri="{FF2B5EF4-FFF2-40B4-BE49-F238E27FC236}">
                <a16:creationId xmlns:a16="http://schemas.microsoft.com/office/drawing/2014/main" id="{FA8D729D-B5B1-9BFD-6093-CD992638A49D}"/>
              </a:ext>
            </a:extLst>
          </p:cNvPr>
          <p:cNvSpPr>
            <a:spLocks noGrp="1"/>
          </p:cNvSpPr>
          <p:nvPr>
            <p:ph idx="1"/>
          </p:nvPr>
        </p:nvSpPr>
        <p:spPr/>
        <p:txBody>
          <a:bodyPr/>
          <a:lstStyle/>
          <a:p>
            <a:r>
              <a:rPr lang="en-US" dirty="0"/>
              <a:t>The Law of Demeter prescribes several rules that help us design proper loosely coupled classes.</a:t>
            </a:r>
          </a:p>
          <a:p>
            <a:pPr lvl="4"/>
            <a:endParaRPr lang="en-US" dirty="0"/>
          </a:p>
          <a:p>
            <a:r>
              <a:rPr lang="en-US" dirty="0"/>
              <a:t>By following these rules, we avoid designing </a:t>
            </a:r>
            <a:br>
              <a:rPr lang="en-US" dirty="0"/>
            </a:br>
            <a:r>
              <a:rPr lang="en-US" dirty="0"/>
              <a:t>a class that has certain problematic dependencies on another class. </a:t>
            </a:r>
          </a:p>
          <a:p>
            <a:pPr lvl="4"/>
            <a:endParaRPr lang="en-US" dirty="0"/>
          </a:p>
          <a:p>
            <a:r>
              <a:rPr lang="en-US" b="1" dirty="0"/>
              <a:t>Basic idea: </a:t>
            </a:r>
            <a:r>
              <a:rPr lang="en-US" dirty="0"/>
              <a:t>A class should only call member functions of objects that are “close” to it. </a:t>
            </a:r>
          </a:p>
        </p:txBody>
      </p:sp>
      <p:sp>
        <p:nvSpPr>
          <p:cNvPr id="4" name="Slide Number Placeholder 3">
            <a:extLst>
              <a:ext uri="{FF2B5EF4-FFF2-40B4-BE49-F238E27FC236}">
                <a16:creationId xmlns:a16="http://schemas.microsoft.com/office/drawing/2014/main" id="{0AFFE8FC-DEDF-A861-002F-A57F6CC562B5}"/>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Tree>
    <p:extLst>
      <p:ext uri="{BB962C8B-B14F-4D97-AF65-F5344CB8AC3E}">
        <p14:creationId xmlns:p14="http://schemas.microsoft.com/office/powerpoint/2010/main" val="49604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0A5B-DEED-E104-FB82-2D8374542E9C}"/>
              </a:ext>
            </a:extLst>
          </p:cNvPr>
          <p:cNvSpPr>
            <a:spLocks noGrp="1"/>
          </p:cNvSpPr>
          <p:nvPr>
            <p:ph type="title"/>
          </p:nvPr>
        </p:nvSpPr>
        <p:spPr/>
        <p:txBody>
          <a:bodyPr/>
          <a:lstStyle/>
          <a:p>
            <a:r>
              <a:rPr lang="en-US" dirty="0"/>
              <a:t>Rules from the Law of Demeter</a:t>
            </a:r>
            <a:r>
              <a:rPr lang="en-US" i="1" dirty="0"/>
              <a:t>, cont’d</a:t>
            </a:r>
          </a:p>
        </p:txBody>
      </p:sp>
      <p:sp>
        <p:nvSpPr>
          <p:cNvPr id="3" name="Content Placeholder 2">
            <a:extLst>
              <a:ext uri="{FF2B5EF4-FFF2-40B4-BE49-F238E27FC236}">
                <a16:creationId xmlns:a16="http://schemas.microsoft.com/office/drawing/2014/main" id="{4F816D08-D568-5133-2E5D-6E54D98CF324}"/>
              </a:ext>
            </a:extLst>
          </p:cNvPr>
          <p:cNvSpPr>
            <a:spLocks noGrp="1"/>
          </p:cNvSpPr>
          <p:nvPr>
            <p:ph idx="1"/>
          </p:nvPr>
        </p:nvSpPr>
        <p:spPr/>
        <p:txBody>
          <a:bodyPr/>
          <a:lstStyle/>
          <a:p>
            <a:r>
              <a:rPr lang="en-US" sz="2400" dirty="0"/>
              <a:t>Suppose class </a:t>
            </a:r>
            <a:r>
              <a:rPr lang="en-US" sz="2400" b="1" dirty="0">
                <a:solidFill>
                  <a:srgbClr val="0432FF"/>
                </a:solidFill>
                <a:latin typeface="Courier New" panose="02070309020205020404" pitchFamily="49" charset="0"/>
                <a:cs typeface="Courier New" panose="02070309020205020404" pitchFamily="49" charset="0"/>
              </a:rPr>
              <a:t>A</a:t>
            </a:r>
            <a:r>
              <a:rPr lang="en-US" sz="2400" dirty="0"/>
              <a:t> has member function </a:t>
            </a:r>
            <a:r>
              <a:rPr lang="en-US" sz="2400" b="1" dirty="0">
                <a:solidFill>
                  <a:srgbClr val="0432FF"/>
                </a:solidFill>
                <a:latin typeface="Courier New" panose="02070309020205020404" pitchFamily="49" charset="0"/>
                <a:cs typeface="Courier New" panose="02070309020205020404" pitchFamily="49" charset="0"/>
              </a:rPr>
              <a:t>afunc() </a:t>
            </a:r>
            <a:r>
              <a:rPr lang="en-US" sz="2400" dirty="0"/>
              <a:t>and class </a:t>
            </a:r>
            <a:r>
              <a:rPr lang="en-US" sz="2400" b="1" dirty="0">
                <a:solidFill>
                  <a:srgbClr val="0432FF"/>
                </a:solidFill>
                <a:latin typeface="Courier New" panose="02070309020205020404" pitchFamily="49" charset="0"/>
                <a:cs typeface="Courier New" panose="02070309020205020404" pitchFamily="49" charset="0"/>
              </a:rPr>
              <a:t>B</a:t>
            </a:r>
            <a:r>
              <a:rPr lang="en-US" sz="2400" dirty="0"/>
              <a:t> has member function </a:t>
            </a:r>
            <a:r>
              <a:rPr lang="en-US" sz="2400" b="1" dirty="0">
                <a:solidFill>
                  <a:srgbClr val="0432FF"/>
                </a:solidFill>
                <a:latin typeface="Courier New" panose="02070309020205020404" pitchFamily="49" charset="0"/>
                <a:cs typeface="Courier New" panose="02070309020205020404" pitchFamily="49" charset="0"/>
              </a:rPr>
              <a:t>bfunc()</a:t>
            </a:r>
            <a:r>
              <a:rPr lang="en-US" sz="2400" dirty="0"/>
              <a:t>:</a:t>
            </a:r>
          </a:p>
          <a:p>
            <a:pPr lvl="4"/>
            <a:endParaRPr lang="en-US" sz="650" dirty="0"/>
          </a:p>
          <a:p>
            <a:pPr marL="928687" lvl="1" indent="-457200">
              <a:buFont typeface="+mj-lt"/>
              <a:buAutoNum type="arabicPeriod"/>
            </a:pPr>
            <a:r>
              <a:rPr lang="en-US" sz="2000" dirty="0"/>
              <a:t>Function </a:t>
            </a:r>
            <a:r>
              <a:rPr lang="en-US" sz="2000" b="1" dirty="0">
                <a:solidFill>
                  <a:srgbClr val="0432FF"/>
                </a:solidFill>
                <a:latin typeface="Courier New" panose="02070309020205020404" pitchFamily="49" charset="0"/>
                <a:cs typeface="Courier New" panose="02070309020205020404" pitchFamily="49" charset="0"/>
              </a:rPr>
              <a:t>afunc()</a:t>
            </a:r>
            <a:r>
              <a:rPr lang="en-US" sz="2000" dirty="0"/>
              <a:t> </a:t>
            </a:r>
            <a:r>
              <a:rPr lang="en-US" sz="2000" u="sng" dirty="0"/>
              <a:t>can</a:t>
            </a:r>
            <a:r>
              <a:rPr lang="en-US" sz="2000" dirty="0"/>
              <a:t> call function </a:t>
            </a:r>
            <a:r>
              <a:rPr lang="en-US" sz="2000" b="1" dirty="0">
                <a:solidFill>
                  <a:srgbClr val="0432FF"/>
                </a:solidFill>
                <a:latin typeface="Courier New" panose="02070309020205020404" pitchFamily="49" charset="0"/>
                <a:cs typeface="Courier New" panose="02070309020205020404" pitchFamily="49" charset="0"/>
              </a:rPr>
              <a:t>bfunc() </a:t>
            </a:r>
            <a:r>
              <a:rPr lang="en-US" sz="2000" dirty="0"/>
              <a:t>on a class </a:t>
            </a:r>
            <a:r>
              <a:rPr lang="en-US" sz="2000" b="1" dirty="0">
                <a:solidFill>
                  <a:srgbClr val="0432FF"/>
                </a:solidFill>
                <a:latin typeface="Courier New" panose="02070309020205020404" pitchFamily="49" charset="0"/>
                <a:cs typeface="Courier New" panose="02070309020205020404" pitchFamily="49" charset="0"/>
              </a:rPr>
              <a:t>B</a:t>
            </a:r>
            <a:r>
              <a:rPr lang="en-US" sz="2000" dirty="0"/>
              <a:t> object if class </a:t>
            </a:r>
            <a:r>
              <a:rPr lang="en-US" sz="2000" b="1" dirty="0">
                <a:solidFill>
                  <a:srgbClr val="0432FF"/>
                </a:solidFill>
                <a:latin typeface="Courier New" panose="02070309020205020404" pitchFamily="49" charset="0"/>
                <a:cs typeface="Courier New" panose="02070309020205020404" pitchFamily="49" charset="0"/>
              </a:rPr>
              <a:t>A</a:t>
            </a:r>
            <a:r>
              <a:rPr lang="en-US" sz="2000" dirty="0"/>
              <a:t> aggregates the </a:t>
            </a:r>
            <a:r>
              <a:rPr lang="en-US" sz="2000" b="1" dirty="0">
                <a:latin typeface="Courier New" panose="02070309020205020404" pitchFamily="49" charset="0"/>
                <a:cs typeface="Courier New" panose="02070309020205020404" pitchFamily="49" charset="0"/>
              </a:rPr>
              <a:t>B</a:t>
            </a:r>
            <a:r>
              <a:rPr lang="en-US" sz="2000" dirty="0"/>
              <a:t> object (i.e., class </a:t>
            </a:r>
            <a:r>
              <a:rPr lang="en-US" sz="2000" b="1" dirty="0">
                <a:solidFill>
                  <a:srgbClr val="0432FF"/>
                </a:solidFill>
                <a:latin typeface="Courier New" panose="02070309020205020404" pitchFamily="49" charset="0"/>
                <a:cs typeface="Courier New" panose="02070309020205020404" pitchFamily="49" charset="0"/>
              </a:rPr>
              <a:t>A</a:t>
            </a:r>
            <a:r>
              <a:rPr lang="en-US" sz="2000" dirty="0"/>
              <a:t> has a member variable whose value is that class </a:t>
            </a:r>
            <a:r>
              <a:rPr lang="en-US" sz="2000" b="1" dirty="0">
                <a:solidFill>
                  <a:srgbClr val="0432FF"/>
                </a:solidFill>
                <a:latin typeface="Courier New" panose="02070309020205020404" pitchFamily="49" charset="0"/>
                <a:cs typeface="Courier New" panose="02070309020205020404" pitchFamily="49" charset="0"/>
              </a:rPr>
              <a:t>B</a:t>
            </a:r>
            <a:r>
              <a:rPr lang="en-US" sz="2000" dirty="0"/>
              <a:t> object or a pointer to that class </a:t>
            </a:r>
            <a:r>
              <a:rPr lang="en-US" sz="2000" b="1" dirty="0">
                <a:solidFill>
                  <a:srgbClr val="0432FF"/>
                </a:solidFill>
                <a:latin typeface="Courier New" panose="02070309020205020404" pitchFamily="49" charset="0"/>
                <a:cs typeface="Courier New" panose="02070309020205020404" pitchFamily="49" charset="0"/>
              </a:rPr>
              <a:t>B</a:t>
            </a:r>
            <a:r>
              <a:rPr lang="en-US" sz="2000" dirty="0"/>
              <a:t> object).</a:t>
            </a:r>
          </a:p>
          <a:p>
            <a:pPr marL="2317750" lvl="4" indent="-457200">
              <a:buFont typeface="+mj-lt"/>
              <a:buAutoNum type="arabicPeriod"/>
            </a:pPr>
            <a:endParaRPr lang="en-US" sz="650" dirty="0"/>
          </a:p>
          <a:p>
            <a:pPr marL="928687" lvl="1" indent="-457200">
              <a:buFont typeface="+mj-lt"/>
              <a:buAutoNum type="arabicPeriod"/>
            </a:pPr>
            <a:r>
              <a:rPr lang="en-US" sz="2000" dirty="0"/>
              <a:t>Function </a:t>
            </a:r>
            <a:r>
              <a:rPr lang="en-US" sz="2000" b="1" dirty="0">
                <a:solidFill>
                  <a:srgbClr val="0432FF"/>
                </a:solidFill>
                <a:latin typeface="Courier New" panose="02070309020205020404" pitchFamily="49" charset="0"/>
                <a:cs typeface="Courier New" panose="02070309020205020404" pitchFamily="49" charset="0"/>
              </a:rPr>
              <a:t>afunc() </a:t>
            </a:r>
            <a:r>
              <a:rPr lang="en-US" sz="2000" u="sng" dirty="0"/>
              <a:t>can</a:t>
            </a:r>
            <a:r>
              <a:rPr lang="en-US" sz="2000" dirty="0"/>
              <a:t> call function </a:t>
            </a:r>
            <a:r>
              <a:rPr lang="en-US" sz="2000" b="1" dirty="0">
                <a:solidFill>
                  <a:srgbClr val="0432FF"/>
                </a:solidFill>
                <a:latin typeface="Courier New" panose="02070309020205020404" pitchFamily="49" charset="0"/>
                <a:cs typeface="Courier New" panose="02070309020205020404" pitchFamily="49" charset="0"/>
              </a:rPr>
              <a:t>bfunc() </a:t>
            </a:r>
            <a:r>
              <a:rPr lang="en-US" sz="2000" dirty="0"/>
              <a:t>on a class </a:t>
            </a:r>
            <a:r>
              <a:rPr lang="en-US" sz="2000" b="1" dirty="0">
                <a:solidFill>
                  <a:srgbClr val="0432FF"/>
                </a:solidFill>
                <a:latin typeface="Courier New" panose="02070309020205020404" pitchFamily="49" charset="0"/>
                <a:cs typeface="Courier New" panose="02070309020205020404" pitchFamily="49" charset="0"/>
              </a:rPr>
              <a:t>B</a:t>
            </a:r>
            <a:r>
              <a:rPr lang="en-US" sz="2000" dirty="0"/>
              <a:t> object if the </a:t>
            </a:r>
            <a:r>
              <a:rPr lang="en-US" sz="2000" b="1" dirty="0">
                <a:solidFill>
                  <a:srgbClr val="0432FF"/>
                </a:solidFill>
                <a:latin typeface="Courier New" panose="02070309020205020404" pitchFamily="49" charset="0"/>
                <a:cs typeface="Courier New" panose="02070309020205020404" pitchFamily="49" charset="0"/>
              </a:rPr>
              <a:t>B</a:t>
            </a:r>
            <a:r>
              <a:rPr lang="en-US" sz="2000" dirty="0"/>
              <a:t> object was passed as an argument to </a:t>
            </a:r>
            <a:r>
              <a:rPr lang="en-US" sz="2000" b="1" dirty="0">
                <a:solidFill>
                  <a:srgbClr val="0432FF"/>
                </a:solidFill>
                <a:latin typeface="Courier New" panose="02070309020205020404" pitchFamily="49" charset="0"/>
                <a:cs typeface="Courier New" panose="02070309020205020404" pitchFamily="49" charset="0"/>
              </a:rPr>
              <a:t>afunc()</a:t>
            </a:r>
            <a:r>
              <a:rPr lang="en-US" sz="2000" dirty="0"/>
              <a:t>.</a:t>
            </a:r>
          </a:p>
          <a:p>
            <a:pPr marL="2317750" lvl="4" indent="-457200">
              <a:buFont typeface="+mj-lt"/>
              <a:buAutoNum type="arabicPeriod"/>
            </a:pPr>
            <a:endParaRPr lang="en-US" sz="650" dirty="0"/>
          </a:p>
          <a:p>
            <a:pPr marL="928687" lvl="1" indent="-457200">
              <a:buFont typeface="+mj-lt"/>
              <a:buAutoNum type="arabicPeriod"/>
            </a:pPr>
            <a:r>
              <a:rPr lang="en-US" sz="2000" dirty="0"/>
              <a:t>Function </a:t>
            </a:r>
            <a:r>
              <a:rPr lang="en-US" sz="2000" b="1" dirty="0">
                <a:solidFill>
                  <a:srgbClr val="0432FF"/>
                </a:solidFill>
                <a:latin typeface="Courier New" panose="02070309020205020404" pitchFamily="49" charset="0"/>
                <a:cs typeface="Courier New" panose="02070309020205020404" pitchFamily="49" charset="0"/>
              </a:rPr>
              <a:t>afunc() </a:t>
            </a:r>
            <a:r>
              <a:rPr lang="en-US" sz="2000" u="sng" dirty="0"/>
              <a:t>can</a:t>
            </a:r>
            <a:r>
              <a:rPr lang="en-US" sz="2000" dirty="0"/>
              <a:t> call function </a:t>
            </a:r>
            <a:r>
              <a:rPr lang="en-US" sz="2000" b="1" dirty="0">
                <a:solidFill>
                  <a:srgbClr val="0432FF"/>
                </a:solidFill>
                <a:latin typeface="Courier New" panose="02070309020205020404" pitchFamily="49" charset="0"/>
                <a:cs typeface="Courier New" panose="02070309020205020404" pitchFamily="49" charset="0"/>
              </a:rPr>
              <a:t>bfunc() </a:t>
            </a:r>
            <a:r>
              <a:rPr lang="en-US" sz="2000" dirty="0"/>
              <a:t>on a class </a:t>
            </a:r>
            <a:r>
              <a:rPr lang="en-US" sz="2000" b="1" dirty="0">
                <a:solidFill>
                  <a:srgbClr val="0432FF"/>
                </a:solidFill>
                <a:latin typeface="Courier New" panose="02070309020205020404" pitchFamily="49" charset="0"/>
                <a:cs typeface="Courier New" panose="02070309020205020404" pitchFamily="49" charset="0"/>
              </a:rPr>
              <a:t>B</a:t>
            </a:r>
            <a:r>
              <a:rPr lang="en-US" sz="2000" dirty="0"/>
              <a:t> object if </a:t>
            </a:r>
            <a:r>
              <a:rPr lang="en-US" sz="2000" b="1" dirty="0">
                <a:solidFill>
                  <a:srgbClr val="0432FF"/>
                </a:solidFill>
                <a:latin typeface="Courier New" panose="02070309020205020404" pitchFamily="49" charset="0"/>
                <a:cs typeface="Courier New" panose="02070309020205020404" pitchFamily="49" charset="0"/>
              </a:rPr>
              <a:t>afunc()</a:t>
            </a:r>
            <a:r>
              <a:rPr lang="en-US" sz="2000" dirty="0"/>
              <a:t> instantiated the </a:t>
            </a:r>
            <a:r>
              <a:rPr lang="en-US" sz="2000" b="1" dirty="0">
                <a:solidFill>
                  <a:srgbClr val="0432FF"/>
                </a:solidFill>
                <a:latin typeface="Courier New" panose="02070309020205020404" pitchFamily="49" charset="0"/>
                <a:cs typeface="Courier New" panose="02070309020205020404" pitchFamily="49" charset="0"/>
              </a:rPr>
              <a:t>B</a:t>
            </a:r>
            <a:r>
              <a:rPr lang="en-US" sz="2000" dirty="0"/>
              <a:t> object.</a:t>
            </a:r>
          </a:p>
          <a:p>
            <a:pPr marL="2317750" lvl="4" indent="-457200">
              <a:buFont typeface="+mj-lt"/>
              <a:buAutoNum type="arabicPeriod"/>
            </a:pPr>
            <a:endParaRPr lang="en-US" sz="650" dirty="0"/>
          </a:p>
          <a:p>
            <a:pPr marL="928687" lvl="1" indent="-457200">
              <a:buFont typeface="+mj-lt"/>
              <a:buAutoNum type="arabicPeriod"/>
            </a:pPr>
            <a:r>
              <a:rPr lang="en-US" sz="2000" dirty="0"/>
              <a:t>Function </a:t>
            </a:r>
            <a:r>
              <a:rPr lang="en-US" sz="2000" b="1" dirty="0">
                <a:solidFill>
                  <a:srgbClr val="0432FF"/>
                </a:solidFill>
                <a:latin typeface="Courier New" panose="02070309020205020404" pitchFamily="49" charset="0"/>
                <a:cs typeface="Courier New" panose="02070309020205020404" pitchFamily="49" charset="0"/>
              </a:rPr>
              <a:t>afunc()</a:t>
            </a:r>
            <a:r>
              <a:rPr lang="en-US" sz="2000" dirty="0"/>
              <a:t> </a:t>
            </a:r>
            <a:r>
              <a:rPr lang="en-US" sz="2000" u="sng" dirty="0"/>
              <a:t>should not</a:t>
            </a:r>
            <a:r>
              <a:rPr lang="en-US" sz="2000" dirty="0"/>
              <a:t> call function </a:t>
            </a:r>
            <a:r>
              <a:rPr lang="en-US" sz="2000" b="1" dirty="0">
                <a:solidFill>
                  <a:srgbClr val="0432FF"/>
                </a:solidFill>
                <a:latin typeface="Courier New" panose="02070309020205020404" pitchFamily="49" charset="0"/>
                <a:cs typeface="Courier New" panose="02070309020205020404" pitchFamily="49" charset="0"/>
              </a:rPr>
              <a:t>bfunc()</a:t>
            </a:r>
            <a:r>
              <a:rPr lang="en-US" sz="2000" dirty="0"/>
              <a:t> on a class </a:t>
            </a:r>
            <a:r>
              <a:rPr lang="en-US" sz="2000" b="1" dirty="0">
                <a:solidFill>
                  <a:srgbClr val="0432FF"/>
                </a:solidFill>
                <a:latin typeface="Courier New" panose="02070309020205020404" pitchFamily="49" charset="0"/>
                <a:cs typeface="Courier New" panose="02070309020205020404" pitchFamily="49" charset="0"/>
              </a:rPr>
              <a:t>B</a:t>
            </a:r>
            <a:r>
              <a:rPr lang="en-US" sz="2000" dirty="0"/>
              <a:t> object that was returned by a call on another object’s member function.</a:t>
            </a:r>
          </a:p>
        </p:txBody>
      </p:sp>
      <p:sp>
        <p:nvSpPr>
          <p:cNvPr id="4" name="Slide Number Placeholder 3">
            <a:extLst>
              <a:ext uri="{FF2B5EF4-FFF2-40B4-BE49-F238E27FC236}">
                <a16:creationId xmlns:a16="http://schemas.microsoft.com/office/drawing/2014/main" id="{47244D74-B940-0855-2852-B516C26E9836}"/>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sp>
        <p:nvSpPr>
          <p:cNvPr id="5" name="TextBox 4">
            <a:extLst>
              <a:ext uri="{FF2B5EF4-FFF2-40B4-BE49-F238E27FC236}">
                <a16:creationId xmlns:a16="http://schemas.microsoft.com/office/drawing/2014/main" id="{F0137D5C-1110-1F22-B600-9BDFA1826C8F}"/>
              </a:ext>
            </a:extLst>
          </p:cNvPr>
          <p:cNvSpPr txBox="1"/>
          <p:nvPr/>
        </p:nvSpPr>
        <p:spPr>
          <a:xfrm>
            <a:off x="3566171" y="6120825"/>
            <a:ext cx="3017487" cy="584775"/>
          </a:xfrm>
          <a:prstGeom prst="rect">
            <a:avLst/>
          </a:prstGeom>
          <a:solidFill>
            <a:schemeClr val="accent1">
              <a:lumMod val="20000"/>
              <a:lumOff val="80000"/>
            </a:schemeClr>
          </a:solidFill>
          <a:ln>
            <a:solidFill>
              <a:srgbClr val="0432FF"/>
            </a:solidFill>
          </a:ln>
        </p:spPr>
        <p:txBody>
          <a:bodyPr wrap="square" rtlCol="0">
            <a:spAutoFit/>
          </a:bodyPr>
          <a:lstStyle/>
          <a:p>
            <a:pPr algn="ctr"/>
            <a:r>
              <a:rPr lang="en-US" dirty="0">
                <a:solidFill>
                  <a:srgbClr val="0432FF"/>
                </a:solidFill>
              </a:rPr>
              <a:t>For programmers who are real sticklers about loose coupling!</a:t>
            </a:r>
          </a:p>
        </p:txBody>
      </p:sp>
    </p:spTree>
    <p:extLst>
      <p:ext uri="{BB962C8B-B14F-4D97-AF65-F5344CB8AC3E}">
        <p14:creationId xmlns:p14="http://schemas.microsoft.com/office/powerpoint/2010/main" val="362114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0FB38-2A09-745C-BBE4-A9F88A02318D}"/>
              </a:ext>
            </a:extLst>
          </p:cNvPr>
          <p:cNvSpPr>
            <a:spLocks noGrp="1"/>
          </p:cNvSpPr>
          <p:nvPr>
            <p:ph type="title"/>
          </p:nvPr>
        </p:nvSpPr>
        <p:spPr/>
        <p:txBody>
          <a:bodyPr/>
          <a:lstStyle/>
          <a:p>
            <a:r>
              <a:rPr lang="en-US" dirty="0"/>
              <a:t>Two Important Goals for Good Class Design</a:t>
            </a:r>
          </a:p>
        </p:txBody>
      </p:sp>
      <p:sp>
        <p:nvSpPr>
          <p:cNvPr id="3" name="Content Placeholder 2">
            <a:extLst>
              <a:ext uri="{FF2B5EF4-FFF2-40B4-BE49-F238E27FC236}">
                <a16:creationId xmlns:a16="http://schemas.microsoft.com/office/drawing/2014/main" id="{877CA599-92FD-52C3-6621-A586DF6C3351}"/>
              </a:ext>
            </a:extLst>
          </p:cNvPr>
          <p:cNvSpPr>
            <a:spLocks noGrp="1"/>
          </p:cNvSpPr>
          <p:nvPr>
            <p:ph idx="1"/>
          </p:nvPr>
        </p:nvSpPr>
        <p:spPr/>
        <p:txBody>
          <a:bodyPr/>
          <a:lstStyle/>
          <a:p>
            <a:r>
              <a:rPr lang="en-US" dirty="0"/>
              <a:t>Cohesion</a:t>
            </a:r>
          </a:p>
          <a:p>
            <a:pPr lvl="1"/>
            <a:r>
              <a:rPr lang="en-US" dirty="0"/>
              <a:t>A well-designed class should have only </a:t>
            </a:r>
            <a:br>
              <a:rPr lang="en-US" dirty="0"/>
            </a:br>
            <a:r>
              <a:rPr lang="en-US" u="sng" dirty="0"/>
              <a:t>one primary responsibility</a:t>
            </a:r>
            <a:r>
              <a:rPr lang="en-US" dirty="0"/>
              <a:t>.</a:t>
            </a:r>
          </a:p>
          <a:p>
            <a:pPr lvl="1"/>
            <a:r>
              <a:rPr lang="en-US" dirty="0"/>
              <a:t>Adhere to the </a:t>
            </a:r>
            <a:r>
              <a:rPr lang="en-US" u="sng" dirty="0"/>
              <a:t>Single Responsibility Principle</a:t>
            </a:r>
            <a:r>
              <a:rPr lang="en-US" dirty="0"/>
              <a:t>.</a:t>
            </a:r>
          </a:p>
          <a:p>
            <a:pPr lvl="4"/>
            <a:endParaRPr lang="en-US" dirty="0"/>
          </a:p>
          <a:p>
            <a:r>
              <a:rPr lang="en-US" dirty="0"/>
              <a:t>Loose coupling</a:t>
            </a:r>
          </a:p>
          <a:p>
            <a:pPr lvl="1"/>
            <a:r>
              <a:rPr lang="en-US" dirty="0"/>
              <a:t>Classes have </a:t>
            </a:r>
            <a:r>
              <a:rPr lang="en-US" u="sng" dirty="0"/>
              <a:t>minimal dependencies</a:t>
            </a:r>
            <a:r>
              <a:rPr lang="en-US" dirty="0"/>
              <a:t> on each other.</a:t>
            </a:r>
          </a:p>
          <a:p>
            <a:pPr lvl="1"/>
            <a:r>
              <a:rPr lang="en-US" dirty="0"/>
              <a:t>Class </a:t>
            </a:r>
            <a:r>
              <a:rPr lang="en-US" b="1" dirty="0">
                <a:solidFill>
                  <a:srgbClr val="0432FF"/>
                </a:solidFill>
                <a:latin typeface="Courier New" panose="02070309020205020404" pitchFamily="49" charset="0"/>
                <a:cs typeface="Courier New" panose="02070309020205020404" pitchFamily="49" charset="0"/>
              </a:rPr>
              <a:t>A</a:t>
            </a:r>
            <a:r>
              <a:rPr lang="en-US" dirty="0"/>
              <a:t> is </a:t>
            </a:r>
            <a:r>
              <a:rPr lang="en-US" u="sng" dirty="0"/>
              <a:t>dependent on</a:t>
            </a:r>
            <a:r>
              <a:rPr lang="en-US" dirty="0"/>
              <a:t> class </a:t>
            </a:r>
            <a:r>
              <a:rPr lang="en-US" b="1" dirty="0">
                <a:solidFill>
                  <a:srgbClr val="0432FF"/>
                </a:solidFill>
                <a:latin typeface="Courier New" panose="02070309020205020404" pitchFamily="49" charset="0"/>
                <a:cs typeface="Courier New" panose="02070309020205020404" pitchFamily="49" charset="0"/>
              </a:rPr>
              <a:t>B</a:t>
            </a:r>
            <a:r>
              <a:rPr lang="en-US" dirty="0"/>
              <a:t> if class </a:t>
            </a:r>
            <a:r>
              <a:rPr lang="en-US" b="1" dirty="0">
                <a:solidFill>
                  <a:srgbClr val="0432FF"/>
                </a:solidFill>
                <a:latin typeface="Courier New" panose="02070309020205020404" pitchFamily="49" charset="0"/>
                <a:cs typeface="Courier New" panose="02070309020205020404" pitchFamily="49" charset="0"/>
              </a:rPr>
              <a:t>A</a:t>
            </a:r>
            <a:r>
              <a:rPr lang="en-US" dirty="0"/>
              <a:t> has references to class </a:t>
            </a:r>
            <a:r>
              <a:rPr lang="en-US" b="1" dirty="0">
                <a:solidFill>
                  <a:srgbClr val="0432FF"/>
                </a:solidFill>
                <a:latin typeface="Courier New" panose="02070309020205020404" pitchFamily="49" charset="0"/>
                <a:cs typeface="Courier New" panose="02070309020205020404" pitchFamily="49" charset="0"/>
              </a:rPr>
              <a:t>B</a:t>
            </a:r>
            <a:r>
              <a:rPr lang="en-US" dirty="0"/>
              <a:t>. </a:t>
            </a:r>
          </a:p>
          <a:p>
            <a:pPr lvl="1"/>
            <a:r>
              <a:rPr lang="en-US" dirty="0"/>
              <a:t>Adhere to the </a:t>
            </a:r>
            <a:r>
              <a:rPr lang="en-US" u="sng" dirty="0"/>
              <a:t>Principle of Least Knowledge</a:t>
            </a:r>
            <a:r>
              <a:rPr lang="en-US" dirty="0"/>
              <a:t>.</a:t>
            </a:r>
          </a:p>
        </p:txBody>
      </p:sp>
      <p:sp>
        <p:nvSpPr>
          <p:cNvPr id="4" name="Slide Number Placeholder 3">
            <a:extLst>
              <a:ext uri="{FF2B5EF4-FFF2-40B4-BE49-F238E27FC236}">
                <a16:creationId xmlns:a16="http://schemas.microsoft.com/office/drawing/2014/main" id="{02920DE2-8664-8133-22C4-B260C4DF5518}"/>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spTree>
    <p:extLst>
      <p:ext uri="{BB962C8B-B14F-4D97-AF65-F5344CB8AC3E}">
        <p14:creationId xmlns:p14="http://schemas.microsoft.com/office/powerpoint/2010/main" val="294055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2C17-48B7-EF05-727B-2CF8DF109112}"/>
              </a:ext>
            </a:extLst>
          </p:cNvPr>
          <p:cNvSpPr>
            <a:spLocks noGrp="1"/>
          </p:cNvSpPr>
          <p:nvPr>
            <p:ph type="title"/>
          </p:nvPr>
        </p:nvSpPr>
        <p:spPr/>
        <p:txBody>
          <a:bodyPr/>
          <a:lstStyle/>
          <a:p>
            <a:r>
              <a:rPr lang="en-US" dirty="0"/>
              <a:t>Rules from the Law of Demeter</a:t>
            </a:r>
            <a:r>
              <a:rPr lang="en-US" i="1" dirty="0"/>
              <a:t>, cont’d</a:t>
            </a:r>
            <a:endParaRPr lang="en-US" dirty="0"/>
          </a:p>
        </p:txBody>
      </p:sp>
      <p:sp>
        <p:nvSpPr>
          <p:cNvPr id="4" name="Slide Number Placeholder 3">
            <a:extLst>
              <a:ext uri="{FF2B5EF4-FFF2-40B4-BE49-F238E27FC236}">
                <a16:creationId xmlns:a16="http://schemas.microsoft.com/office/drawing/2014/main" id="{CE193EB1-D8D5-CF6C-990E-7C54709AF39E}"/>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sp>
        <p:nvSpPr>
          <p:cNvPr id="5" name="TextBox 4">
            <a:extLst>
              <a:ext uri="{FF2B5EF4-FFF2-40B4-BE49-F238E27FC236}">
                <a16:creationId xmlns:a16="http://schemas.microsoft.com/office/drawing/2014/main" id="{F3E1629A-ED8E-5631-0C2A-1E67966A4DFC}"/>
              </a:ext>
            </a:extLst>
          </p:cNvPr>
          <p:cNvSpPr txBox="1"/>
          <p:nvPr/>
        </p:nvSpPr>
        <p:spPr>
          <a:xfrm>
            <a:off x="182929" y="1393011"/>
            <a:ext cx="3293382" cy="4324261"/>
          </a:xfrm>
          <a:prstGeom prst="rect">
            <a:avLst/>
          </a:prstGeom>
          <a:solidFill>
            <a:schemeClr val="bg1">
              <a:lumMod val="95000"/>
            </a:schemeClr>
          </a:solidFill>
          <a:ln>
            <a:solidFill>
              <a:schemeClr val="bg1">
                <a:lumMod val="75000"/>
              </a:schemeClr>
            </a:solidFill>
          </a:ln>
        </p:spPr>
        <p:txBody>
          <a:bodyPr wrap="square" rtlCol="0">
            <a:spAutoFit/>
          </a:bodyPr>
          <a:lstStyle/>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Sparkplug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replace()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replace sparkplug */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100" b="1" dirty="0">
                <a:solidFill>
                  <a:srgbClr val="C00000"/>
                </a:solidFill>
                <a:latin typeface="Courier New" panose="02070309020205020404" pitchFamily="49" charset="0"/>
                <a:cs typeface="Times New Roman" panose="02020603050405020304" pitchFamily="18" charset="0"/>
              </a:rPr>
              <a:t>Engine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Sparkplug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get_sparkplug</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return plug;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replace_sparkplug</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plug-&gt;replace();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Sparkplug *plug;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614C1ED1-89C3-1B6F-DB75-B4715F352495}"/>
              </a:ext>
            </a:extLst>
          </p:cNvPr>
          <p:cNvSpPr txBox="1"/>
          <p:nvPr/>
        </p:nvSpPr>
        <p:spPr>
          <a:xfrm>
            <a:off x="3618465" y="1393011"/>
            <a:ext cx="4499000" cy="3985706"/>
          </a:xfrm>
          <a:prstGeom prst="rect">
            <a:avLst/>
          </a:prstGeom>
          <a:solidFill>
            <a:schemeClr val="bg1">
              <a:lumMod val="95000"/>
            </a:schemeClr>
          </a:solidFill>
          <a:ln>
            <a:solidFill>
              <a:schemeClr val="bg1">
                <a:lumMod val="75000"/>
              </a:schemeClr>
            </a:solidFill>
          </a:ln>
        </p:spPr>
        <p:txBody>
          <a:bodyPr wrap="square" rtlCol="0">
            <a:spAutoFit/>
          </a:bodyPr>
          <a:lstStyle/>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100" b="1" dirty="0">
                <a:solidFill>
                  <a:srgbClr val="C00000"/>
                </a:solidFill>
                <a:latin typeface="Courier New" panose="02070309020205020404" pitchFamily="49" charset="0"/>
                <a:cs typeface="Times New Roman" panose="02020603050405020304" pitchFamily="18" charset="0"/>
              </a:rPr>
              <a:t>DemeterAuto</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service_sparkplug(Sparkplug *plug)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plug-&gt;replace();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maintain_auto()</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err="1">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engine.replace_sparkplug</a:t>
            </a:r>
            <a:r>
              <a:rPr lang="en-US" sz="11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Sparkplug *plug1 =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engine.get_sparkplug</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plug1-&gt;replace();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Sparkplug *plug2 = new Sparkplug();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plug2-&gt;replace();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Engine engine;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D33A9DC-F19C-6456-2ADC-A5AD9DD0B908}"/>
              </a:ext>
            </a:extLst>
          </p:cNvPr>
          <p:cNvSpPr txBox="1"/>
          <p:nvPr/>
        </p:nvSpPr>
        <p:spPr>
          <a:xfrm>
            <a:off x="5870591" y="2188468"/>
            <a:ext cx="2468853" cy="400110"/>
          </a:xfrm>
          <a:prstGeom prst="rect">
            <a:avLst/>
          </a:prstGeom>
          <a:solidFill>
            <a:srgbClr val="029846"/>
          </a:solidFill>
        </p:spPr>
        <p:txBody>
          <a:bodyPr wrap="square" rtlCol="0">
            <a:spAutoFit/>
          </a:bodyPr>
          <a:lstStyle/>
          <a:p>
            <a:r>
              <a:rPr lang="en-US" sz="1000" b="1" dirty="0">
                <a:solidFill>
                  <a:srgbClr val="FFFF00"/>
                </a:solidFill>
              </a:rPr>
              <a:t>YES</a:t>
            </a:r>
            <a:r>
              <a:rPr lang="en-US" sz="1000" dirty="0">
                <a:solidFill>
                  <a:srgbClr val="FFFF00"/>
                </a:solidFill>
              </a:rPr>
              <a:t> (Rule 2):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plug</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is a parameter of </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service_sparkplug() </a:t>
            </a:r>
            <a:endParaRPr lang="en-US" sz="1000" b="1" dirty="0">
              <a:solidFill>
                <a:srgbClr val="FFFF00"/>
              </a:solidFill>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9096298D-03B8-1D6A-FFDD-12227ACA4205}"/>
              </a:ext>
            </a:extLst>
          </p:cNvPr>
          <p:cNvSpPr txBox="1"/>
          <p:nvPr/>
        </p:nvSpPr>
        <p:spPr>
          <a:xfrm>
            <a:off x="1117262" y="4800389"/>
            <a:ext cx="2448909" cy="400110"/>
          </a:xfrm>
          <a:prstGeom prst="rect">
            <a:avLst/>
          </a:prstGeom>
          <a:solidFill>
            <a:srgbClr val="029846"/>
          </a:solidFill>
        </p:spPr>
        <p:txBody>
          <a:bodyPr wrap="square" rtlCol="0">
            <a:spAutoFit/>
          </a:bodyPr>
          <a:lstStyle/>
          <a:p>
            <a:r>
              <a:rPr lang="en-US" sz="1000" b="1" dirty="0">
                <a:solidFill>
                  <a:srgbClr val="FFFF00"/>
                </a:solidFill>
              </a:rPr>
              <a:t>YES</a:t>
            </a:r>
            <a:r>
              <a:rPr lang="en-US" sz="1000" dirty="0">
                <a:solidFill>
                  <a:srgbClr val="FFFF00"/>
                </a:solidFill>
              </a:rPr>
              <a:t> (Rule 1):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plug</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is a member variable                   </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of class </a:t>
            </a:r>
            <a:r>
              <a:rPr lang="en-US" sz="1000" b="1" kern="100" dirty="0">
                <a:solidFill>
                  <a:srgbClr val="FFFF00"/>
                </a:solidFill>
                <a:latin typeface="Courier New" panose="02070309020205020404" pitchFamily="49" charset="0"/>
                <a:cs typeface="Courier New" panose="02070309020205020404" pitchFamily="49" charset="0"/>
              </a:rPr>
              <a:t>Engine</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FFFF00"/>
                </a:solidFill>
              </a:rPr>
              <a:t> </a:t>
            </a:r>
          </a:p>
        </p:txBody>
      </p:sp>
      <p:sp>
        <p:nvSpPr>
          <p:cNvPr id="9" name="TextBox 8">
            <a:extLst>
              <a:ext uri="{FF2B5EF4-FFF2-40B4-BE49-F238E27FC236}">
                <a16:creationId xmlns:a16="http://schemas.microsoft.com/office/drawing/2014/main" id="{D3B58191-052D-6C7E-1A0D-F0657C0E028F}"/>
              </a:ext>
            </a:extLst>
          </p:cNvPr>
          <p:cNvSpPr txBox="1"/>
          <p:nvPr/>
        </p:nvSpPr>
        <p:spPr>
          <a:xfrm>
            <a:off x="6766536" y="3011419"/>
            <a:ext cx="2285975" cy="400110"/>
          </a:xfrm>
          <a:prstGeom prst="rect">
            <a:avLst/>
          </a:prstGeom>
          <a:solidFill>
            <a:srgbClr val="029846"/>
          </a:solidFill>
        </p:spPr>
        <p:txBody>
          <a:bodyPr wrap="square" rtlCol="0">
            <a:spAutoFit/>
          </a:bodyPr>
          <a:lstStyle/>
          <a:p>
            <a:r>
              <a:rPr lang="en-US" sz="1000" b="1" dirty="0">
                <a:solidFill>
                  <a:srgbClr val="FFFF00"/>
                </a:solidFill>
              </a:rPr>
              <a:t>YES</a:t>
            </a:r>
            <a:r>
              <a:rPr lang="en-US" sz="1000" dirty="0">
                <a:solidFill>
                  <a:srgbClr val="FFFF00"/>
                </a:solidFill>
              </a:rPr>
              <a:t> (Rule 1):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engine</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is a member </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of class </a:t>
            </a:r>
            <a:r>
              <a:rPr lang="en-US" sz="1000" b="1" kern="100" dirty="0">
                <a:solidFill>
                  <a:srgbClr val="FFFF00"/>
                </a:solidFill>
                <a:latin typeface="Courier New" panose="02070309020205020404" pitchFamily="49" charset="0"/>
                <a:cs typeface="Courier New" panose="02070309020205020404" pitchFamily="49" charset="0"/>
              </a:rPr>
              <a:t>DemeterAuto</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FFFF00"/>
                </a:solidFill>
              </a:rPr>
              <a:t> </a:t>
            </a:r>
          </a:p>
        </p:txBody>
      </p:sp>
      <p:sp>
        <p:nvSpPr>
          <p:cNvPr id="10" name="TextBox 9">
            <a:extLst>
              <a:ext uri="{FF2B5EF4-FFF2-40B4-BE49-F238E27FC236}">
                <a16:creationId xmlns:a16="http://schemas.microsoft.com/office/drawing/2014/main" id="{2BFE0240-E105-F0C2-60D6-DE8F8ABB03EB}"/>
              </a:ext>
            </a:extLst>
          </p:cNvPr>
          <p:cNvSpPr txBox="1"/>
          <p:nvPr/>
        </p:nvSpPr>
        <p:spPr>
          <a:xfrm>
            <a:off x="5961289" y="4325919"/>
            <a:ext cx="2954438" cy="400110"/>
          </a:xfrm>
          <a:prstGeom prst="rect">
            <a:avLst/>
          </a:prstGeom>
          <a:solidFill>
            <a:srgbClr val="029846"/>
          </a:solidFill>
        </p:spPr>
        <p:txBody>
          <a:bodyPr wrap="square" rtlCol="0">
            <a:spAutoFit/>
          </a:bodyPr>
          <a:lstStyle/>
          <a:p>
            <a:r>
              <a:rPr lang="en-US" sz="1000" b="1" dirty="0">
                <a:solidFill>
                  <a:srgbClr val="FFFF00"/>
                </a:solidFill>
              </a:rPr>
              <a:t>YES</a:t>
            </a:r>
            <a:r>
              <a:rPr lang="en-US" sz="1000" dirty="0">
                <a:solidFill>
                  <a:srgbClr val="FFFF00"/>
                </a:solidFill>
              </a:rPr>
              <a:t> (Rule 3):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plug2</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points to an object</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instantiated by </a:t>
            </a:r>
            <a:r>
              <a:rPr lang="en-US" sz="1000" b="1" kern="100" dirty="0">
                <a:solidFill>
                  <a:srgbClr val="FFFF00"/>
                </a:solidFill>
                <a:latin typeface="Courier New" panose="02070309020205020404" pitchFamily="49" charset="0"/>
                <a:cs typeface="Courier New" panose="02070309020205020404" pitchFamily="49" charset="0"/>
              </a:rPr>
              <a:t>maintain_auto()</a:t>
            </a:r>
          </a:p>
        </p:txBody>
      </p:sp>
      <p:sp>
        <p:nvSpPr>
          <p:cNvPr id="11" name="TextBox 10">
            <a:extLst>
              <a:ext uri="{FF2B5EF4-FFF2-40B4-BE49-F238E27FC236}">
                <a16:creationId xmlns:a16="http://schemas.microsoft.com/office/drawing/2014/main" id="{E0344CEF-9A95-2505-0021-FB4456C66048}"/>
              </a:ext>
            </a:extLst>
          </p:cNvPr>
          <p:cNvSpPr txBox="1"/>
          <p:nvPr/>
        </p:nvSpPr>
        <p:spPr>
          <a:xfrm>
            <a:off x="5942843" y="3685846"/>
            <a:ext cx="2636731" cy="400110"/>
          </a:xfrm>
          <a:prstGeom prst="rect">
            <a:avLst/>
          </a:prstGeom>
          <a:solidFill>
            <a:srgbClr val="C00000"/>
          </a:solidFill>
        </p:spPr>
        <p:txBody>
          <a:bodyPr wrap="square" rtlCol="0">
            <a:spAutoFit/>
          </a:bodyPr>
          <a:lstStyle/>
          <a:p>
            <a:r>
              <a:rPr lang="en-US" sz="1000" b="1" dirty="0">
                <a:solidFill>
                  <a:srgbClr val="FFFF00"/>
                </a:solidFill>
              </a:rPr>
              <a:t>NO</a:t>
            </a:r>
            <a:r>
              <a:rPr lang="en-US" sz="1000" dirty="0">
                <a:solidFill>
                  <a:srgbClr val="FFFF00"/>
                </a:solidFill>
              </a:rPr>
              <a:t> (Rule 4):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plug1</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points to an object</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returned by the  </a:t>
            </a:r>
            <a:r>
              <a:rPr lang="en-US" sz="1000" b="1" kern="100" dirty="0">
                <a:solidFill>
                  <a:srgbClr val="FFFF00"/>
                </a:solidFill>
                <a:latin typeface="Courier New" panose="02070309020205020404" pitchFamily="49" charset="0"/>
                <a:cs typeface="Courier New" panose="02070309020205020404" pitchFamily="49" charset="0"/>
              </a:rPr>
              <a:t>Engine</a:t>
            </a:r>
            <a:r>
              <a:rPr lang="en-US" sz="1000" b="1" kern="100" dirty="0">
                <a:solidFill>
                  <a:srgbClr val="FFFF00"/>
                </a:solidFill>
                <a:latin typeface="Calibri" panose="020F0502020204030204" pitchFamily="34" charset="0"/>
                <a:cs typeface="Calibri" panose="020F0502020204030204" pitchFamily="34" charset="0"/>
              </a:rPr>
              <a:t> </a:t>
            </a:r>
            <a:r>
              <a:rPr lang="en-US" sz="1000" kern="100" dirty="0">
                <a:solidFill>
                  <a:srgbClr val="FFFF00"/>
                </a:solidFill>
                <a:latin typeface="Calibri" panose="020F0502020204030204" pitchFamily="34" charset="0"/>
                <a:cs typeface="Times New Roman" panose="02020603050405020304" pitchFamily="18" charset="0"/>
              </a:rPr>
              <a:t>object</a:t>
            </a:r>
          </a:p>
        </p:txBody>
      </p:sp>
      <p:sp>
        <p:nvSpPr>
          <p:cNvPr id="12" name="TextBox 11">
            <a:extLst>
              <a:ext uri="{FF2B5EF4-FFF2-40B4-BE49-F238E27FC236}">
                <a16:creationId xmlns:a16="http://schemas.microsoft.com/office/drawing/2014/main" id="{FF55F916-E9ED-B307-5C30-2296F31145D7}"/>
              </a:ext>
            </a:extLst>
          </p:cNvPr>
          <p:cNvSpPr txBox="1"/>
          <p:nvPr/>
        </p:nvSpPr>
        <p:spPr>
          <a:xfrm>
            <a:off x="6217902" y="1234464"/>
            <a:ext cx="1686680" cy="307777"/>
          </a:xfrm>
          <a:prstGeom prst="rect">
            <a:avLst/>
          </a:prstGeom>
          <a:solidFill>
            <a:srgbClr val="0432FF"/>
          </a:solidFill>
        </p:spPr>
        <p:txBody>
          <a:bodyPr wrap="none" rtlCol="0">
            <a:spAutoFit/>
          </a:bodyPr>
          <a:lstStyle/>
          <a:p>
            <a:r>
              <a:rPr lang="en-US" sz="1400" dirty="0">
                <a:solidFill>
                  <a:srgbClr val="FFFF00"/>
                </a:solidFill>
              </a:rPr>
              <a:t>5.7/</a:t>
            </a:r>
            <a:r>
              <a:rPr lang="en-US" sz="1400" dirty="0" err="1">
                <a:solidFill>
                  <a:srgbClr val="FFFF00"/>
                </a:solidFill>
              </a:rPr>
              <a:t>DemeterAuto.h</a:t>
            </a:r>
            <a:endParaRPr lang="en-US" sz="1400" dirty="0">
              <a:solidFill>
                <a:srgbClr val="FFFF00"/>
              </a:solidFill>
            </a:endParaRPr>
          </a:p>
        </p:txBody>
      </p:sp>
    </p:spTree>
    <p:extLst>
      <p:ext uri="{BB962C8B-B14F-4D97-AF65-F5344CB8AC3E}">
        <p14:creationId xmlns:p14="http://schemas.microsoft.com/office/powerpoint/2010/main" val="417042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65FE-5D63-7DCA-704D-C4D07F854BE6}"/>
              </a:ext>
            </a:extLst>
          </p:cNvPr>
          <p:cNvSpPr>
            <a:spLocks noGrp="1"/>
          </p:cNvSpPr>
          <p:nvPr>
            <p:ph type="title"/>
          </p:nvPr>
        </p:nvSpPr>
        <p:spPr/>
        <p:txBody>
          <a:bodyPr/>
          <a:lstStyle/>
          <a:p>
            <a:r>
              <a:rPr lang="en-US" dirty="0"/>
              <a:t>How Well Did We Hide Implementation?</a:t>
            </a:r>
          </a:p>
        </p:txBody>
      </p:sp>
      <p:sp>
        <p:nvSpPr>
          <p:cNvPr id="3" name="Content Placeholder 2">
            <a:extLst>
              <a:ext uri="{FF2B5EF4-FFF2-40B4-BE49-F238E27FC236}">
                <a16:creationId xmlns:a16="http://schemas.microsoft.com/office/drawing/2014/main" id="{432801AA-9112-1D66-FEA3-655CBF94F5E5}"/>
              </a:ext>
            </a:extLst>
          </p:cNvPr>
          <p:cNvSpPr>
            <a:spLocks noGrp="1"/>
          </p:cNvSpPr>
          <p:nvPr>
            <p:ph idx="1"/>
          </p:nvPr>
        </p:nvSpPr>
        <p:spPr>
          <a:xfrm>
            <a:off x="457200" y="1295400"/>
            <a:ext cx="8320994" cy="4835525"/>
          </a:xfrm>
        </p:spPr>
        <p:txBody>
          <a:bodyPr/>
          <a:lstStyle/>
          <a:p>
            <a:r>
              <a:rPr lang="en-US" dirty="0"/>
              <a:t>Example application: Storing employee records.</a:t>
            </a:r>
          </a:p>
          <a:p>
            <a:pPr lvl="4"/>
            <a:endParaRPr lang="en-US" dirty="0"/>
          </a:p>
          <a:p>
            <a:pPr lvl="1"/>
            <a:r>
              <a:rPr lang="en-US" dirty="0"/>
              <a:t>Class </a:t>
            </a:r>
            <a:r>
              <a:rPr lang="en-US" b="1" dirty="0">
                <a:solidFill>
                  <a:srgbClr val="0432FF"/>
                </a:solidFill>
                <a:latin typeface="Courier New" panose="02070309020205020404" pitchFamily="49" charset="0"/>
                <a:cs typeface="Courier New" panose="02070309020205020404" pitchFamily="49" charset="0"/>
              </a:rPr>
              <a:t>Employee</a:t>
            </a:r>
            <a:r>
              <a:rPr lang="en-US" dirty="0"/>
              <a:t> records an employee’s birthdate </a:t>
            </a:r>
            <a:br>
              <a:rPr lang="en-US" dirty="0"/>
            </a:br>
            <a:r>
              <a:rPr lang="en-US" dirty="0"/>
              <a:t>via a one-to-one aggregation with class </a:t>
            </a:r>
            <a:r>
              <a:rPr lang="en-US" b="1" dirty="0">
                <a:solidFill>
                  <a:srgbClr val="0432FF"/>
                </a:solidFill>
                <a:latin typeface="Courier New" panose="02070309020205020404" pitchFamily="49" charset="0"/>
                <a:cs typeface="Courier New" panose="02070309020205020404" pitchFamily="49" charset="0"/>
              </a:rPr>
              <a:t>Date</a:t>
            </a:r>
            <a:r>
              <a:rPr lang="en-US" dirty="0"/>
              <a:t>.</a:t>
            </a:r>
          </a:p>
          <a:p>
            <a:pPr lvl="4"/>
            <a:endParaRPr lang="en-US" dirty="0"/>
          </a:p>
          <a:p>
            <a:pPr lvl="1"/>
            <a:r>
              <a:rPr lang="en-US" dirty="0"/>
              <a:t>An </a:t>
            </a:r>
            <a:r>
              <a:rPr lang="en-US" b="1" dirty="0">
                <a:solidFill>
                  <a:srgbClr val="0432FF"/>
                </a:solidFill>
                <a:latin typeface="Courier New" panose="02070309020205020404" pitchFamily="49" charset="0"/>
                <a:cs typeface="Courier New" panose="02070309020205020404" pitchFamily="49" charset="0"/>
              </a:rPr>
              <a:t>Employee</a:t>
            </a:r>
            <a:r>
              <a:rPr lang="en-US" dirty="0"/>
              <a:t> object must be </a:t>
            </a:r>
            <a:r>
              <a:rPr lang="en-US" u="sng" dirty="0"/>
              <a:t>immutable</a:t>
            </a:r>
            <a:r>
              <a:rPr lang="en-US" dirty="0"/>
              <a:t> by a regular user of the application. After we’ve created an object, the employee’s id, name, and birthdate should </a:t>
            </a:r>
            <a:r>
              <a:rPr lang="en-US" u="sng" dirty="0"/>
              <a:t>not be changeable</a:t>
            </a:r>
            <a:r>
              <a:rPr lang="en-US" dirty="0"/>
              <a:t> by such a user.</a:t>
            </a:r>
          </a:p>
          <a:p>
            <a:pPr lvl="4"/>
            <a:endParaRPr lang="en-US" dirty="0"/>
          </a:p>
          <a:p>
            <a:pPr lvl="1"/>
            <a:r>
              <a:rPr lang="en-US" u="sng" dirty="0"/>
              <a:t>Private member variables</a:t>
            </a:r>
            <a:r>
              <a:rPr lang="en-US" dirty="0"/>
              <a:t> </a:t>
            </a:r>
            <a:r>
              <a:rPr lang="en-US" b="1" dirty="0">
                <a:solidFill>
                  <a:srgbClr val="0432FF"/>
                </a:solidFill>
                <a:latin typeface="Courier New" panose="02070309020205020404" pitchFamily="49" charset="0"/>
                <a:cs typeface="Courier New" panose="02070309020205020404" pitchFamily="49" charset="0"/>
              </a:rPr>
              <a:t>employee_id</a:t>
            </a:r>
            <a:r>
              <a:rPr lang="en-US" dirty="0"/>
              <a:t>, </a:t>
            </a:r>
            <a:r>
              <a:rPr lang="en-US" b="1" dirty="0">
                <a:solidFill>
                  <a:srgbClr val="0432FF"/>
                </a:solidFill>
                <a:latin typeface="Courier New" panose="02070309020205020404" pitchFamily="49" charset="0"/>
                <a:cs typeface="Courier New" panose="02070309020205020404" pitchFamily="49" charset="0"/>
              </a:rPr>
              <a:t>name</a:t>
            </a:r>
            <a:r>
              <a:rPr lang="en-US" dirty="0"/>
              <a:t>, and </a:t>
            </a:r>
            <a:r>
              <a:rPr lang="en-US" b="1" dirty="0">
                <a:solidFill>
                  <a:srgbClr val="0432FF"/>
                </a:solidFill>
                <a:latin typeface="Courier New" panose="02070309020205020404" pitchFamily="49" charset="0"/>
                <a:cs typeface="Courier New" panose="02070309020205020404" pitchFamily="49" charset="0"/>
              </a:rPr>
              <a:t>birthdate</a:t>
            </a:r>
            <a:r>
              <a:rPr lang="en-US" dirty="0"/>
              <a:t> are in the hidden state implementation.</a:t>
            </a:r>
          </a:p>
          <a:p>
            <a:pPr lvl="4"/>
            <a:endParaRPr lang="en-US" dirty="0"/>
          </a:p>
          <a:p>
            <a:pPr lvl="1"/>
            <a:r>
              <a:rPr lang="en-US" dirty="0"/>
              <a:t>Class </a:t>
            </a:r>
            <a:r>
              <a:rPr lang="en-US" b="1" dirty="0">
                <a:solidFill>
                  <a:srgbClr val="0432FF"/>
                </a:solidFill>
                <a:latin typeface="Courier New" panose="02070309020205020404" pitchFamily="49" charset="0"/>
                <a:cs typeface="Courier New" panose="02070309020205020404" pitchFamily="49" charset="0"/>
              </a:rPr>
              <a:t>Employee</a:t>
            </a:r>
            <a:r>
              <a:rPr lang="en-US" dirty="0"/>
              <a:t> has </a:t>
            </a:r>
            <a:r>
              <a:rPr lang="en-US" u="sng" dirty="0"/>
              <a:t>no public setter functions</a:t>
            </a:r>
            <a:r>
              <a:rPr lang="en-US" dirty="0"/>
              <a:t>.</a:t>
            </a:r>
          </a:p>
        </p:txBody>
      </p:sp>
      <p:sp>
        <p:nvSpPr>
          <p:cNvPr id="4" name="Slide Number Placeholder 3">
            <a:extLst>
              <a:ext uri="{FF2B5EF4-FFF2-40B4-BE49-F238E27FC236}">
                <a16:creationId xmlns:a16="http://schemas.microsoft.com/office/drawing/2014/main" id="{58F2BA6A-8972-39A0-2681-E24CB7EE0D5F}"/>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spTree>
    <p:extLst>
      <p:ext uri="{BB962C8B-B14F-4D97-AF65-F5344CB8AC3E}">
        <p14:creationId xmlns:p14="http://schemas.microsoft.com/office/powerpoint/2010/main" val="31683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0DFD-9E5C-818D-5206-AE4FC69720FE}"/>
              </a:ext>
            </a:extLst>
          </p:cNvPr>
          <p:cNvSpPr>
            <a:spLocks noGrp="1"/>
          </p:cNvSpPr>
          <p:nvPr>
            <p:ph type="title"/>
          </p:nvPr>
        </p:nvSpPr>
        <p:spPr/>
        <p:txBody>
          <a:bodyPr/>
          <a:lstStyle/>
          <a:p>
            <a:r>
              <a:rPr lang="en-US" dirty="0"/>
              <a:t>Hide Implementation? </a:t>
            </a:r>
            <a:r>
              <a:rPr lang="en-US" i="1" dirty="0"/>
              <a:t>cont’d</a:t>
            </a:r>
          </a:p>
        </p:txBody>
      </p:sp>
      <p:sp>
        <p:nvSpPr>
          <p:cNvPr id="4" name="Slide Number Placeholder 3">
            <a:extLst>
              <a:ext uri="{FF2B5EF4-FFF2-40B4-BE49-F238E27FC236}">
                <a16:creationId xmlns:a16="http://schemas.microsoft.com/office/drawing/2014/main" id="{A98051FF-CD1A-3602-DB6E-EFB8882BA351}"/>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sp>
        <p:nvSpPr>
          <p:cNvPr id="5" name="TextBox 4">
            <a:extLst>
              <a:ext uri="{FF2B5EF4-FFF2-40B4-BE49-F238E27FC236}">
                <a16:creationId xmlns:a16="http://schemas.microsoft.com/office/drawing/2014/main" id="{569018CA-BA97-FE2B-03A1-1E9F65582BFC}"/>
              </a:ext>
            </a:extLst>
          </p:cNvPr>
          <p:cNvSpPr txBox="1"/>
          <p:nvPr/>
        </p:nvSpPr>
        <p:spPr>
          <a:xfrm>
            <a:off x="1324957" y="1417342"/>
            <a:ext cx="6494085" cy="4708981"/>
          </a:xfrm>
          <a:prstGeom prst="rect">
            <a:avLst/>
          </a:prstGeom>
          <a:solidFill>
            <a:schemeClr val="bg1">
              <a:lumMod val="95000"/>
            </a:schemeClr>
          </a:solidFill>
          <a:ln>
            <a:solidFill>
              <a:schemeClr val="bg1">
                <a:lumMod val="65000"/>
              </a:schemeClr>
            </a:solidFill>
          </a:ln>
        </p:spPr>
        <p:txBody>
          <a:bodyPr wrap="none" rtlCol="0">
            <a:spAutoFit/>
          </a:bodyPr>
          <a:lstStyle/>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Employee</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Employee(long id, string name,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Date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bdate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employee_id(id), name(name), birthdate(</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Date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get_birthdate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const {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return birthdate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friend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operator &lt;&lt;(</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 Employee&amp; emp);</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long employee_id;</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string name;</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Date *birthdate;</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inline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operator &lt;&lt;(</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 Employee&amp; emp)</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"Employee #" &lt;&lt;</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emp.employee_id</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Name: "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emp.name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Birthdate: ";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emp.birthdate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-&gt;print();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8A27AFB-C4B4-DA10-7443-C830B0E09D39}"/>
              </a:ext>
            </a:extLst>
          </p:cNvPr>
          <p:cNvSpPr txBox="1"/>
          <p:nvPr/>
        </p:nvSpPr>
        <p:spPr>
          <a:xfrm>
            <a:off x="6126463" y="1278842"/>
            <a:ext cx="1428596" cy="307777"/>
          </a:xfrm>
          <a:prstGeom prst="rect">
            <a:avLst/>
          </a:prstGeom>
          <a:solidFill>
            <a:srgbClr val="0432FF"/>
          </a:solidFill>
        </p:spPr>
        <p:txBody>
          <a:bodyPr wrap="none" rtlCol="0">
            <a:spAutoFit/>
          </a:bodyPr>
          <a:lstStyle/>
          <a:p>
            <a:r>
              <a:rPr lang="en-US" sz="1400" dirty="0">
                <a:solidFill>
                  <a:srgbClr val="FFFF00"/>
                </a:solidFill>
              </a:rPr>
              <a:t>5.8/</a:t>
            </a:r>
            <a:r>
              <a:rPr lang="en-US" sz="1400" dirty="0" err="1">
                <a:solidFill>
                  <a:srgbClr val="FFFF00"/>
                </a:solidFill>
              </a:rPr>
              <a:t>Employee.h</a:t>
            </a:r>
            <a:endParaRPr lang="en-US" sz="1400" dirty="0">
              <a:solidFill>
                <a:srgbClr val="FFFF00"/>
              </a:solidFill>
            </a:endParaRPr>
          </a:p>
        </p:txBody>
      </p:sp>
    </p:spTree>
    <p:extLst>
      <p:ext uri="{BB962C8B-B14F-4D97-AF65-F5344CB8AC3E}">
        <p14:creationId xmlns:p14="http://schemas.microsoft.com/office/powerpoint/2010/main" val="33836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7" end="17"/>
                                            </p:txEl>
                                          </p:spTgt>
                                        </p:tgtEl>
                                        <p:attrNameLst>
                                          <p:attrName>style.visibility</p:attrName>
                                        </p:attrNameLst>
                                      </p:cBhvr>
                                      <p:to>
                                        <p:strVal val="visible"/>
                                      </p:to>
                                    </p:set>
                                    <p:animEffect transition="in" filter="fade">
                                      <p:cBhvr>
                                        <p:cTn id="7" dur="500"/>
                                        <p:tgtEl>
                                          <p:spTgt spid="5">
                                            <p:txEl>
                                              <p:pRg st="17" end="1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8" end="18"/>
                                            </p:txEl>
                                          </p:spTgt>
                                        </p:tgtEl>
                                        <p:attrNameLst>
                                          <p:attrName>style.visibility</p:attrName>
                                        </p:attrNameLst>
                                      </p:cBhvr>
                                      <p:to>
                                        <p:strVal val="visible"/>
                                      </p:to>
                                    </p:set>
                                    <p:animEffect transition="in" filter="fade">
                                      <p:cBhvr>
                                        <p:cTn id="10" dur="500"/>
                                        <p:tgtEl>
                                          <p:spTgt spid="5">
                                            <p:txEl>
                                              <p:pRg st="18" end="1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9" end="19"/>
                                            </p:txEl>
                                          </p:spTgt>
                                        </p:tgtEl>
                                        <p:attrNameLst>
                                          <p:attrName>style.visibility</p:attrName>
                                        </p:attrNameLst>
                                      </p:cBhvr>
                                      <p:to>
                                        <p:strVal val="visible"/>
                                      </p:to>
                                    </p:set>
                                    <p:animEffect transition="in" filter="fade">
                                      <p:cBhvr>
                                        <p:cTn id="13" dur="500"/>
                                        <p:tgtEl>
                                          <p:spTgt spid="5">
                                            <p:txEl>
                                              <p:pRg st="19" end="1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20" end="20"/>
                                            </p:txEl>
                                          </p:spTgt>
                                        </p:tgtEl>
                                        <p:attrNameLst>
                                          <p:attrName>style.visibility</p:attrName>
                                        </p:attrNameLst>
                                      </p:cBhvr>
                                      <p:to>
                                        <p:strVal val="visible"/>
                                      </p:to>
                                    </p:set>
                                    <p:animEffect transition="in" filter="fade">
                                      <p:cBhvr>
                                        <p:cTn id="16" dur="500"/>
                                        <p:tgtEl>
                                          <p:spTgt spid="5">
                                            <p:txEl>
                                              <p:pRg st="20" end="2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21" end="21"/>
                                            </p:txEl>
                                          </p:spTgt>
                                        </p:tgtEl>
                                        <p:attrNameLst>
                                          <p:attrName>style.visibility</p:attrName>
                                        </p:attrNameLst>
                                      </p:cBhvr>
                                      <p:to>
                                        <p:strVal val="visible"/>
                                      </p:to>
                                    </p:set>
                                    <p:animEffect transition="in" filter="fade">
                                      <p:cBhvr>
                                        <p:cTn id="19" dur="500"/>
                                        <p:tgtEl>
                                          <p:spTgt spid="5">
                                            <p:txEl>
                                              <p:pRg st="21" end="2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22" end="22"/>
                                            </p:txEl>
                                          </p:spTgt>
                                        </p:tgtEl>
                                        <p:attrNameLst>
                                          <p:attrName>style.visibility</p:attrName>
                                        </p:attrNameLst>
                                      </p:cBhvr>
                                      <p:to>
                                        <p:strVal val="visible"/>
                                      </p:to>
                                    </p:set>
                                    <p:animEffect transition="in" filter="fade">
                                      <p:cBhvr>
                                        <p:cTn id="22" dur="500"/>
                                        <p:tgtEl>
                                          <p:spTgt spid="5">
                                            <p:txEl>
                                              <p:pRg st="22" end="2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23" end="23"/>
                                            </p:txEl>
                                          </p:spTgt>
                                        </p:tgtEl>
                                        <p:attrNameLst>
                                          <p:attrName>style.visibility</p:attrName>
                                        </p:attrNameLst>
                                      </p:cBhvr>
                                      <p:to>
                                        <p:strVal val="visible"/>
                                      </p:to>
                                    </p:set>
                                    <p:animEffect transition="in" filter="fade">
                                      <p:cBhvr>
                                        <p:cTn id="25" dur="500"/>
                                        <p:tgtEl>
                                          <p:spTgt spid="5">
                                            <p:txEl>
                                              <p:pRg st="23" end="2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24" end="24"/>
                                            </p:txEl>
                                          </p:spTgt>
                                        </p:tgtEl>
                                        <p:attrNameLst>
                                          <p:attrName>style.visibility</p:attrName>
                                        </p:attrNameLst>
                                      </p:cBhvr>
                                      <p:to>
                                        <p:strVal val="visible"/>
                                      </p:to>
                                    </p:set>
                                    <p:animEffect transition="in" filter="fade">
                                      <p:cBhvr>
                                        <p:cTn id="28" dur="500"/>
                                        <p:tgtEl>
                                          <p:spTgt spid="5">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64AC-D5FC-77DE-5230-90D409A878CF}"/>
              </a:ext>
            </a:extLst>
          </p:cNvPr>
          <p:cNvSpPr>
            <a:spLocks noGrp="1"/>
          </p:cNvSpPr>
          <p:nvPr>
            <p:ph type="title"/>
          </p:nvPr>
        </p:nvSpPr>
        <p:spPr/>
        <p:txBody>
          <a:bodyPr/>
          <a:lstStyle/>
          <a:p>
            <a:r>
              <a:rPr lang="en-US" dirty="0"/>
              <a:t>Hide Implementation? </a:t>
            </a:r>
            <a:r>
              <a:rPr lang="en-US" i="1" dirty="0"/>
              <a:t>cont’d</a:t>
            </a:r>
            <a:endParaRPr lang="en-US" dirty="0"/>
          </a:p>
        </p:txBody>
      </p:sp>
      <p:sp>
        <p:nvSpPr>
          <p:cNvPr id="4" name="Slide Number Placeholder 3">
            <a:extLst>
              <a:ext uri="{FF2B5EF4-FFF2-40B4-BE49-F238E27FC236}">
                <a16:creationId xmlns:a16="http://schemas.microsoft.com/office/drawing/2014/main" id="{8E5E7202-A024-C8D7-AF7E-208F955A8942}"/>
              </a:ext>
            </a:extLst>
          </p:cNvPr>
          <p:cNvSpPr>
            <a:spLocks noGrp="1"/>
          </p:cNvSpPr>
          <p:nvPr>
            <p:ph type="sldNum" sz="quarter" idx="12"/>
          </p:nvPr>
        </p:nvSpPr>
        <p:spPr/>
        <p:txBody>
          <a:bodyPr/>
          <a:lstStyle/>
          <a:p>
            <a:fld id="{6C575094-CFE5-6845-BA77-358456EEE977}" type="slidenum">
              <a:rPr lang="en-US" altLang="x-none" smtClean="0"/>
              <a:pPr/>
              <a:t>53</a:t>
            </a:fld>
            <a:endParaRPr lang="en-US" altLang="x-none"/>
          </a:p>
        </p:txBody>
      </p:sp>
      <p:sp>
        <p:nvSpPr>
          <p:cNvPr id="5" name="TextBox 4">
            <a:extLst>
              <a:ext uri="{FF2B5EF4-FFF2-40B4-BE49-F238E27FC236}">
                <a16:creationId xmlns:a16="http://schemas.microsoft.com/office/drawing/2014/main" id="{5C620BE5-D6D1-F84A-A784-D619B1FDB58C}"/>
              </a:ext>
            </a:extLst>
          </p:cNvPr>
          <p:cNvSpPr txBox="1"/>
          <p:nvPr/>
        </p:nvSpPr>
        <p:spPr>
          <a:xfrm>
            <a:off x="457200" y="1477492"/>
            <a:ext cx="5135060" cy="3754874"/>
          </a:xfrm>
          <a:prstGeom prst="rect">
            <a:avLst/>
          </a:prstGeom>
          <a:solidFill>
            <a:schemeClr val="bg1">
              <a:lumMod val="95000"/>
            </a:schemeClr>
          </a:solidFill>
          <a:ln>
            <a:solidFill>
              <a:schemeClr val="bg1">
                <a:lumMod val="65000"/>
              </a:schemeClr>
            </a:solidFill>
          </a:ln>
        </p:spPr>
        <p:txBody>
          <a:bodyPr wrap="none" rtlCol="0">
            <a:spAutoFit/>
          </a:bodyPr>
          <a:lstStyle/>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int main()</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Date *date1 = new Date(2000, 1, 10);</a:t>
            </a:r>
          </a:p>
          <a:p>
            <a:pPr marL="115888"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Employee </a:t>
            </a:r>
            <a:r>
              <a:rPr lang="en-US" sz="14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mary</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(1234567890, "Mary", date1);</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mary</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julian1 = date1-&gt;get_julian();</a:t>
            </a:r>
          </a:p>
          <a:p>
            <a:pPr marL="115888"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date1-&gt;set_julian(julian1 + 366);</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mary</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Date *date2 =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mary.get_birthdate</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julian2 = date2-&gt;get_julian();</a:t>
            </a:r>
          </a:p>
          <a:p>
            <a:pPr marL="115888"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date2-&gt;set_julian(julian2 + 365);</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mary</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0;</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0A4E27B-F9B8-535E-8D52-3E37F2B87D19}"/>
              </a:ext>
            </a:extLst>
          </p:cNvPr>
          <p:cNvSpPr txBox="1"/>
          <p:nvPr/>
        </p:nvSpPr>
        <p:spPr>
          <a:xfrm>
            <a:off x="5895471" y="1783098"/>
            <a:ext cx="2608406" cy="2462213"/>
          </a:xfrm>
          <a:prstGeom prst="rect">
            <a:avLst/>
          </a:prstGeom>
          <a:solidFill>
            <a:srgbClr val="73FEFF">
              <a:alpha val="24932"/>
            </a:srgbClr>
          </a:solidFill>
          <a:ln>
            <a:solidFill>
              <a:srgbClr val="0432FF"/>
            </a:solidFill>
          </a:ln>
        </p:spPr>
        <p:txBody>
          <a:bodyPr wrap="none" rtlCol="0">
            <a:spAutoFit/>
          </a:bodyPr>
          <a:lstStyle/>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Employee #1234567890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Name: Mary</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Birthdate: 1/10/</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2000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Employee #1234567890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Name: Mary</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Birthdate: 1/10/</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2001</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Employee #1234567890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Name: Mary</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Birthdate: 1/10/</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2002</a:t>
            </a:r>
          </a:p>
        </p:txBody>
      </p:sp>
      <p:sp>
        <p:nvSpPr>
          <p:cNvPr id="8" name="TextBox 7">
            <a:extLst>
              <a:ext uri="{FF2B5EF4-FFF2-40B4-BE49-F238E27FC236}">
                <a16:creationId xmlns:a16="http://schemas.microsoft.com/office/drawing/2014/main" id="{3A830BE7-9933-9132-614C-1D02602F5F09}"/>
              </a:ext>
            </a:extLst>
          </p:cNvPr>
          <p:cNvSpPr txBox="1"/>
          <p:nvPr/>
        </p:nvSpPr>
        <p:spPr>
          <a:xfrm>
            <a:off x="3777050" y="1331210"/>
            <a:ext cx="1069267" cy="307777"/>
          </a:xfrm>
          <a:prstGeom prst="rect">
            <a:avLst/>
          </a:prstGeom>
          <a:solidFill>
            <a:srgbClr val="0432FF"/>
          </a:solidFill>
        </p:spPr>
        <p:txBody>
          <a:bodyPr wrap="none" rtlCol="0">
            <a:spAutoFit/>
          </a:bodyPr>
          <a:lstStyle/>
          <a:p>
            <a:r>
              <a:rPr lang="en-US" sz="1400" dirty="0">
                <a:solidFill>
                  <a:srgbClr val="FFFF00"/>
                </a:solidFill>
              </a:rPr>
              <a:t>5.8/</a:t>
            </a:r>
            <a:r>
              <a:rPr lang="en-US" sz="1400" dirty="0" err="1">
                <a:solidFill>
                  <a:srgbClr val="FFFF00"/>
                </a:solidFill>
              </a:rPr>
              <a:t>tester.h</a:t>
            </a:r>
            <a:endParaRPr lang="en-US" sz="1400" dirty="0">
              <a:solidFill>
                <a:srgbClr val="FFFF00"/>
              </a:solidFill>
            </a:endParaRPr>
          </a:p>
        </p:txBody>
      </p:sp>
      <p:sp>
        <p:nvSpPr>
          <p:cNvPr id="9" name="TextBox 8">
            <a:extLst>
              <a:ext uri="{FF2B5EF4-FFF2-40B4-BE49-F238E27FC236}">
                <a16:creationId xmlns:a16="http://schemas.microsoft.com/office/drawing/2014/main" id="{08EB9A64-A303-51C3-886B-82B4AAD1880D}"/>
              </a:ext>
            </a:extLst>
          </p:cNvPr>
          <p:cNvSpPr txBox="1"/>
          <p:nvPr/>
        </p:nvSpPr>
        <p:spPr>
          <a:xfrm>
            <a:off x="5815566" y="1382858"/>
            <a:ext cx="859531" cy="338554"/>
          </a:xfrm>
          <a:prstGeom prst="rect">
            <a:avLst/>
          </a:prstGeom>
          <a:noFill/>
        </p:spPr>
        <p:txBody>
          <a:bodyPr wrap="none" rtlCol="0">
            <a:spAutoFit/>
          </a:bodyPr>
          <a:lstStyle/>
          <a:p>
            <a:r>
              <a:rPr lang="en-US" dirty="0"/>
              <a:t>Output:</a:t>
            </a:r>
          </a:p>
        </p:txBody>
      </p:sp>
      <p:sp>
        <p:nvSpPr>
          <p:cNvPr id="12" name="TextBox 11">
            <a:extLst>
              <a:ext uri="{FF2B5EF4-FFF2-40B4-BE49-F238E27FC236}">
                <a16:creationId xmlns:a16="http://schemas.microsoft.com/office/drawing/2014/main" id="{8B03B2A5-71F8-C0C0-65E5-9FBEB9AEF21F}"/>
              </a:ext>
            </a:extLst>
          </p:cNvPr>
          <p:cNvSpPr txBox="1"/>
          <p:nvPr/>
        </p:nvSpPr>
        <p:spPr>
          <a:xfrm>
            <a:off x="5363455" y="4740992"/>
            <a:ext cx="3140422" cy="707886"/>
          </a:xfrm>
          <a:prstGeom prst="rect">
            <a:avLst/>
          </a:prstGeom>
          <a:solidFill>
            <a:schemeClr val="accent1">
              <a:lumMod val="20000"/>
              <a:lumOff val="80000"/>
            </a:schemeClr>
          </a:solidFill>
          <a:ln>
            <a:solidFill>
              <a:srgbClr val="0432FF"/>
            </a:solidFill>
          </a:ln>
        </p:spPr>
        <p:txBody>
          <a:bodyPr wrap="square" rtlCol="0">
            <a:spAutoFit/>
          </a:bodyPr>
          <a:lstStyle/>
          <a:p>
            <a:r>
              <a:rPr lang="en-US" sz="2000" dirty="0">
                <a:solidFill>
                  <a:srgbClr val="0432FF"/>
                </a:solidFill>
              </a:rPr>
              <a:t>Oops! The </a:t>
            </a:r>
            <a:r>
              <a:rPr lang="en-US" sz="2000" b="1" dirty="0">
                <a:solidFill>
                  <a:srgbClr val="0432FF"/>
                </a:solidFill>
                <a:latin typeface="Courier New" panose="02070309020205020404" pitchFamily="49" charset="0"/>
                <a:cs typeface="Courier New" panose="02070309020205020404" pitchFamily="49" charset="0"/>
              </a:rPr>
              <a:t>Employee</a:t>
            </a:r>
            <a:r>
              <a:rPr lang="en-US" sz="2000" dirty="0">
                <a:solidFill>
                  <a:srgbClr val="0432FF"/>
                </a:solidFill>
              </a:rPr>
              <a:t> object was </a:t>
            </a:r>
            <a:r>
              <a:rPr lang="en-US" sz="2000" u="sng" dirty="0">
                <a:solidFill>
                  <a:srgbClr val="0432FF"/>
                </a:solidFill>
              </a:rPr>
              <a:t>not</a:t>
            </a:r>
            <a:r>
              <a:rPr lang="en-US" sz="2000" dirty="0">
                <a:solidFill>
                  <a:srgbClr val="0432FF"/>
                </a:solidFill>
              </a:rPr>
              <a:t> immutable!</a:t>
            </a:r>
          </a:p>
        </p:txBody>
      </p:sp>
    </p:spTree>
    <p:extLst>
      <p:ext uri="{BB962C8B-B14F-4D97-AF65-F5344CB8AC3E}">
        <p14:creationId xmlns:p14="http://schemas.microsoft.com/office/powerpoint/2010/main" val="9536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fade">
                                      <p:cBhvr>
                                        <p:cTn id="10" dur="500"/>
                                        <p:tgtEl>
                                          <p:spTgt spid="5">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fade">
                                      <p:cBhvr>
                                        <p:cTn id="13" dur="500"/>
                                        <p:tgtEl>
                                          <p:spTgt spid="5">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Effect transition="in" filter="fade">
                                      <p:cBhvr>
                                        <p:cTn id="29" dur="500"/>
                                        <p:tgtEl>
                                          <p:spTgt spid="5">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animEffect transition="in" filter="fade">
                                      <p:cBhvr>
                                        <p:cTn id="35" dur="500"/>
                                        <p:tgtEl>
                                          <p:spTgt spid="5">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13" end="13"/>
                                            </p:txEl>
                                          </p:spTgt>
                                        </p:tgtEl>
                                        <p:attrNameLst>
                                          <p:attrName>style.visibility</p:attrName>
                                        </p:attrNameLst>
                                      </p:cBhvr>
                                      <p:to>
                                        <p:strVal val="visible"/>
                                      </p:to>
                                    </p:set>
                                    <p:animEffect transition="in" filter="fade">
                                      <p:cBhvr>
                                        <p:cTn id="38" dur="500"/>
                                        <p:tgtEl>
                                          <p:spTgt spid="5">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500"/>
                                        <p:tgtEl>
                                          <p:spTgt spid="7">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fade">
                                      <p:cBhvr>
                                        <p:cTn id="46" dur="500"/>
                                        <p:tgtEl>
                                          <p:spTgt spid="7">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Effect transition="in" filter="fade">
                                      <p:cBhvr>
                                        <p:cTn id="49" dur="500"/>
                                        <p:tgtEl>
                                          <p:spTgt spid="7">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7D3509-DBD1-3281-AD50-973536B43714}"/>
              </a:ext>
            </a:extLst>
          </p:cNvPr>
          <p:cNvSpPr>
            <a:spLocks noGrp="1"/>
          </p:cNvSpPr>
          <p:nvPr>
            <p:ph type="title"/>
          </p:nvPr>
        </p:nvSpPr>
        <p:spPr/>
        <p:txBody>
          <a:bodyPr/>
          <a:lstStyle/>
          <a:p>
            <a:r>
              <a:rPr lang="en-US" dirty="0"/>
              <a:t>Hide Implementation? </a:t>
            </a:r>
            <a:r>
              <a:rPr lang="en-US" i="1" dirty="0"/>
              <a:t>cont’d</a:t>
            </a:r>
            <a:endParaRPr lang="en-US" dirty="0"/>
          </a:p>
        </p:txBody>
      </p:sp>
      <p:sp>
        <p:nvSpPr>
          <p:cNvPr id="7" name="Content Placeholder 6">
            <a:extLst>
              <a:ext uri="{FF2B5EF4-FFF2-40B4-BE49-F238E27FC236}">
                <a16:creationId xmlns:a16="http://schemas.microsoft.com/office/drawing/2014/main" id="{AF3F1B43-2F66-AC62-70AD-F8B07BEE1A30}"/>
              </a:ext>
            </a:extLst>
          </p:cNvPr>
          <p:cNvSpPr>
            <a:spLocks noGrp="1"/>
          </p:cNvSpPr>
          <p:nvPr>
            <p:ph idx="1"/>
          </p:nvPr>
        </p:nvSpPr>
        <p:spPr>
          <a:xfrm>
            <a:off x="457200" y="1295401"/>
            <a:ext cx="8229600" cy="2133600"/>
          </a:xfrm>
        </p:spPr>
        <p:txBody>
          <a:bodyPr/>
          <a:lstStyle/>
          <a:p>
            <a:r>
              <a:rPr lang="en-US" dirty="0"/>
              <a:t>To ensure class </a:t>
            </a:r>
            <a:r>
              <a:rPr lang="en-US" b="1" dirty="0">
                <a:solidFill>
                  <a:srgbClr val="0432FF"/>
                </a:solidFill>
                <a:latin typeface="Courier New" panose="02070309020205020404" pitchFamily="49" charset="0"/>
                <a:cs typeface="Courier New" panose="02070309020205020404" pitchFamily="49" charset="0"/>
              </a:rPr>
              <a:t>Employee</a:t>
            </a:r>
            <a:r>
              <a:rPr lang="en-US" dirty="0"/>
              <a:t> remains immutable:</a:t>
            </a:r>
          </a:p>
          <a:p>
            <a:pPr lvl="1"/>
            <a:r>
              <a:rPr lang="en-US" dirty="0"/>
              <a:t>The class constructor should store a </a:t>
            </a:r>
            <a:r>
              <a:rPr lang="en-US" u="sng" dirty="0"/>
              <a:t>copy</a:t>
            </a:r>
            <a:r>
              <a:rPr lang="en-US" dirty="0"/>
              <a:t> of the </a:t>
            </a:r>
            <a:r>
              <a:rPr lang="en-US" b="1" dirty="0">
                <a:solidFill>
                  <a:srgbClr val="0432FF"/>
                </a:solidFill>
                <a:latin typeface="Courier New" panose="02070309020205020404" pitchFamily="49" charset="0"/>
                <a:cs typeface="Courier New" panose="02070309020205020404" pitchFamily="49" charset="0"/>
              </a:rPr>
              <a:t>Date</a:t>
            </a:r>
            <a:r>
              <a:rPr lang="en-US" dirty="0"/>
              <a:t> object that is passed to it.</a:t>
            </a:r>
          </a:p>
          <a:p>
            <a:pPr lvl="1"/>
            <a:r>
              <a:rPr lang="en-US" dirty="0"/>
              <a:t>The getter function should return a pointer to a </a:t>
            </a:r>
            <a:r>
              <a:rPr lang="en-US" u="sng" dirty="0"/>
              <a:t>copy</a:t>
            </a:r>
            <a:r>
              <a:rPr lang="en-US" dirty="0"/>
              <a:t> of the embedded </a:t>
            </a:r>
            <a:r>
              <a:rPr lang="en-US" b="1" dirty="0">
                <a:solidFill>
                  <a:srgbClr val="0432FF"/>
                </a:solidFill>
                <a:latin typeface="Courier New" panose="02070309020205020404" pitchFamily="49" charset="0"/>
                <a:cs typeface="Courier New" panose="02070309020205020404" pitchFamily="49" charset="0"/>
              </a:rPr>
              <a:t>Date</a:t>
            </a:r>
            <a:r>
              <a:rPr lang="en-US" dirty="0"/>
              <a:t> object. </a:t>
            </a:r>
          </a:p>
        </p:txBody>
      </p:sp>
      <p:sp>
        <p:nvSpPr>
          <p:cNvPr id="4" name="Slide Number Placeholder 3">
            <a:extLst>
              <a:ext uri="{FF2B5EF4-FFF2-40B4-BE49-F238E27FC236}">
                <a16:creationId xmlns:a16="http://schemas.microsoft.com/office/drawing/2014/main" id="{2CE378CA-F3AB-0B6D-377C-36F218DC63F8}"/>
              </a:ext>
            </a:extLst>
          </p:cNvPr>
          <p:cNvSpPr>
            <a:spLocks noGrp="1"/>
          </p:cNvSpPr>
          <p:nvPr>
            <p:ph type="sldNum" sz="quarter" idx="12"/>
          </p:nvPr>
        </p:nvSpPr>
        <p:spPr/>
        <p:txBody>
          <a:bodyPr/>
          <a:lstStyle/>
          <a:p>
            <a:fld id="{6C575094-CFE5-6845-BA77-358456EEE977}" type="slidenum">
              <a:rPr lang="en-US" altLang="x-none" smtClean="0"/>
              <a:pPr/>
              <a:t>54</a:t>
            </a:fld>
            <a:endParaRPr lang="en-US" altLang="x-none"/>
          </a:p>
        </p:txBody>
      </p:sp>
      <p:sp>
        <p:nvSpPr>
          <p:cNvPr id="8" name="TextBox 7">
            <a:extLst>
              <a:ext uri="{FF2B5EF4-FFF2-40B4-BE49-F238E27FC236}">
                <a16:creationId xmlns:a16="http://schemas.microsoft.com/office/drawing/2014/main" id="{B2654F6B-9CE4-93B5-6CF7-FDF6B079B3FE}"/>
              </a:ext>
            </a:extLst>
          </p:cNvPr>
          <p:cNvSpPr txBox="1"/>
          <p:nvPr/>
        </p:nvSpPr>
        <p:spPr>
          <a:xfrm>
            <a:off x="274367" y="3473946"/>
            <a:ext cx="6252353" cy="3231654"/>
          </a:xfrm>
          <a:prstGeom prst="rect">
            <a:avLst/>
          </a:prstGeom>
          <a:solidFill>
            <a:schemeClr val="bg1">
              <a:lumMod val="95000"/>
            </a:schemeClr>
          </a:solidFill>
          <a:ln>
            <a:solidFill>
              <a:schemeClr val="bg1">
                <a:lumMod val="75000"/>
              </a:schemeClr>
            </a:solidFill>
          </a:ln>
        </p:spPr>
        <p:txBody>
          <a:bodyPr wrap="none" rtlCol="0">
            <a:spAutoFit/>
          </a:bodyPr>
          <a:lstStyle/>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Employee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Employee(long id, string name, Date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employee_id(id), name(name),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birthdate(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new Date(*</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bdate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long employee_id;</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string name;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Date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get_birthdate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 {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return new Date(*birthdate)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Date *birthdate;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C660711-AAB4-D745-83A6-A44B66AEACE2}"/>
              </a:ext>
            </a:extLst>
          </p:cNvPr>
          <p:cNvSpPr txBox="1"/>
          <p:nvPr/>
        </p:nvSpPr>
        <p:spPr>
          <a:xfrm>
            <a:off x="4937756" y="3611878"/>
            <a:ext cx="1428596" cy="307777"/>
          </a:xfrm>
          <a:prstGeom prst="rect">
            <a:avLst/>
          </a:prstGeom>
          <a:solidFill>
            <a:srgbClr val="0432FF"/>
          </a:solidFill>
        </p:spPr>
        <p:txBody>
          <a:bodyPr wrap="none" rtlCol="0">
            <a:spAutoFit/>
          </a:bodyPr>
          <a:lstStyle/>
          <a:p>
            <a:r>
              <a:rPr lang="en-US" sz="1400" dirty="0">
                <a:solidFill>
                  <a:srgbClr val="FFFF00"/>
                </a:solidFill>
              </a:rPr>
              <a:t>5.9/</a:t>
            </a:r>
            <a:r>
              <a:rPr lang="en-US" sz="1400" dirty="0" err="1">
                <a:solidFill>
                  <a:srgbClr val="FFFF00"/>
                </a:solidFill>
              </a:rPr>
              <a:t>Employee.h</a:t>
            </a:r>
            <a:endParaRPr lang="en-US" sz="1400" dirty="0">
              <a:solidFill>
                <a:srgbClr val="FFFF00"/>
              </a:solidFill>
            </a:endParaRPr>
          </a:p>
        </p:txBody>
      </p:sp>
      <p:sp>
        <p:nvSpPr>
          <p:cNvPr id="10" name="TextBox 9">
            <a:extLst>
              <a:ext uri="{FF2B5EF4-FFF2-40B4-BE49-F238E27FC236}">
                <a16:creationId xmlns:a16="http://schemas.microsoft.com/office/drawing/2014/main" id="{7661F494-ED83-4A3A-DC13-40039F4D85D0}"/>
              </a:ext>
            </a:extLst>
          </p:cNvPr>
          <p:cNvSpPr txBox="1"/>
          <p:nvPr/>
        </p:nvSpPr>
        <p:spPr>
          <a:xfrm>
            <a:off x="6675097" y="3774195"/>
            <a:ext cx="2230098" cy="2123658"/>
          </a:xfrm>
          <a:prstGeom prst="rect">
            <a:avLst/>
          </a:prstGeom>
          <a:solidFill>
            <a:srgbClr val="73FEFF">
              <a:alpha val="25000"/>
            </a:srgbClr>
          </a:solidFill>
          <a:ln>
            <a:solidFill>
              <a:srgbClr val="0432FF"/>
            </a:solidFill>
          </a:ln>
        </p:spPr>
        <p:txBody>
          <a:bodyPr wrap="none" rtlCol="0">
            <a:spAutoFit/>
          </a:bodyPr>
          <a:lstStyle/>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Employee #1234567890</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Name: Mary</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Birthdate: 1/10/</a:t>
            </a:r>
            <a:r>
              <a:rPr lang="en-US" sz="1200" b="1" dirty="0">
                <a:solidFill>
                  <a:srgbClr val="C00000"/>
                </a:solidFill>
                <a:effectLst/>
                <a:latin typeface="Courier New" panose="02070309020205020404" pitchFamily="49" charset="0"/>
                <a:cs typeface="Courier New" panose="02070309020205020404" pitchFamily="49" charset="0"/>
              </a:rPr>
              <a:t>2000</a:t>
            </a:r>
            <a:br>
              <a:rPr lang="en-US" sz="1200" b="1" dirty="0">
                <a:solidFill>
                  <a:srgbClr val="000000"/>
                </a:solidFill>
                <a:effectLst/>
                <a:latin typeface="Courier New" panose="02070309020205020404" pitchFamily="49" charset="0"/>
                <a:cs typeface="Courier New" panose="02070309020205020404" pitchFamily="49" charset="0"/>
              </a:rPr>
            </a:b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Employee #1234567890</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Name: Mary</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Birthdate: 1/10/</a:t>
            </a:r>
            <a:r>
              <a:rPr lang="en-US" sz="1200" b="1" dirty="0">
                <a:solidFill>
                  <a:srgbClr val="C00000"/>
                </a:solidFill>
                <a:effectLst/>
                <a:latin typeface="Courier New" panose="02070309020205020404" pitchFamily="49" charset="0"/>
                <a:cs typeface="Courier New" panose="02070309020205020404" pitchFamily="49" charset="0"/>
              </a:rPr>
              <a:t>2000</a:t>
            </a:r>
            <a:br>
              <a:rPr lang="en-US" sz="1200" b="1" dirty="0">
                <a:solidFill>
                  <a:srgbClr val="000000"/>
                </a:solidFill>
                <a:effectLst/>
                <a:latin typeface="Courier New" panose="02070309020205020404" pitchFamily="49" charset="0"/>
                <a:cs typeface="Courier New" panose="02070309020205020404" pitchFamily="49" charset="0"/>
              </a:rPr>
            </a:b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Employee #1234567890</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Name: Mary</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Birthdate: 1/10/</a:t>
            </a:r>
            <a:r>
              <a:rPr lang="en-US" sz="1200" b="1" dirty="0">
                <a:solidFill>
                  <a:srgbClr val="C00000"/>
                </a:solidFill>
                <a:effectLst/>
                <a:latin typeface="Courier New" panose="02070309020205020404" pitchFamily="49" charset="0"/>
                <a:cs typeface="Courier New" panose="02070309020205020404" pitchFamily="49" charset="0"/>
              </a:rPr>
              <a:t>2000</a:t>
            </a:r>
          </a:p>
        </p:txBody>
      </p:sp>
      <p:sp>
        <p:nvSpPr>
          <p:cNvPr id="11" name="TextBox 10">
            <a:extLst>
              <a:ext uri="{FF2B5EF4-FFF2-40B4-BE49-F238E27FC236}">
                <a16:creationId xmlns:a16="http://schemas.microsoft.com/office/drawing/2014/main" id="{4A26C3FD-3891-8E1E-579E-61A594E1DF12}"/>
              </a:ext>
            </a:extLst>
          </p:cNvPr>
          <p:cNvSpPr txBox="1"/>
          <p:nvPr/>
        </p:nvSpPr>
        <p:spPr>
          <a:xfrm>
            <a:off x="6675097" y="3415845"/>
            <a:ext cx="859531" cy="338554"/>
          </a:xfrm>
          <a:prstGeom prst="rect">
            <a:avLst/>
          </a:prstGeom>
          <a:noFill/>
        </p:spPr>
        <p:txBody>
          <a:bodyPr wrap="none" rtlCol="0">
            <a:spAutoFit/>
          </a:bodyPr>
          <a:lstStyle/>
          <a:p>
            <a:r>
              <a:rPr lang="en-US" dirty="0"/>
              <a:t>Output:</a:t>
            </a:r>
          </a:p>
        </p:txBody>
      </p:sp>
    </p:spTree>
    <p:extLst>
      <p:ext uri="{BB962C8B-B14F-4D97-AF65-F5344CB8AC3E}">
        <p14:creationId xmlns:p14="http://schemas.microsoft.com/office/powerpoint/2010/main" val="239461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614C-42B8-AD90-4EFB-FB161EE6E7EA}"/>
              </a:ext>
            </a:extLst>
          </p:cNvPr>
          <p:cNvSpPr>
            <a:spLocks noGrp="1"/>
          </p:cNvSpPr>
          <p:nvPr>
            <p:ph type="title"/>
          </p:nvPr>
        </p:nvSpPr>
        <p:spPr/>
        <p:txBody>
          <a:bodyPr/>
          <a:lstStyle/>
          <a:p>
            <a:r>
              <a:rPr lang="en-US" dirty="0"/>
              <a:t>Assignment #2</a:t>
            </a:r>
          </a:p>
        </p:txBody>
      </p:sp>
      <p:sp>
        <p:nvSpPr>
          <p:cNvPr id="3" name="Content Placeholder 2">
            <a:extLst>
              <a:ext uri="{FF2B5EF4-FFF2-40B4-BE49-F238E27FC236}">
                <a16:creationId xmlns:a16="http://schemas.microsoft.com/office/drawing/2014/main" id="{AE230B62-E639-BADC-34B2-5B8F10197187}"/>
              </a:ext>
            </a:extLst>
          </p:cNvPr>
          <p:cNvSpPr>
            <a:spLocks noGrp="1"/>
          </p:cNvSpPr>
          <p:nvPr>
            <p:ph idx="1"/>
          </p:nvPr>
        </p:nvSpPr>
        <p:spPr>
          <a:xfrm>
            <a:off x="457199" y="1295400"/>
            <a:ext cx="8138117" cy="4835525"/>
          </a:xfrm>
        </p:spPr>
        <p:txBody>
          <a:bodyPr/>
          <a:lstStyle/>
          <a:p>
            <a:r>
              <a:rPr lang="en-US" dirty="0"/>
              <a:t>Write a Design Specification.</a:t>
            </a:r>
          </a:p>
          <a:p>
            <a:pPr lvl="1"/>
            <a:r>
              <a:rPr lang="en-US" dirty="0"/>
              <a:t>Well-defined classes.</a:t>
            </a:r>
          </a:p>
          <a:p>
            <a:pPr lvl="1"/>
            <a:r>
              <a:rPr lang="en-US" dirty="0"/>
              <a:t>UML class diagrams.</a:t>
            </a:r>
          </a:p>
          <a:p>
            <a:pPr lvl="1"/>
            <a:r>
              <a:rPr lang="en-US" dirty="0"/>
              <a:t>Describe your good class design.</a:t>
            </a:r>
          </a:p>
          <a:p>
            <a:pPr lvl="1"/>
            <a:r>
              <a:rPr lang="en-US" dirty="0"/>
              <a:t>Discuss your encapsulation of potential changes.</a:t>
            </a:r>
          </a:p>
          <a:p>
            <a:pPr lvl="4"/>
            <a:endParaRPr lang="en-US" dirty="0"/>
          </a:p>
          <a:p>
            <a:r>
              <a:rPr lang="en-US" dirty="0"/>
              <a:t>Free UML drawing tools</a:t>
            </a:r>
          </a:p>
          <a:p>
            <a:pPr lvl="1"/>
            <a:r>
              <a:rPr lang="en-US" dirty="0"/>
              <a:t>Violet: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http://horstmann.com/violet/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US" dirty="0" err="1"/>
              <a:t>StarUML</a:t>
            </a:r>
            <a:r>
              <a:rPr lang="en-US" dirty="0"/>
              <a:t>: </a:t>
            </a:r>
            <a:r>
              <a:rPr lang="pl-PL"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http://staruml.sourceforge.net/en/</a:t>
            </a:r>
            <a:endParaRPr lang="pl-PL"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pPr lvl="4"/>
            <a:endParaRPr lang="pl-PL" sz="45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pPr lvl="4"/>
            <a:endParaRPr lang="pl-PL" dirty="0"/>
          </a:p>
          <a:p>
            <a:r>
              <a:rPr lang="pl-PL" dirty="0"/>
              <a:t>Team </a:t>
            </a:r>
            <a:r>
              <a:rPr lang="pl-PL" dirty="0" err="1"/>
              <a:t>assignment</a:t>
            </a:r>
            <a:r>
              <a:rPr lang="pl-PL" dirty="0"/>
              <a:t>, </a:t>
            </a:r>
            <a:r>
              <a:rPr lang="pl-PL" dirty="0" err="1"/>
              <a:t>due</a:t>
            </a:r>
            <a:r>
              <a:rPr lang="pl-PL" dirty="0"/>
              <a:t> March 4.</a:t>
            </a:r>
            <a:endParaRPr lang="en-US" dirty="0"/>
          </a:p>
        </p:txBody>
      </p:sp>
      <p:sp>
        <p:nvSpPr>
          <p:cNvPr id="4" name="Slide Number Placeholder 3">
            <a:extLst>
              <a:ext uri="{FF2B5EF4-FFF2-40B4-BE49-F238E27FC236}">
                <a16:creationId xmlns:a16="http://schemas.microsoft.com/office/drawing/2014/main" id="{B6AE77D0-A9E6-9529-D698-11FC1D64C5BC}"/>
              </a:ext>
            </a:extLst>
          </p:cNvPr>
          <p:cNvSpPr>
            <a:spLocks noGrp="1"/>
          </p:cNvSpPr>
          <p:nvPr>
            <p:ph type="sldNum" sz="quarter" idx="12"/>
          </p:nvPr>
        </p:nvSpPr>
        <p:spPr/>
        <p:txBody>
          <a:bodyPr/>
          <a:lstStyle/>
          <a:p>
            <a:fld id="{6C575094-CFE5-6845-BA77-358456EEE977}" type="slidenum">
              <a:rPr lang="en-US" altLang="x-none" smtClean="0"/>
              <a:pPr/>
              <a:t>55</a:t>
            </a:fld>
            <a:endParaRPr lang="en-US" altLang="x-none"/>
          </a:p>
        </p:txBody>
      </p:sp>
      <p:sp>
        <p:nvSpPr>
          <p:cNvPr id="5" name="TextBox 4">
            <a:extLst>
              <a:ext uri="{FF2B5EF4-FFF2-40B4-BE49-F238E27FC236}">
                <a16:creationId xmlns:a16="http://schemas.microsoft.com/office/drawing/2014/main" id="{FC34A12F-A7C4-69B8-5084-A47B7214D96A}"/>
              </a:ext>
            </a:extLst>
          </p:cNvPr>
          <p:cNvSpPr txBox="1"/>
          <p:nvPr/>
        </p:nvSpPr>
        <p:spPr>
          <a:xfrm>
            <a:off x="5760707" y="1417342"/>
            <a:ext cx="3108926" cy="1200329"/>
          </a:xfrm>
          <a:prstGeom prst="rect">
            <a:avLst/>
          </a:prstGeom>
          <a:solidFill>
            <a:schemeClr val="accent1">
              <a:lumMod val="20000"/>
              <a:lumOff val="80000"/>
            </a:schemeClr>
          </a:solidFill>
          <a:ln>
            <a:solidFill>
              <a:srgbClr val="0432FF"/>
            </a:solidFill>
          </a:ln>
        </p:spPr>
        <p:txBody>
          <a:bodyPr wrap="square" rtlCol="0">
            <a:spAutoFit/>
          </a:bodyPr>
          <a:lstStyle/>
          <a:p>
            <a:r>
              <a:rPr lang="en-US" sz="1800" dirty="0">
                <a:solidFill>
                  <a:srgbClr val="0432FF"/>
                </a:solidFill>
              </a:rPr>
              <a:t>Be creative! You will </a:t>
            </a:r>
            <a:r>
              <a:rPr lang="en-US" sz="1800" u="sng" dirty="0">
                <a:solidFill>
                  <a:srgbClr val="0432FF"/>
                </a:solidFill>
              </a:rPr>
              <a:t>not</a:t>
            </a:r>
            <a:r>
              <a:rPr lang="en-US" sz="1800" dirty="0">
                <a:solidFill>
                  <a:srgbClr val="0432FF"/>
                </a:solidFill>
              </a:rPr>
              <a:t> be asked to write the code. You will </a:t>
            </a:r>
            <a:r>
              <a:rPr lang="en-US" sz="1800" u="sng" dirty="0">
                <a:solidFill>
                  <a:srgbClr val="0432FF"/>
                </a:solidFill>
              </a:rPr>
              <a:t>not</a:t>
            </a:r>
            <a:r>
              <a:rPr lang="en-US" sz="1800" dirty="0">
                <a:solidFill>
                  <a:srgbClr val="0432FF"/>
                </a:solidFill>
              </a:rPr>
              <a:t> be held to this design for your semester project.</a:t>
            </a:r>
          </a:p>
        </p:txBody>
      </p:sp>
    </p:spTree>
    <p:extLst>
      <p:ext uri="{BB962C8B-B14F-4D97-AF65-F5344CB8AC3E}">
        <p14:creationId xmlns:p14="http://schemas.microsoft.com/office/powerpoint/2010/main" val="3650227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0625" y="1417342"/>
            <a:ext cx="7702750" cy="4678204"/>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err="1">
                <a:latin typeface="Courier New" panose="02070309020205020404" pitchFamily="49" charset="0"/>
                <a:cs typeface="Courier New" panose="02070309020205020404" pitchFamily="49" charset="0"/>
              </a:rPr>
              <a:t>enum</a:t>
            </a:r>
            <a:r>
              <a:rPr lang="en-US" sz="1400" b="1" dirty="0">
                <a:latin typeface="Courier New" panose="02070309020205020404" pitchFamily="49" charset="0"/>
                <a:cs typeface="Courier New" panose="02070309020205020404" pitchFamily="49" charset="0"/>
              </a:rPr>
              <a:t> class Gender { M, F };</a:t>
            </a:r>
            <a:br>
              <a:rPr lang="en-US" sz="1400" b="1" dirty="0">
                <a:latin typeface="Courier New" panose="02070309020205020404" pitchFamily="49" charset="0"/>
                <a:cs typeface="Courier New" panose="02070309020205020404" pitchFamily="49" charset="0"/>
              </a:rPr>
            </a:b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class </a:t>
            </a:r>
            <a:r>
              <a:rPr lang="en-US" sz="1400" b="1" dirty="0">
                <a:solidFill>
                  <a:srgbClr val="C00000"/>
                </a:solidFill>
                <a:latin typeface="Courier New" panose="02070309020205020404" pitchFamily="49" charset="0"/>
                <a:cs typeface="Courier New" panose="02070309020205020404" pitchFamily="49" charset="0"/>
              </a:rPr>
              <a:t>Person</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public:</a:t>
            </a:r>
          </a:p>
          <a:p>
            <a:r>
              <a:rPr lang="en-US" sz="1400" b="1" dirty="0">
                <a:latin typeface="Courier New" panose="02070309020205020404" pitchFamily="49" charset="0"/>
                <a:cs typeface="Courier New" panose="02070309020205020404" pitchFamily="49" charset="0"/>
              </a:rPr>
              <a:t>    Person(string f, string l, Gender g)</a:t>
            </a:r>
          </a:p>
          <a:p>
            <a:r>
              <a:rPr lang="en-US" sz="1400" b="1" dirty="0">
                <a:latin typeface="Courier New" panose="02070309020205020404" pitchFamily="49" charset="0"/>
                <a:cs typeface="Courier New" panose="02070309020205020404" pitchFamily="49" charset="0"/>
              </a:rPr>
              <a:t>        : first(f), last(l), gender(g)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virtual ~Person()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string first;</a:t>
            </a:r>
          </a:p>
          <a:p>
            <a:r>
              <a:rPr lang="en-US" sz="1400" b="1" dirty="0">
                <a:latin typeface="Courier New" panose="02070309020205020404" pitchFamily="49" charset="0"/>
                <a:cs typeface="Courier New" panose="02070309020205020404" pitchFamily="49" charset="0"/>
              </a:rPr>
              <a:t>    string last;</a:t>
            </a:r>
          </a:p>
          <a:p>
            <a:r>
              <a:rPr lang="en-US" sz="1400" b="1" dirty="0">
                <a:latin typeface="Courier New" panose="02070309020205020404" pitchFamily="49" charset="0"/>
                <a:cs typeface="Courier New" panose="02070309020205020404" pitchFamily="49" charset="0"/>
              </a:rPr>
              <a:t>    Gender gender;</a:t>
            </a:r>
          </a:p>
          <a:p>
            <a:r>
              <a:rPr lang="en-US" sz="1400" b="1" dirty="0">
                <a:latin typeface="Courier New" panose="02070309020205020404" pitchFamily="49" charset="0"/>
                <a:cs typeface="Courier New" panose="02070309020205020404" pitchFamily="49" charset="0"/>
              </a:rPr>
              <a:t>};</a:t>
            </a:r>
            <a:br>
              <a:rPr lang="en-US" sz="1400" b="1" dirty="0">
                <a:latin typeface="Courier New" panose="02070309020205020404" pitchFamily="49" charset="0"/>
                <a:cs typeface="Courier New" panose="02070309020205020404" pitchFamily="49" charset="0"/>
              </a:rPr>
            </a:b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inline </a:t>
            </a:r>
            <a:r>
              <a:rPr lang="en-US" sz="1400" b="1" dirty="0" err="1">
                <a:latin typeface="Courier New" panose="02070309020205020404" pitchFamily="49" charset="0"/>
                <a:cs typeface="Courier New" panose="02070309020205020404" pitchFamily="49" charset="0"/>
              </a:rPr>
              <a:t>ostream</a:t>
            </a:r>
            <a:r>
              <a:rPr lang="en-US" sz="1400" b="1" dirty="0">
                <a:latin typeface="Courier New" panose="02070309020205020404" pitchFamily="49" charset="0"/>
                <a:cs typeface="Courier New" panose="02070309020205020404" pitchFamily="49" charset="0"/>
              </a:rPr>
              <a:t>&amp; operator &lt;&lt;(</a:t>
            </a:r>
            <a:r>
              <a:rPr lang="en-US" sz="1400" b="1" dirty="0" err="1">
                <a:latin typeface="Courier New" panose="02070309020205020404" pitchFamily="49" charset="0"/>
                <a:cs typeface="Courier New" panose="02070309020205020404" pitchFamily="49" charset="0"/>
              </a:rPr>
              <a:t>ostream</a:t>
            </a:r>
            <a:r>
              <a:rPr lang="en-US" sz="1400" b="1" dirty="0">
                <a:latin typeface="Courier New" panose="02070309020205020404" pitchFamily="49" charset="0"/>
                <a:cs typeface="Courier New" panose="02070309020205020404" pitchFamily="49" charset="0"/>
              </a:rPr>
              <a:t>&amp; outs, Person &amp;p)</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outs &lt;&lt; "  {" &lt;&lt; "first=" &lt;&lt; </a:t>
            </a:r>
            <a:r>
              <a:rPr lang="en-US" sz="1400" b="1" dirty="0" err="1">
                <a:latin typeface="Courier New" panose="02070309020205020404" pitchFamily="49" charset="0"/>
                <a:cs typeface="Courier New" panose="02070309020205020404" pitchFamily="49" charset="0"/>
              </a:rPr>
              <a:t>p.first</a:t>
            </a:r>
            <a:r>
              <a:rPr lang="en-US" sz="1400" b="1" dirty="0">
                <a:latin typeface="Courier New" panose="02070309020205020404" pitchFamily="49" charset="0"/>
                <a:cs typeface="Courier New" panose="02070309020205020404" pitchFamily="49" charset="0"/>
              </a:rPr>
              <a:t> &lt;&lt; ", last=" &lt;&lt; </a:t>
            </a:r>
            <a:r>
              <a:rPr lang="en-US" sz="1400" b="1" dirty="0" err="1">
                <a:latin typeface="Courier New" panose="02070309020205020404" pitchFamily="49" charset="0"/>
                <a:cs typeface="Courier New" panose="02070309020205020404" pitchFamily="49" charset="0"/>
              </a:rPr>
              <a:t>p.last</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&lt;&lt; ", gender=" &lt;&lt; (</a:t>
            </a:r>
            <a:r>
              <a:rPr lang="en-US" sz="1400" b="1" dirty="0" err="1">
                <a:latin typeface="Courier New" panose="02070309020205020404" pitchFamily="49" charset="0"/>
                <a:cs typeface="Courier New" panose="02070309020205020404" pitchFamily="49" charset="0"/>
              </a:rPr>
              <a:t>p.gender</a:t>
            </a:r>
            <a:r>
              <a:rPr lang="en-US" sz="1400" b="1" dirty="0">
                <a:latin typeface="Courier New" panose="02070309020205020404" pitchFamily="49" charset="0"/>
                <a:cs typeface="Courier New" panose="02070309020205020404" pitchFamily="49" charset="0"/>
              </a:rPr>
              <a:t> == Gender::F ? "F" : "M") &lt;&lt; "}";</a:t>
            </a:r>
          </a:p>
          <a:p>
            <a:r>
              <a:rPr lang="en-US" sz="1400" b="1" dirty="0">
                <a:latin typeface="Courier New" panose="02070309020205020404" pitchFamily="49" charset="0"/>
                <a:cs typeface="Courier New" panose="02070309020205020404" pitchFamily="49" charset="0"/>
              </a:rPr>
              <a:t>    return outs;</a:t>
            </a:r>
          </a:p>
          <a:p>
            <a:r>
              <a:rPr lang="en-US" sz="1400" b="1" dirty="0">
                <a:latin typeface="Courier New" panose="02070309020205020404" pitchFamily="49" charset="0"/>
                <a:cs typeface="Courier New" panose="02070309020205020404" pitchFamily="49" charset="0"/>
              </a:rPr>
              <a:t>}</a:t>
            </a:r>
          </a:p>
        </p:txBody>
      </p:sp>
      <p:sp>
        <p:nvSpPr>
          <p:cNvPr id="2" name="Title 1"/>
          <p:cNvSpPr>
            <a:spLocks noGrp="1"/>
          </p:cNvSpPr>
          <p:nvPr>
            <p:ph type="title"/>
          </p:nvPr>
        </p:nvSpPr>
        <p:spPr/>
        <p:txBody>
          <a:bodyPr/>
          <a:lstStyle/>
          <a:p>
            <a:r>
              <a:rPr lang="en-US" dirty="0"/>
              <a:t>Lambda Expressions</a:t>
            </a:r>
          </a:p>
        </p:txBody>
      </p:sp>
      <p:sp>
        <p:nvSpPr>
          <p:cNvPr id="4" name="Slide Number Placeholder 3"/>
          <p:cNvSpPr>
            <a:spLocks noGrp="1"/>
          </p:cNvSpPr>
          <p:nvPr>
            <p:ph type="sldNum" sz="quarter" idx="12"/>
          </p:nvPr>
        </p:nvSpPr>
        <p:spPr/>
        <p:txBody>
          <a:bodyPr/>
          <a:lstStyle/>
          <a:p>
            <a:fld id="{FED62B2D-F854-104A-9535-9A504E5923E0}" type="slidenum">
              <a:rPr lang="en-US" smtClean="0"/>
              <a:pPr/>
              <a:t>56</a:t>
            </a:fld>
            <a:endParaRPr lang="en-US"/>
          </a:p>
        </p:txBody>
      </p:sp>
      <p:sp>
        <p:nvSpPr>
          <p:cNvPr id="6" name="TextBox 5"/>
          <p:cNvSpPr txBox="1"/>
          <p:nvPr/>
        </p:nvSpPr>
        <p:spPr>
          <a:xfrm>
            <a:off x="7223731" y="1234464"/>
            <a:ext cx="1005403" cy="338554"/>
          </a:xfrm>
          <a:prstGeom prst="rect">
            <a:avLst/>
          </a:prstGeom>
          <a:solidFill>
            <a:srgbClr val="0033CC"/>
          </a:solidFill>
        </p:spPr>
        <p:txBody>
          <a:bodyPr wrap="none" rtlCol="0">
            <a:spAutoFit/>
          </a:bodyPr>
          <a:lstStyle/>
          <a:p>
            <a:r>
              <a:rPr lang="en-US">
                <a:solidFill>
                  <a:srgbClr val="FFFF00"/>
                </a:solidFill>
              </a:rPr>
              <a:t>Person.h</a:t>
            </a:r>
            <a:endParaRPr lang="en-US" dirty="0">
              <a:solidFill>
                <a:srgbClr val="FFFF00"/>
              </a:solidFill>
            </a:endParaRPr>
          </a:p>
        </p:txBody>
      </p:sp>
    </p:spTree>
    <p:extLst>
      <p:ext uri="{BB962C8B-B14F-4D97-AF65-F5344CB8AC3E}">
        <p14:creationId xmlns:p14="http://schemas.microsoft.com/office/powerpoint/2010/main" val="211581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4483" y="1406997"/>
            <a:ext cx="6355033" cy="4216539"/>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400" b="1" dirty="0">
                <a:latin typeface="Courier New" panose="02070309020205020404" pitchFamily="49" charset="0"/>
                <a:cs typeface="Courier New" panose="02070309020205020404" pitchFamily="49" charset="0"/>
              </a:rPr>
              <a:t>void </a:t>
            </a:r>
            <a:r>
              <a:rPr lang="en-US" sz="1400" b="1" dirty="0" err="1">
                <a:latin typeface="Courier New" panose="02070309020205020404" pitchFamily="49" charset="0"/>
                <a:cs typeface="Courier New" panose="02070309020205020404" pitchFamily="49" charset="0"/>
              </a:rPr>
              <a:t>init</a:t>
            </a:r>
            <a:r>
              <a:rPr lang="en-US" sz="1400" b="1" dirty="0">
                <a:latin typeface="Courier New" panose="02070309020205020404" pitchFamily="49" charset="0"/>
                <a:cs typeface="Courier New" panose="02070309020205020404" pitchFamily="49" charset="0"/>
              </a:rPr>
              <a:t>(vector&lt;Person&gt;&amp; v)</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v.push_back</a:t>
            </a:r>
            <a:r>
              <a:rPr lang="en-US" sz="1400" b="1" dirty="0">
                <a:latin typeface="Courier New" panose="02070309020205020404" pitchFamily="49" charset="0"/>
                <a:cs typeface="Courier New" panose="02070309020205020404" pitchFamily="49" charset="0"/>
              </a:rPr>
              <a:t>(Person("Marie",  "Curie",   Gender::F));</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v.push_back</a:t>
            </a:r>
            <a:r>
              <a:rPr lang="en-US" sz="1400" b="1" dirty="0">
                <a:latin typeface="Courier New" panose="02070309020205020404" pitchFamily="49" charset="0"/>
                <a:cs typeface="Courier New" panose="02070309020205020404" pitchFamily="49" charset="0"/>
              </a:rPr>
              <a:t>(Person("Agatha", "</a:t>
            </a:r>
            <a:r>
              <a:rPr lang="en-US" sz="1400" b="1" dirty="0" err="1">
                <a:latin typeface="Courier New" panose="02070309020205020404" pitchFamily="49" charset="0"/>
                <a:cs typeface="Courier New" panose="02070309020205020404" pitchFamily="49" charset="0"/>
              </a:rPr>
              <a:t>Cristie</a:t>
            </a:r>
            <a:r>
              <a:rPr lang="en-US" sz="1400" b="1" dirty="0">
                <a:latin typeface="Courier New" panose="02070309020205020404" pitchFamily="49" charset="0"/>
                <a:cs typeface="Courier New" panose="02070309020205020404" pitchFamily="49" charset="0"/>
              </a:rPr>
              <a:t>", Gender::F));</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v.push_back</a:t>
            </a:r>
            <a:r>
              <a:rPr lang="en-US" sz="1400" b="1" dirty="0">
                <a:latin typeface="Courier New" panose="02070309020205020404" pitchFamily="49" charset="0"/>
                <a:cs typeface="Courier New" panose="02070309020205020404" pitchFamily="49" charset="0"/>
              </a:rPr>
              <a:t>(Person("Barack", "Obama",   Gender::M));</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v.push_back</a:t>
            </a:r>
            <a:r>
              <a:rPr lang="en-US" sz="1400" b="1" dirty="0">
                <a:latin typeface="Courier New" panose="02070309020205020404" pitchFamily="49" charset="0"/>
                <a:cs typeface="Courier New" panose="02070309020205020404" pitchFamily="49" charset="0"/>
              </a:rPr>
              <a:t>(Person("Tom",    "Cruise",  Gender::M));</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v.push_back</a:t>
            </a:r>
            <a:r>
              <a:rPr lang="en-US" sz="1400" b="1" dirty="0">
                <a:latin typeface="Courier New" panose="02070309020205020404" pitchFamily="49" charset="0"/>
                <a:cs typeface="Courier New" panose="02070309020205020404" pitchFamily="49" charset="0"/>
              </a:rPr>
              <a:t>(Person("Julia",  "Child",   Gender::F));</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v.push_back</a:t>
            </a:r>
            <a:r>
              <a:rPr lang="en-US" sz="1400" b="1" dirty="0">
                <a:latin typeface="Courier New" panose="02070309020205020404" pitchFamily="49" charset="0"/>
                <a:cs typeface="Courier New" panose="02070309020205020404" pitchFamily="49" charset="0"/>
              </a:rPr>
              <a:t>(Person("Ron",    "Mak",     Gender::M));</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bool </a:t>
            </a:r>
            <a:r>
              <a:rPr lang="en-US" sz="1400" b="1" dirty="0" err="1">
                <a:solidFill>
                  <a:srgbClr val="C00000"/>
                </a:solidFill>
                <a:latin typeface="Courier New" panose="02070309020205020404" pitchFamily="49" charset="0"/>
                <a:cs typeface="Courier New" panose="02070309020205020404" pitchFamily="49" charset="0"/>
              </a:rPr>
              <a:t>is_male</a:t>
            </a:r>
            <a:r>
              <a:rPr lang="en-US" sz="1400" b="1" dirty="0">
                <a:latin typeface="Courier New" panose="02070309020205020404" pitchFamily="49" charset="0"/>
                <a:cs typeface="Courier New" panose="02070309020205020404" pitchFamily="49" charset="0"/>
              </a:rPr>
              <a:t>(const Person &amp;p)</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return </a:t>
            </a:r>
            <a:r>
              <a:rPr lang="en-US" sz="1400" b="1" dirty="0" err="1">
                <a:latin typeface="Courier New" panose="02070309020205020404" pitchFamily="49" charset="0"/>
                <a:cs typeface="Courier New" panose="02070309020205020404" pitchFamily="49" charset="0"/>
              </a:rPr>
              <a:t>p.gender</a:t>
            </a:r>
            <a:r>
              <a:rPr lang="en-US" sz="1400" b="1" dirty="0">
                <a:latin typeface="Courier New" panose="02070309020205020404" pitchFamily="49" charset="0"/>
                <a:cs typeface="Courier New" panose="02070309020205020404" pitchFamily="49" charset="0"/>
              </a:rPr>
              <a:t> == Gender::M;</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bool </a:t>
            </a:r>
            <a:r>
              <a:rPr lang="en-US" sz="1400" b="1" dirty="0" err="1">
                <a:solidFill>
                  <a:srgbClr val="C00000"/>
                </a:solidFill>
                <a:latin typeface="Courier New" panose="02070309020205020404" pitchFamily="49" charset="0"/>
                <a:cs typeface="Courier New" panose="02070309020205020404" pitchFamily="49" charset="0"/>
              </a:rPr>
              <a:t>is_C</a:t>
            </a:r>
            <a:r>
              <a:rPr lang="en-US" sz="1400" b="1" dirty="0">
                <a:latin typeface="Courier New" panose="02070309020205020404" pitchFamily="49" charset="0"/>
                <a:cs typeface="Courier New" panose="02070309020205020404" pitchFamily="49" charset="0"/>
              </a:rPr>
              <a:t>(const Person &amp;p)</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return </a:t>
            </a:r>
            <a:r>
              <a:rPr lang="en-US" sz="1400" b="1" dirty="0" err="1">
                <a:latin typeface="Courier New" panose="02070309020205020404" pitchFamily="49" charset="0"/>
                <a:cs typeface="Courier New" panose="02070309020205020404" pitchFamily="49" charset="0"/>
              </a:rPr>
              <a:t>p.last</a:t>
            </a:r>
            <a:r>
              <a:rPr lang="en-US" sz="1400" b="1" dirty="0">
                <a:latin typeface="Courier New" panose="02070309020205020404" pitchFamily="49" charset="0"/>
                <a:cs typeface="Courier New" panose="02070309020205020404" pitchFamily="49" charset="0"/>
              </a:rPr>
              <a:t>[0] == 'C';</a:t>
            </a:r>
          </a:p>
          <a:p>
            <a:r>
              <a:rPr lang="en-US" sz="1400" b="1" dirty="0">
                <a:latin typeface="Courier New" panose="02070309020205020404" pitchFamily="49" charset="0"/>
                <a:cs typeface="Courier New" panose="02070309020205020404" pitchFamily="49" charset="0"/>
              </a:rPr>
              <a:t>}</a:t>
            </a:r>
          </a:p>
        </p:txBody>
      </p:sp>
      <p:sp>
        <p:nvSpPr>
          <p:cNvPr id="2" name="Title 1"/>
          <p:cNvSpPr>
            <a:spLocks noGrp="1"/>
          </p:cNvSpPr>
          <p:nvPr>
            <p:ph type="title"/>
          </p:nvPr>
        </p:nvSpPr>
        <p:spPr/>
        <p:txBody>
          <a:bodyPr/>
          <a:lstStyle/>
          <a:p>
            <a:r>
              <a:rPr lang="en-US" dirty="0"/>
              <a:t>Lambda Expressions</a:t>
            </a:r>
            <a:r>
              <a:rPr lang="en-US" i="1" dirty="0"/>
              <a:t>, cont’d</a:t>
            </a:r>
            <a:endParaRPr lang="en-US" dirty="0"/>
          </a:p>
        </p:txBody>
      </p:sp>
      <p:sp>
        <p:nvSpPr>
          <p:cNvPr id="3" name="Slide Number Placeholder 2"/>
          <p:cNvSpPr>
            <a:spLocks noGrp="1"/>
          </p:cNvSpPr>
          <p:nvPr>
            <p:ph type="sldNum" sz="quarter" idx="12"/>
          </p:nvPr>
        </p:nvSpPr>
        <p:spPr/>
        <p:txBody>
          <a:bodyPr/>
          <a:lstStyle/>
          <a:p>
            <a:fld id="{9750CE1F-3703-B242-8AD0-B0AC82B28EE7}" type="slidenum">
              <a:rPr lang="en-US" smtClean="0"/>
              <a:pPr/>
              <a:t>57</a:t>
            </a:fld>
            <a:endParaRPr lang="en-US"/>
          </a:p>
        </p:txBody>
      </p:sp>
      <p:sp>
        <p:nvSpPr>
          <p:cNvPr id="5" name="TextBox 4"/>
          <p:cNvSpPr txBox="1"/>
          <p:nvPr/>
        </p:nvSpPr>
        <p:spPr>
          <a:xfrm>
            <a:off x="6162493" y="1234464"/>
            <a:ext cx="1358064" cy="338554"/>
          </a:xfrm>
          <a:prstGeom prst="rect">
            <a:avLst/>
          </a:prstGeom>
          <a:solidFill>
            <a:srgbClr val="0033CC"/>
          </a:solidFill>
        </p:spPr>
        <p:txBody>
          <a:bodyPr wrap="none" rtlCol="0">
            <a:spAutoFit/>
          </a:bodyPr>
          <a:lstStyle/>
          <a:p>
            <a:r>
              <a:rPr lang="en-US" dirty="0">
                <a:solidFill>
                  <a:srgbClr val="FFFF00"/>
                </a:solidFill>
              </a:rPr>
              <a:t>lambda1.cpp</a:t>
            </a:r>
          </a:p>
        </p:txBody>
      </p:sp>
    </p:spTree>
    <p:extLst>
      <p:ext uri="{BB962C8B-B14F-4D97-AF65-F5344CB8AC3E}">
        <p14:creationId xmlns:p14="http://schemas.microsoft.com/office/powerpoint/2010/main" val="1681113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3697" y="1452094"/>
            <a:ext cx="8024954" cy="4616648"/>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a:latin typeface="Courier New" panose="02070309020205020404" pitchFamily="49" charset="0"/>
                <a:cs typeface="Courier New" panose="02070309020205020404" pitchFamily="49" charset="0"/>
              </a:rPr>
              <a:t>vector&lt;Person&gt; </a:t>
            </a:r>
            <a:r>
              <a:rPr lang="en-US" sz="1400" b="1" dirty="0">
                <a:solidFill>
                  <a:srgbClr val="C00000"/>
                </a:solidFill>
                <a:latin typeface="Courier New" panose="02070309020205020404" pitchFamily="49" charset="0"/>
                <a:cs typeface="Courier New" panose="02070309020205020404" pitchFamily="49" charset="0"/>
              </a:rPr>
              <a:t>select</a:t>
            </a:r>
            <a:r>
              <a:rPr lang="en-US" sz="1400" b="1" dirty="0">
                <a:latin typeface="Courier New" panose="02070309020205020404" pitchFamily="49" charset="0"/>
                <a:cs typeface="Courier New" panose="02070309020205020404" pitchFamily="49" charset="0"/>
              </a:rPr>
              <a:t>(const vector&lt;Person&gt; people,</a:t>
            </a:r>
          </a:p>
          <a:p>
            <a:r>
              <a:rPr lang="en-US" sz="1400" b="1" dirty="0">
                <a:latin typeface="Courier New" panose="02070309020205020404" pitchFamily="49" charset="0"/>
                <a:cs typeface="Courier New" panose="02070309020205020404" pitchFamily="49" charset="0"/>
              </a:rPr>
              <a:t>                      bool </a:t>
            </a:r>
            <a:r>
              <a:rPr lang="en-US" sz="1400" b="1" dirty="0">
                <a:solidFill>
                  <a:srgbClr val="B23C00"/>
                </a:solidFill>
                <a:latin typeface="Courier New" panose="02070309020205020404" pitchFamily="49" charset="0"/>
                <a:cs typeface="Courier New" panose="02070309020205020404" pitchFamily="49" charset="0"/>
              </a:rPr>
              <a:t>matches</a:t>
            </a:r>
            <a:r>
              <a:rPr lang="en-US" sz="1400" b="1" dirty="0">
                <a:latin typeface="Courier New" panose="02070309020205020404" pitchFamily="49" charset="0"/>
                <a:cs typeface="Courier New" panose="02070309020205020404" pitchFamily="49" charset="0"/>
              </a:rPr>
              <a:t>(const Person &amp;p))</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vector&lt;Person&gt; selected;</a:t>
            </a:r>
          </a:p>
          <a:p>
            <a:r>
              <a:rPr lang="en-US" sz="1400" b="1" dirty="0">
                <a:latin typeface="Courier New" panose="02070309020205020404" pitchFamily="49" charset="0"/>
                <a:cs typeface="Courier New" panose="02070309020205020404" pitchFamily="49" charset="0"/>
              </a:rPr>
              <a:t>    for (const Person&amp; p : people) if (</a:t>
            </a:r>
            <a:r>
              <a:rPr lang="en-US" sz="1400" b="1" dirty="0">
                <a:solidFill>
                  <a:srgbClr val="B23C00"/>
                </a:solidFill>
                <a:latin typeface="Courier New" panose="02070309020205020404" pitchFamily="49" charset="0"/>
                <a:cs typeface="Courier New" panose="02070309020205020404" pitchFamily="49" charset="0"/>
              </a:rPr>
              <a:t>matches</a:t>
            </a:r>
            <a:r>
              <a:rPr lang="en-US" sz="1400" b="1" dirty="0">
                <a:latin typeface="Courier New" panose="02070309020205020404" pitchFamily="49" charset="0"/>
                <a:cs typeface="Courier New" panose="02070309020205020404" pitchFamily="49" charset="0"/>
              </a:rPr>
              <a:t>(p)) </a:t>
            </a:r>
            <a:r>
              <a:rPr lang="en-US" sz="1400" b="1" dirty="0" err="1">
                <a:latin typeface="Courier New" panose="02070309020205020404" pitchFamily="49" charset="0"/>
                <a:cs typeface="Courier New" panose="02070309020205020404" pitchFamily="49" charset="0"/>
              </a:rPr>
              <a:t>selected.push_back</a:t>
            </a:r>
            <a:r>
              <a:rPr lang="en-US" sz="1400" b="1" dirty="0">
                <a:latin typeface="Courier New" panose="02070309020205020404" pitchFamily="49" charset="0"/>
                <a:cs typeface="Courier New" panose="02070309020205020404" pitchFamily="49" charset="0"/>
              </a:rPr>
              <a:t>(p);</a:t>
            </a:r>
          </a:p>
          <a:p>
            <a:r>
              <a:rPr lang="en-US" sz="1400" b="1" dirty="0">
                <a:latin typeface="Courier New" panose="02070309020205020404" pitchFamily="49" charset="0"/>
                <a:cs typeface="Courier New" panose="02070309020205020404" pitchFamily="49" charset="0"/>
              </a:rPr>
              <a:t>    return selected;</a:t>
            </a:r>
          </a:p>
          <a:p>
            <a:r>
              <a:rPr lang="en-US" sz="1400" b="1" dirty="0">
                <a:latin typeface="Courier New" panose="02070309020205020404" pitchFamily="49" charset="0"/>
                <a:cs typeface="Courier New" panose="02070309020205020404" pitchFamily="49" charset="0"/>
              </a:rPr>
              <a:t>}</a:t>
            </a:r>
            <a:br>
              <a:rPr lang="en-US" sz="1400" b="1" dirty="0">
                <a:latin typeface="Courier New" panose="02070309020205020404" pitchFamily="49" charset="0"/>
                <a:cs typeface="Courier New" panose="02070309020205020404" pitchFamily="49" charset="0"/>
              </a:rPr>
            </a:b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int main()</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vector&lt;Person&gt; people;</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init</a:t>
            </a:r>
            <a:r>
              <a:rPr lang="en-US" sz="1400" b="1" dirty="0">
                <a:latin typeface="Courier New" panose="02070309020205020404" pitchFamily="49" charset="0"/>
                <a:cs typeface="Courier New" panose="02070309020205020404" pitchFamily="49" charset="0"/>
              </a:rPr>
              <a:t>(people);</a:t>
            </a:r>
            <a:br>
              <a:rPr lang="en-US" sz="1400" b="1" dirty="0">
                <a:latin typeface="Courier New" panose="02070309020205020404" pitchFamily="49" charset="0"/>
                <a:cs typeface="Courier New" panose="02070309020205020404" pitchFamily="49" charset="0"/>
              </a:rPr>
            </a:b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cout</a:t>
            </a:r>
            <a:r>
              <a:rPr lang="en-US" sz="1400" b="1" dirty="0">
                <a:latin typeface="Courier New" panose="02070309020205020404" pitchFamily="49" charset="0"/>
                <a:cs typeface="Courier New" panose="02070309020205020404" pitchFamily="49" charset="0"/>
              </a:rPr>
              <a:t> &lt;&lt; "Males:" &lt;&lt; </a:t>
            </a:r>
            <a:r>
              <a:rPr lang="en-US" sz="1400" b="1" dirty="0" err="1">
                <a:latin typeface="Courier New" panose="02070309020205020404" pitchFamily="49" charset="0"/>
                <a:cs typeface="Courier New" panose="02070309020205020404" pitchFamily="49" charset="0"/>
              </a:rPr>
              <a:t>endl</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vector&lt;Person&gt; males = select(people, </a:t>
            </a:r>
            <a:r>
              <a:rPr lang="en-US" sz="1400" b="1" dirty="0" err="1">
                <a:solidFill>
                  <a:srgbClr val="B23C00"/>
                </a:solidFill>
                <a:latin typeface="Courier New" panose="02070309020205020404" pitchFamily="49" charset="0"/>
                <a:cs typeface="Courier New" panose="02070309020205020404" pitchFamily="49" charset="0"/>
              </a:rPr>
              <a:t>is_male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for (Person&amp; p : males) </a:t>
            </a:r>
            <a:r>
              <a:rPr lang="en-US" sz="1400" b="1" dirty="0" err="1">
                <a:latin typeface="Courier New" panose="02070309020205020404" pitchFamily="49" charset="0"/>
                <a:cs typeface="Courier New" panose="02070309020205020404" pitchFamily="49" charset="0"/>
              </a:rPr>
              <a:t>cout</a:t>
            </a:r>
            <a:r>
              <a:rPr lang="en-US" sz="1400" b="1" dirty="0">
                <a:latin typeface="Courier New" panose="02070309020205020404" pitchFamily="49" charset="0"/>
                <a:cs typeface="Courier New" panose="02070309020205020404" pitchFamily="49" charset="0"/>
              </a:rPr>
              <a:t> &lt;&lt; p &lt;&lt; </a:t>
            </a:r>
            <a:r>
              <a:rPr lang="en-US" sz="1400" b="1" dirty="0" err="1">
                <a:latin typeface="Courier New" panose="02070309020205020404" pitchFamily="49" charset="0"/>
                <a:cs typeface="Courier New" panose="02070309020205020404" pitchFamily="49" charset="0"/>
              </a:rPr>
              <a:t>endl</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cout</a:t>
            </a:r>
            <a:r>
              <a:rPr lang="en-US" sz="1400" b="1" dirty="0">
                <a:latin typeface="Courier New" panose="02070309020205020404" pitchFamily="49" charset="0"/>
                <a:cs typeface="Courier New" panose="02070309020205020404" pitchFamily="49" charset="0"/>
              </a:rPr>
              <a:t> &lt;&lt; </a:t>
            </a:r>
            <a:r>
              <a:rPr lang="en-US" sz="1400" b="1" dirty="0" err="1">
                <a:latin typeface="Courier New" panose="02070309020205020404" pitchFamily="49" charset="0"/>
                <a:cs typeface="Courier New" panose="02070309020205020404" pitchFamily="49" charset="0"/>
              </a:rPr>
              <a:t>endl</a:t>
            </a:r>
            <a:r>
              <a:rPr lang="en-US" sz="1400" b="1" dirty="0">
                <a:latin typeface="Courier New" panose="02070309020205020404" pitchFamily="49" charset="0"/>
                <a:cs typeface="Courier New" panose="02070309020205020404" pitchFamily="49" charset="0"/>
              </a:rPr>
              <a:t> &lt;&lt; "Last name starts with C:" &lt;&lt; </a:t>
            </a:r>
            <a:r>
              <a:rPr lang="en-US" sz="1400" b="1" dirty="0" err="1">
                <a:latin typeface="Courier New" panose="02070309020205020404" pitchFamily="49" charset="0"/>
                <a:cs typeface="Courier New" panose="02070309020205020404" pitchFamily="49" charset="0"/>
              </a:rPr>
              <a:t>endl</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vector&lt;Person&gt; cs = select(people, </a:t>
            </a:r>
            <a:r>
              <a:rPr lang="en-US" sz="1400" b="1" dirty="0" err="1">
                <a:solidFill>
                  <a:srgbClr val="B23C00"/>
                </a:solidFill>
                <a:latin typeface="Courier New" panose="02070309020205020404" pitchFamily="49" charset="0"/>
                <a:cs typeface="Courier New" panose="02070309020205020404" pitchFamily="49" charset="0"/>
              </a:rPr>
              <a:t>is_C</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for (Person&amp; p : cs) </a:t>
            </a:r>
            <a:r>
              <a:rPr lang="en-US" sz="1400" b="1" dirty="0" err="1">
                <a:latin typeface="Courier New" panose="02070309020205020404" pitchFamily="49" charset="0"/>
                <a:cs typeface="Courier New" panose="02070309020205020404" pitchFamily="49" charset="0"/>
              </a:rPr>
              <a:t>cout</a:t>
            </a:r>
            <a:r>
              <a:rPr lang="en-US" sz="1400" b="1" dirty="0">
                <a:latin typeface="Courier New" panose="02070309020205020404" pitchFamily="49" charset="0"/>
                <a:cs typeface="Courier New" panose="02070309020205020404" pitchFamily="49" charset="0"/>
              </a:rPr>
              <a:t> &lt;&lt; p &lt;&lt; </a:t>
            </a:r>
            <a:r>
              <a:rPr lang="en-US" sz="1400" b="1" dirty="0" err="1">
                <a:latin typeface="Courier New" panose="02070309020205020404" pitchFamily="49" charset="0"/>
                <a:cs typeface="Courier New" panose="02070309020205020404" pitchFamily="49" charset="0"/>
              </a:rPr>
              <a:t>endl</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p>
        </p:txBody>
      </p:sp>
      <p:sp>
        <p:nvSpPr>
          <p:cNvPr id="2" name="Title 1"/>
          <p:cNvSpPr>
            <a:spLocks noGrp="1"/>
          </p:cNvSpPr>
          <p:nvPr>
            <p:ph type="title"/>
          </p:nvPr>
        </p:nvSpPr>
        <p:spPr/>
        <p:txBody>
          <a:bodyPr/>
          <a:lstStyle/>
          <a:p>
            <a:r>
              <a:rPr lang="en-US" dirty="0"/>
              <a:t>Lambda Expressions</a:t>
            </a:r>
            <a:r>
              <a:rPr lang="en-US" i="1" dirty="0"/>
              <a:t>, cont’d</a:t>
            </a:r>
            <a:endParaRPr lang="en-US" dirty="0"/>
          </a:p>
        </p:txBody>
      </p:sp>
      <p:sp>
        <p:nvSpPr>
          <p:cNvPr id="3" name="Slide Number Placeholder 2"/>
          <p:cNvSpPr>
            <a:spLocks noGrp="1"/>
          </p:cNvSpPr>
          <p:nvPr>
            <p:ph type="sldNum" sz="quarter" idx="12"/>
          </p:nvPr>
        </p:nvSpPr>
        <p:spPr/>
        <p:txBody>
          <a:bodyPr/>
          <a:lstStyle/>
          <a:p>
            <a:fld id="{9750CE1F-3703-B242-8AD0-B0AC82B28EE7}" type="slidenum">
              <a:rPr lang="en-US" smtClean="0"/>
              <a:pPr/>
              <a:t>58</a:t>
            </a:fld>
            <a:endParaRPr lang="en-US"/>
          </a:p>
        </p:txBody>
      </p:sp>
      <p:sp>
        <p:nvSpPr>
          <p:cNvPr id="6" name="TextBox 5">
            <a:extLst>
              <a:ext uri="{FF2B5EF4-FFF2-40B4-BE49-F238E27FC236}">
                <a16:creationId xmlns:a16="http://schemas.microsoft.com/office/drawing/2014/main" id="{929FBA4A-8E79-C74D-AE60-C41828464711}"/>
              </a:ext>
            </a:extLst>
          </p:cNvPr>
          <p:cNvSpPr txBox="1"/>
          <p:nvPr/>
        </p:nvSpPr>
        <p:spPr>
          <a:xfrm>
            <a:off x="7040853" y="1261666"/>
            <a:ext cx="1358064" cy="338554"/>
          </a:xfrm>
          <a:prstGeom prst="rect">
            <a:avLst/>
          </a:prstGeom>
          <a:solidFill>
            <a:srgbClr val="0033CC"/>
          </a:solidFill>
        </p:spPr>
        <p:txBody>
          <a:bodyPr wrap="none" rtlCol="0">
            <a:spAutoFit/>
          </a:bodyPr>
          <a:lstStyle/>
          <a:p>
            <a:r>
              <a:rPr lang="en-US" dirty="0">
                <a:solidFill>
                  <a:srgbClr val="FFFF00"/>
                </a:solidFill>
              </a:rPr>
              <a:t>lambda1.cpp</a:t>
            </a:r>
          </a:p>
        </p:txBody>
      </p:sp>
      <p:sp>
        <p:nvSpPr>
          <p:cNvPr id="5" name="TextBox 4">
            <a:extLst>
              <a:ext uri="{FF2B5EF4-FFF2-40B4-BE49-F238E27FC236}">
                <a16:creationId xmlns:a16="http://schemas.microsoft.com/office/drawing/2014/main" id="{26A2BC39-D74F-E7EF-3F40-6F899BB34C74}"/>
              </a:ext>
            </a:extLst>
          </p:cNvPr>
          <p:cNvSpPr txBox="1"/>
          <p:nvPr/>
        </p:nvSpPr>
        <p:spPr>
          <a:xfrm>
            <a:off x="3958025" y="3089833"/>
            <a:ext cx="4362995" cy="1077218"/>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Did we really need to create separate function definitions for </a:t>
            </a:r>
            <a:r>
              <a:rPr lang="en-US" b="1" dirty="0" err="1">
                <a:solidFill>
                  <a:srgbClr val="C00000"/>
                </a:solidFill>
                <a:latin typeface="Courier New" panose="02070309020205020404" pitchFamily="49" charset="0"/>
                <a:cs typeface="Courier New" panose="02070309020205020404" pitchFamily="49" charset="0"/>
              </a:rPr>
              <a:t>is_male</a:t>
            </a:r>
            <a:r>
              <a:rPr lang="en-US" b="1" dirty="0">
                <a:solidFill>
                  <a:srgbClr val="C00000"/>
                </a:solidFill>
                <a:latin typeface="Courier New" panose="02070309020205020404" pitchFamily="49" charset="0"/>
                <a:cs typeface="Courier New" panose="02070309020205020404" pitchFamily="49" charset="0"/>
              </a:rPr>
              <a:t>()</a:t>
            </a:r>
            <a:r>
              <a:rPr lang="en-US" dirty="0">
                <a:solidFill>
                  <a:srgbClr val="0432FF"/>
                </a:solidFill>
              </a:rPr>
              <a:t> and </a:t>
            </a:r>
            <a:r>
              <a:rPr lang="en-US" b="1" dirty="0" err="1">
                <a:solidFill>
                  <a:srgbClr val="C00000"/>
                </a:solidFill>
                <a:latin typeface="Courier New" panose="02070309020205020404" pitchFamily="49" charset="0"/>
                <a:cs typeface="Courier New" panose="02070309020205020404" pitchFamily="49" charset="0"/>
              </a:rPr>
              <a:t>is_c</a:t>
            </a:r>
            <a:r>
              <a:rPr lang="en-US" b="1" dirty="0">
                <a:solidFill>
                  <a:srgbClr val="C00000"/>
                </a:solidFill>
                <a:latin typeface="Courier New" panose="02070309020205020404" pitchFamily="49" charset="0"/>
                <a:cs typeface="Courier New" panose="02070309020205020404" pitchFamily="49" charset="0"/>
              </a:rPr>
              <a:t>()</a:t>
            </a:r>
            <a:r>
              <a:rPr lang="en-US" dirty="0">
                <a:solidFill>
                  <a:srgbClr val="0432FF"/>
                </a:solidFill>
              </a:rPr>
              <a:t> if all we’re going to do is pass their references as arguments to a call to function </a:t>
            </a:r>
            <a:r>
              <a:rPr lang="en-US" b="1" dirty="0">
                <a:solidFill>
                  <a:srgbClr val="C00000"/>
                </a:solidFill>
                <a:latin typeface="Courier New" panose="02070309020205020404" pitchFamily="49" charset="0"/>
                <a:cs typeface="Courier New" panose="02070309020205020404" pitchFamily="49" charset="0"/>
              </a:rPr>
              <a:t>select()</a:t>
            </a:r>
            <a:r>
              <a:rPr lang="en-US" dirty="0">
                <a:solidFill>
                  <a:srgbClr val="0432FF"/>
                </a:solidFill>
              </a:rPr>
              <a:t>? </a:t>
            </a:r>
          </a:p>
        </p:txBody>
      </p:sp>
    </p:spTree>
    <p:extLst>
      <p:ext uri="{BB962C8B-B14F-4D97-AF65-F5344CB8AC3E}">
        <p14:creationId xmlns:p14="http://schemas.microsoft.com/office/powerpoint/2010/main" val="117900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Lambda Expressions</a:t>
            </a:r>
            <a:r>
              <a:rPr lang="en-US" i="1" dirty="0"/>
              <a:t>, cont’d</a:t>
            </a:r>
            <a:endParaRPr lang="en-US" dirty="0"/>
          </a:p>
        </p:txBody>
      </p:sp>
      <p:sp>
        <p:nvSpPr>
          <p:cNvPr id="3" name="Slide Number Placeholder 2"/>
          <p:cNvSpPr>
            <a:spLocks noGrp="1"/>
          </p:cNvSpPr>
          <p:nvPr>
            <p:ph type="sldNum" sz="quarter" idx="12"/>
          </p:nvPr>
        </p:nvSpPr>
        <p:spPr/>
        <p:txBody>
          <a:bodyPr/>
          <a:lstStyle/>
          <a:p>
            <a:fld id="{9750CE1F-3703-B242-8AD0-B0AC82B28EE7}" type="slidenum">
              <a:rPr lang="en-US" smtClean="0"/>
              <a:pPr/>
              <a:t>59</a:t>
            </a:fld>
            <a:endParaRPr lang="en-US"/>
          </a:p>
        </p:txBody>
      </p:sp>
      <p:sp>
        <p:nvSpPr>
          <p:cNvPr id="6" name="TextBox 5"/>
          <p:cNvSpPr txBox="1"/>
          <p:nvPr/>
        </p:nvSpPr>
        <p:spPr>
          <a:xfrm>
            <a:off x="2011042" y="1508781"/>
            <a:ext cx="5121915" cy="2554545"/>
          </a:xfrm>
          <a:prstGeom prst="rect">
            <a:avLst/>
          </a:prstGeom>
          <a:solidFill>
            <a:srgbClr val="DEF0F2"/>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Males:</a:t>
            </a:r>
          </a:p>
          <a:p>
            <a:r>
              <a:rPr lang="en-US" b="1" dirty="0">
                <a:latin typeface="Courier New" panose="02070309020205020404" pitchFamily="49" charset="0"/>
                <a:cs typeface="Courier New" panose="02070309020205020404" pitchFamily="49" charset="0"/>
              </a:rPr>
              <a:t>  {first=Biden, last=Joe, gender=M}</a:t>
            </a:r>
          </a:p>
          <a:p>
            <a:r>
              <a:rPr lang="en-US" b="1" dirty="0">
                <a:latin typeface="Courier New" panose="02070309020205020404" pitchFamily="49" charset="0"/>
                <a:cs typeface="Courier New" panose="02070309020205020404" pitchFamily="49" charset="0"/>
              </a:rPr>
              <a:t>  {first=Tom, last=Cruise, gender=M}</a:t>
            </a:r>
          </a:p>
          <a:p>
            <a:r>
              <a:rPr lang="en-US" b="1" dirty="0">
                <a:latin typeface="Courier New" panose="02070309020205020404" pitchFamily="49" charset="0"/>
                <a:cs typeface="Courier New" panose="02070309020205020404" pitchFamily="49" charset="0"/>
              </a:rPr>
              <a:t>  {first=Ron, last=Mak, gender=M}</a:t>
            </a:r>
            <a:br>
              <a:rPr lang="en-US" b="1" dirty="0">
                <a:latin typeface="Courier New" panose="02070309020205020404" pitchFamily="49" charset="0"/>
                <a:cs typeface="Courier New" panose="02070309020205020404" pitchFamily="49" charset="0"/>
              </a:rPr>
            </a:b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Last name starts with C:</a:t>
            </a:r>
          </a:p>
          <a:p>
            <a:r>
              <a:rPr lang="en-US" b="1" dirty="0">
                <a:latin typeface="Courier New" panose="02070309020205020404" pitchFamily="49" charset="0"/>
                <a:cs typeface="Courier New" panose="02070309020205020404" pitchFamily="49" charset="0"/>
              </a:rPr>
              <a:t>  {first=Marie, last=Curie, gender=F}</a:t>
            </a:r>
          </a:p>
          <a:p>
            <a:r>
              <a:rPr lang="en-US" b="1" dirty="0">
                <a:latin typeface="Courier New" panose="02070309020205020404" pitchFamily="49" charset="0"/>
                <a:cs typeface="Courier New" panose="02070309020205020404" pitchFamily="49" charset="0"/>
              </a:rPr>
              <a:t>  {first=Agatha, last=</a:t>
            </a:r>
            <a:r>
              <a:rPr lang="en-US" b="1" dirty="0" err="1">
                <a:latin typeface="Courier New" panose="02070309020205020404" pitchFamily="49" charset="0"/>
                <a:cs typeface="Courier New" panose="02070309020205020404" pitchFamily="49" charset="0"/>
              </a:rPr>
              <a:t>Cristie</a:t>
            </a:r>
            <a:r>
              <a:rPr lang="en-US" b="1" dirty="0">
                <a:latin typeface="Courier New" panose="02070309020205020404" pitchFamily="49" charset="0"/>
                <a:cs typeface="Courier New" panose="02070309020205020404" pitchFamily="49" charset="0"/>
              </a:rPr>
              <a:t>, gender=F}</a:t>
            </a:r>
          </a:p>
          <a:p>
            <a:r>
              <a:rPr lang="en-US" b="1" dirty="0">
                <a:latin typeface="Courier New" panose="02070309020205020404" pitchFamily="49" charset="0"/>
                <a:cs typeface="Courier New" panose="02070309020205020404" pitchFamily="49" charset="0"/>
              </a:rPr>
              <a:t>  {first=Tom, last=Cruise, gender=M}</a:t>
            </a:r>
          </a:p>
          <a:p>
            <a:r>
              <a:rPr lang="en-US" b="1" dirty="0">
                <a:latin typeface="Courier New" panose="02070309020205020404" pitchFamily="49" charset="0"/>
                <a:cs typeface="Courier New" panose="02070309020205020404" pitchFamily="49" charset="0"/>
              </a:rPr>
              <a:t>  {first=Julia, last=Child, gender=F}</a:t>
            </a:r>
          </a:p>
        </p:txBody>
      </p:sp>
    </p:spTree>
    <p:extLst>
      <p:ext uri="{BB962C8B-B14F-4D97-AF65-F5344CB8AC3E}">
        <p14:creationId xmlns:p14="http://schemas.microsoft.com/office/powerpoint/2010/main" val="291064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FC39-8B6B-3F72-5680-2486EF489336}"/>
              </a:ext>
            </a:extLst>
          </p:cNvPr>
          <p:cNvSpPr>
            <a:spLocks noGrp="1"/>
          </p:cNvSpPr>
          <p:nvPr>
            <p:ph type="title"/>
          </p:nvPr>
        </p:nvSpPr>
        <p:spPr/>
        <p:txBody>
          <a:bodyPr/>
          <a:lstStyle/>
          <a:p>
            <a:r>
              <a:rPr lang="en-US" dirty="0"/>
              <a:t>Example: Not Cohesive</a:t>
            </a:r>
          </a:p>
        </p:txBody>
      </p:sp>
      <p:sp>
        <p:nvSpPr>
          <p:cNvPr id="7" name="Content Placeholder 6">
            <a:extLst>
              <a:ext uri="{FF2B5EF4-FFF2-40B4-BE49-F238E27FC236}">
                <a16:creationId xmlns:a16="http://schemas.microsoft.com/office/drawing/2014/main" id="{3C8ECFFC-587D-43CA-2475-BC5D0846A95C}"/>
              </a:ext>
            </a:extLst>
          </p:cNvPr>
          <p:cNvSpPr>
            <a:spLocks noGrp="1"/>
          </p:cNvSpPr>
          <p:nvPr>
            <p:ph idx="1"/>
          </p:nvPr>
        </p:nvSpPr>
        <p:spPr>
          <a:xfrm>
            <a:off x="3291854" y="1295400"/>
            <a:ext cx="5394901" cy="4835525"/>
          </a:xfrm>
        </p:spPr>
        <p:txBody>
          <a:bodyPr/>
          <a:lstStyle/>
          <a:p>
            <a:r>
              <a:rPr lang="en-US" dirty="0"/>
              <a:t>Too many state and behavior responsibilities!</a:t>
            </a:r>
          </a:p>
          <a:p>
            <a:pPr lvl="1"/>
            <a:r>
              <a:rPr lang="en-US" sz="1800" dirty="0"/>
              <a:t>Violates the Single Responsibility Principle</a:t>
            </a:r>
          </a:p>
          <a:p>
            <a:pPr lvl="4"/>
            <a:endParaRPr lang="en-US" dirty="0"/>
          </a:p>
          <a:p>
            <a:r>
              <a:rPr lang="en-US" sz="2000" dirty="0"/>
              <a:t>Automobile operation</a:t>
            </a:r>
          </a:p>
          <a:p>
            <a:pPr marL="781050" lvl="1" indent="-342900" algn="just">
              <a:spcBef>
                <a:spcPts val="400"/>
              </a:spcBef>
              <a:spcAft>
                <a:spcPts val="400"/>
              </a:spcAft>
              <a:buFont typeface="Courier New" panose="02070309020205020404" pitchFamily="49" charset="0"/>
              <a:buChar char="o"/>
            </a:pPr>
            <a:r>
              <a:rPr lang="en-US" sz="1400" b="1" dirty="0"/>
              <a:t>state: </a:t>
            </a:r>
            <a:r>
              <a:rPr lang="en-US" sz="1400" dirty="0"/>
              <a:t>brakes, engine, heading, speed</a:t>
            </a:r>
          </a:p>
          <a:p>
            <a:pPr marL="781050" lvl="1" indent="-342900">
              <a:spcBef>
                <a:spcPts val="400"/>
              </a:spcBef>
              <a:spcAft>
                <a:spcPts val="400"/>
              </a:spcAft>
              <a:buFont typeface="Courier New" panose="02070309020205020404" pitchFamily="49" charset="0"/>
              <a:buChar char="o"/>
            </a:pPr>
            <a:r>
              <a:rPr lang="en-US" sz="1400" b="1" dirty="0"/>
              <a:t>behavior:</a:t>
            </a:r>
            <a:r>
              <a:rPr lang="en-US" sz="1400" dirty="0"/>
              <a:t> accelerate, apply brakes, shut off engine, start engine,  turn left,  turn right</a:t>
            </a:r>
          </a:p>
          <a:p>
            <a:pPr marR="0" lvl="0">
              <a:tabLst>
                <a:tab pos="342900" algn="l"/>
              </a:tabLst>
            </a:pPr>
            <a:r>
              <a:rPr lang="en-US" sz="2000" dirty="0"/>
              <a:t>Automobile maintenance</a:t>
            </a:r>
          </a:p>
          <a:p>
            <a:pPr marL="781050" lvl="1" indent="-342900" algn="just">
              <a:spcBef>
                <a:spcPts val="400"/>
              </a:spcBef>
              <a:spcAft>
                <a:spcPts val="400"/>
              </a:spcAft>
              <a:buFont typeface="Courier New" panose="02070309020205020404" pitchFamily="49" charset="0"/>
              <a:buChar char="o"/>
            </a:pPr>
            <a:r>
              <a:rPr lang="en-US" sz="1400" b="1" dirty="0"/>
              <a:t>state: </a:t>
            </a:r>
            <a:r>
              <a:rPr lang="en-US" sz="1400" dirty="0"/>
              <a:t>engine oil, headlights, tires</a:t>
            </a:r>
          </a:p>
          <a:p>
            <a:pPr marL="781050" lvl="1" indent="-342900">
              <a:spcBef>
                <a:spcPts val="400"/>
              </a:spcBef>
              <a:spcAft>
                <a:spcPts val="400"/>
              </a:spcAft>
              <a:buFont typeface="Courier New" panose="02070309020205020404" pitchFamily="49" charset="0"/>
              <a:buChar char="o"/>
            </a:pPr>
            <a:r>
              <a:rPr lang="en-US" sz="1400" b="1" dirty="0"/>
              <a:t>behavior:</a:t>
            </a:r>
            <a:r>
              <a:rPr lang="en-US" sz="1400" dirty="0"/>
              <a:t> adjust headlights, change oil, change tires, check brakes, check tires,  rotate tires,  </a:t>
            </a:r>
            <a:r>
              <a:rPr lang="en-US" sz="1400" dirty="0" err="1"/>
              <a:t>tuneup</a:t>
            </a:r>
            <a:r>
              <a:rPr lang="en-US" sz="1400" dirty="0"/>
              <a:t> engine</a:t>
            </a:r>
          </a:p>
          <a:p>
            <a:pPr marR="0" lvl="0">
              <a:tabLst>
                <a:tab pos="342900" algn="l"/>
              </a:tabLst>
            </a:pPr>
            <a:r>
              <a:rPr lang="en-US" sz="2000" dirty="0"/>
              <a:t>Automobile cleaning</a:t>
            </a:r>
          </a:p>
          <a:p>
            <a:pPr marL="781050" lvl="1" indent="-342900" algn="just">
              <a:spcBef>
                <a:spcPts val="400"/>
              </a:spcBef>
              <a:spcAft>
                <a:spcPts val="400"/>
              </a:spcAft>
              <a:buFont typeface="Courier New" panose="02070309020205020404" pitchFamily="49" charset="0"/>
              <a:buChar char="o"/>
            </a:pPr>
            <a:r>
              <a:rPr lang="en-US" sz="1400" b="1" dirty="0"/>
              <a:t>state: </a:t>
            </a:r>
            <a:r>
              <a:rPr lang="en-US" sz="1400" dirty="0"/>
              <a:t>soap, vacuum cleaner, wax</a:t>
            </a:r>
          </a:p>
          <a:p>
            <a:pPr marL="781050" lvl="1" indent="-342900" algn="just">
              <a:spcBef>
                <a:spcPts val="400"/>
              </a:spcBef>
              <a:spcAft>
                <a:spcPts val="400"/>
              </a:spcAft>
              <a:buFont typeface="Courier New" panose="02070309020205020404" pitchFamily="49" charset="0"/>
              <a:buChar char="o"/>
            </a:pPr>
            <a:r>
              <a:rPr lang="en-US" sz="1400" b="1" dirty="0"/>
              <a:t>behavior:</a:t>
            </a:r>
            <a:r>
              <a:rPr lang="en-US" sz="1400" dirty="0"/>
              <a:t> vacuum car,  wash car, wax car</a:t>
            </a:r>
            <a:endParaRPr lang="en-US" sz="1600" dirty="0"/>
          </a:p>
        </p:txBody>
      </p:sp>
      <p:sp>
        <p:nvSpPr>
          <p:cNvPr id="4" name="Slide Number Placeholder 3">
            <a:extLst>
              <a:ext uri="{FF2B5EF4-FFF2-40B4-BE49-F238E27FC236}">
                <a16:creationId xmlns:a16="http://schemas.microsoft.com/office/drawing/2014/main" id="{53D25893-B69E-C039-926B-358EDCD41F38}"/>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
        <p:nvSpPr>
          <p:cNvPr id="6" name="TextBox 5">
            <a:extLst>
              <a:ext uri="{FF2B5EF4-FFF2-40B4-BE49-F238E27FC236}">
                <a16:creationId xmlns:a16="http://schemas.microsoft.com/office/drawing/2014/main" id="{62C9C455-31D2-E0C2-3C26-97C9E61615CE}"/>
              </a:ext>
            </a:extLst>
          </p:cNvPr>
          <p:cNvSpPr txBox="1"/>
          <p:nvPr/>
        </p:nvSpPr>
        <p:spPr>
          <a:xfrm>
            <a:off x="417078" y="1419541"/>
            <a:ext cx="2509020" cy="5262979"/>
          </a:xfrm>
          <a:prstGeom prst="rect">
            <a:avLst/>
          </a:prstGeom>
          <a:solidFill>
            <a:schemeClr val="bg1">
              <a:lumMod val="95000"/>
            </a:schemeClr>
          </a:solidFill>
          <a:ln>
            <a:solidFill>
              <a:schemeClr val="bg1">
                <a:lumMod val="65000"/>
              </a:schemeClr>
            </a:solidFill>
          </a:ln>
        </p:spPr>
        <p:txBody>
          <a:bodyPr wrap="none" rtlCol="0">
            <a:spAutoFit/>
          </a:bodyPr>
          <a:lstStyle/>
          <a:p>
            <a:r>
              <a:rPr lang="en-US" sz="1050" b="1" dirty="0">
                <a:effectLst/>
                <a:latin typeface="Courier New" panose="02070309020205020404" pitchFamily="49" charset="0"/>
              </a:rPr>
              <a:t>class </a:t>
            </a:r>
            <a:r>
              <a:rPr lang="en-US" sz="1050" b="1" dirty="0">
                <a:solidFill>
                  <a:srgbClr val="C00000"/>
                </a:solidFill>
                <a:effectLst/>
                <a:latin typeface="Courier New" panose="02070309020205020404" pitchFamily="49" charset="0"/>
              </a:rPr>
              <a:t>AutomobileApp</a:t>
            </a:r>
          </a:p>
          <a:p>
            <a:r>
              <a:rPr lang="en-US" sz="1050" b="1" dirty="0">
                <a:effectLst/>
                <a:latin typeface="Courier New" panose="02070309020205020404" pitchFamily="49" charset="0"/>
              </a:rPr>
              <a:t>{</a:t>
            </a:r>
          </a:p>
          <a:p>
            <a:r>
              <a:rPr lang="en-US" sz="1050" b="1" dirty="0">
                <a:effectLst/>
                <a:latin typeface="Courier New" panose="02070309020205020404" pitchFamily="49" charset="0"/>
              </a:rPr>
              <a:t>public:</a:t>
            </a:r>
          </a:p>
          <a:p>
            <a:r>
              <a:rPr lang="en-US" sz="1050" b="1" dirty="0">
                <a:effectLst/>
                <a:latin typeface="Courier New" panose="02070309020205020404" pitchFamily="49" charset="0"/>
              </a:rPr>
              <a:t>    void accelerate();</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adjust_headlights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apply_brakes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change_oil</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change_tires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check_brakes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check_tires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rotate_tires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shut_off_engine</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start_engine</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tuneup_engine</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turn_left</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turn_right</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vacuum_car</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wash_car</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wax_car</a:t>
            </a:r>
            <a:r>
              <a:rPr lang="en-US" sz="1050" b="1" dirty="0">
                <a:effectLst/>
                <a:latin typeface="Courier New" panose="02070309020205020404" pitchFamily="49" charset="0"/>
              </a:rPr>
              <a:t>();</a:t>
            </a:r>
          </a:p>
          <a:p>
            <a:endParaRPr lang="en-US" sz="1050" b="1" dirty="0">
              <a:effectLst/>
              <a:latin typeface="Courier New" panose="02070309020205020404" pitchFamily="49" charset="0"/>
            </a:endParaRPr>
          </a:p>
          <a:p>
            <a:r>
              <a:rPr lang="en-US" sz="1050" b="1" dirty="0">
                <a:effectLst/>
                <a:latin typeface="Courier New" panose="02070309020205020404" pitchFamily="49" charset="0"/>
              </a:rPr>
              <a:t>private:</a:t>
            </a:r>
          </a:p>
          <a:p>
            <a:r>
              <a:rPr lang="en-US" sz="1050" b="1" dirty="0">
                <a:effectLst/>
                <a:latin typeface="Courier New" panose="02070309020205020404" pitchFamily="49" charset="0"/>
              </a:rPr>
              <a:t>    Brake brakes[4];</a:t>
            </a:r>
          </a:p>
          <a:p>
            <a:r>
              <a:rPr lang="en-US" sz="1050" b="1" dirty="0">
                <a:effectLst/>
                <a:latin typeface="Courier New" panose="02070309020205020404" pitchFamily="49" charset="0"/>
              </a:rPr>
              <a:t>    Engine engine;</a:t>
            </a:r>
          </a:p>
          <a:p>
            <a:r>
              <a:rPr lang="en-US" sz="1050" b="1" dirty="0">
                <a:effectLst/>
                <a:latin typeface="Courier New" panose="02070309020205020404" pitchFamily="49" charset="0"/>
              </a:rPr>
              <a:t>    Oil </a:t>
            </a:r>
            <a:r>
              <a:rPr lang="en-US" sz="1050" b="1" dirty="0" err="1">
                <a:effectLst/>
                <a:latin typeface="Courier New" panose="02070309020205020404" pitchFamily="49" charset="0"/>
              </a:rPr>
              <a:t>engine_oil</a:t>
            </a:r>
            <a:r>
              <a:rPr lang="en-US" sz="1050" b="1" dirty="0">
                <a:effectLst/>
                <a:latin typeface="Courier New" panose="02070309020205020404" pitchFamily="49" charset="0"/>
              </a:rPr>
              <a:t>;</a:t>
            </a:r>
          </a:p>
          <a:p>
            <a:r>
              <a:rPr lang="en-US" sz="1050" b="1" dirty="0">
                <a:effectLst/>
                <a:latin typeface="Courier New" panose="02070309020205020404" pitchFamily="49" charset="0"/>
              </a:rPr>
              <a:t>    Direction heading;</a:t>
            </a:r>
          </a:p>
          <a:p>
            <a:r>
              <a:rPr lang="en-US" sz="1050" b="1" dirty="0">
                <a:effectLst/>
                <a:latin typeface="Courier New" panose="02070309020205020404" pitchFamily="49" charset="0"/>
              </a:rPr>
              <a:t>    Headlight headlights[4];</a:t>
            </a:r>
          </a:p>
          <a:p>
            <a:r>
              <a:rPr lang="en-US" sz="1050" b="1" dirty="0">
                <a:effectLst/>
                <a:latin typeface="Courier New" panose="02070309020205020404" pitchFamily="49" charset="0"/>
              </a:rPr>
              <a:t>    int speed;</a:t>
            </a:r>
          </a:p>
          <a:p>
            <a:r>
              <a:rPr lang="en-US" sz="1050" b="1" dirty="0">
                <a:effectLst/>
                <a:latin typeface="Courier New" panose="02070309020205020404" pitchFamily="49" charset="0"/>
              </a:rPr>
              <a:t>    Soap soap;</a:t>
            </a:r>
          </a:p>
          <a:p>
            <a:r>
              <a:rPr lang="en-US" sz="1050" b="1" dirty="0">
                <a:effectLst/>
                <a:latin typeface="Courier New" panose="02070309020205020404" pitchFamily="49" charset="0"/>
              </a:rPr>
              <a:t>    Tire tires[4];</a:t>
            </a:r>
          </a:p>
          <a:p>
            <a:r>
              <a:rPr lang="en-US" sz="1050" b="1" dirty="0">
                <a:effectLst/>
                <a:latin typeface="Courier New" panose="02070309020205020404" pitchFamily="49" charset="0"/>
              </a:rPr>
              <a:t>    Vacuum </a:t>
            </a:r>
            <a:r>
              <a:rPr lang="en-US" sz="1050" b="1" dirty="0" err="1">
                <a:effectLst/>
                <a:latin typeface="Courier New" panose="02070309020205020404" pitchFamily="49" charset="0"/>
              </a:rPr>
              <a:t>vacuum_cleaner</a:t>
            </a:r>
            <a:r>
              <a:rPr lang="en-US" sz="1050" b="1" dirty="0">
                <a:effectLst/>
                <a:latin typeface="Courier New" panose="02070309020205020404" pitchFamily="49" charset="0"/>
              </a:rPr>
              <a:t>;</a:t>
            </a:r>
          </a:p>
          <a:p>
            <a:r>
              <a:rPr lang="en-US" sz="1050" b="1" dirty="0">
                <a:effectLst/>
                <a:latin typeface="Courier New" panose="02070309020205020404" pitchFamily="49" charset="0"/>
              </a:rPr>
              <a:t>    </a:t>
            </a:r>
            <a:r>
              <a:rPr lang="en-US" sz="1050" b="1" dirty="0" err="1">
                <a:effectLst/>
                <a:latin typeface="Courier New" panose="02070309020205020404" pitchFamily="49" charset="0"/>
              </a:rPr>
              <a:t>CarWax</a:t>
            </a:r>
            <a:r>
              <a:rPr lang="en-US" sz="1050" b="1" dirty="0">
                <a:effectLst/>
                <a:latin typeface="Courier New" panose="02070309020205020404" pitchFamily="49" charset="0"/>
              </a:rPr>
              <a:t> wax;</a:t>
            </a:r>
          </a:p>
          <a:p>
            <a:r>
              <a:rPr lang="en-US" sz="1050" b="1" dirty="0">
                <a:effectLst/>
                <a:latin typeface="Courier New" panose="02070309020205020404" pitchFamily="49" charset="0"/>
              </a:rPr>
              <a:t>};</a:t>
            </a:r>
          </a:p>
        </p:txBody>
      </p:sp>
      <p:sp>
        <p:nvSpPr>
          <p:cNvPr id="8" name="TextBox 7">
            <a:extLst>
              <a:ext uri="{FF2B5EF4-FFF2-40B4-BE49-F238E27FC236}">
                <a16:creationId xmlns:a16="http://schemas.microsoft.com/office/drawing/2014/main" id="{1765F808-1CDD-7BE4-D705-144803C38C3A}"/>
              </a:ext>
            </a:extLst>
          </p:cNvPr>
          <p:cNvSpPr txBox="1"/>
          <p:nvPr/>
        </p:nvSpPr>
        <p:spPr>
          <a:xfrm>
            <a:off x="1554513" y="6443947"/>
            <a:ext cx="1846980" cy="307777"/>
          </a:xfrm>
          <a:prstGeom prst="rect">
            <a:avLst/>
          </a:prstGeom>
          <a:solidFill>
            <a:srgbClr val="0432FF"/>
          </a:solidFill>
        </p:spPr>
        <p:txBody>
          <a:bodyPr wrap="none" rtlCol="0">
            <a:spAutoFit/>
          </a:bodyPr>
          <a:lstStyle/>
          <a:p>
            <a:r>
              <a:rPr lang="en-US" sz="1400" dirty="0">
                <a:solidFill>
                  <a:srgbClr val="FFFF00"/>
                </a:solidFill>
              </a:rPr>
              <a:t>4.1/</a:t>
            </a:r>
            <a:r>
              <a:rPr lang="en-US" sz="1400" dirty="0" err="1">
                <a:solidFill>
                  <a:srgbClr val="FFFF00"/>
                </a:solidFill>
              </a:rPr>
              <a:t>AutomobileApp.h</a:t>
            </a:r>
            <a:endParaRPr lang="en-US" sz="1400" dirty="0">
              <a:solidFill>
                <a:srgbClr val="FFFF00"/>
              </a:solidFill>
            </a:endParaRPr>
          </a:p>
        </p:txBody>
      </p:sp>
    </p:spTree>
    <p:extLst>
      <p:ext uri="{BB962C8B-B14F-4D97-AF65-F5344CB8AC3E}">
        <p14:creationId xmlns:p14="http://schemas.microsoft.com/office/powerpoint/2010/main" val="28339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500"/>
                                        <p:tgtEl>
                                          <p:spTgt spid="7">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Effect transition="in" filter="fade">
                                      <p:cBhvr>
                                        <p:cTn id="33" dur="500"/>
                                        <p:tgtEl>
                                          <p:spTgt spid="7">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10" end="10"/>
                                            </p:txEl>
                                          </p:spTgt>
                                        </p:tgtEl>
                                        <p:attrNameLst>
                                          <p:attrName>style.visibility</p:attrName>
                                        </p:attrNameLst>
                                      </p:cBhvr>
                                      <p:to>
                                        <p:strVal val="visible"/>
                                      </p:to>
                                    </p:set>
                                    <p:animEffect transition="in" filter="fade">
                                      <p:cBhvr>
                                        <p:cTn id="36" dur="500"/>
                                        <p:tgtEl>
                                          <p:spTgt spid="7">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Effect transition="in" filter="fade">
                                      <p:cBhvr>
                                        <p:cTn id="39"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3272" y="1232356"/>
            <a:ext cx="7726596" cy="5047536"/>
          </a:xfrm>
          <a:prstGeom prst="rect">
            <a:avLst/>
          </a:prstGeom>
          <a:solidFill>
            <a:schemeClr val="bg1">
              <a:lumMod val="95000"/>
            </a:schemeClr>
          </a:solidFill>
          <a:ln>
            <a:solidFill>
              <a:schemeClr val="bg1">
                <a:lumMod val="75000"/>
              </a:schemeClr>
            </a:solidFill>
          </a:ln>
        </p:spPr>
        <p:txBody>
          <a:bodyPr wrap="square" rtlCol="0">
            <a:spAutoFit/>
          </a:bodyPr>
          <a:lstStyle/>
          <a:p>
            <a:pPr>
              <a:buNone/>
            </a:pPr>
            <a:r>
              <a:rPr lang="en-US" sz="1400" b="1" dirty="0">
                <a:effectLst/>
                <a:latin typeface="Courier New" panose="02070309020205020404" pitchFamily="49" charset="0"/>
                <a:cs typeface="Courier New" panose="02070309020205020404" pitchFamily="49" charset="0"/>
              </a:rPr>
              <a:t>int main()</a:t>
            </a:r>
          </a:p>
          <a:p>
            <a:pPr>
              <a:buNone/>
            </a:pPr>
            <a:r>
              <a:rPr lang="en-US" sz="1400" b="1" dirty="0">
                <a:effectLst/>
                <a:latin typeface="Courier New" panose="02070309020205020404" pitchFamily="49" charset="0"/>
                <a:cs typeface="Courier New" panose="02070309020205020404" pitchFamily="49" charset="0"/>
              </a:rPr>
              <a:t>{</a:t>
            </a:r>
          </a:p>
          <a:p>
            <a:pPr>
              <a:buNone/>
            </a:pPr>
            <a:r>
              <a:rPr lang="en-US" sz="1400" b="1" dirty="0">
                <a:effectLst/>
                <a:latin typeface="Courier New" panose="02070309020205020404" pitchFamily="49" charset="0"/>
                <a:cs typeface="Courier New" panose="02070309020205020404" pitchFamily="49" charset="0"/>
              </a:rPr>
              <a:t>    vector&lt;Person&gt; people;</a:t>
            </a:r>
          </a:p>
          <a:p>
            <a:pPr>
              <a:buNone/>
            </a:pPr>
            <a:r>
              <a:rPr lang="en-US" sz="1400" b="1" dirty="0">
                <a:effectLst/>
                <a:latin typeface="Courier New" panose="02070309020205020404" pitchFamily="49" charset="0"/>
                <a:cs typeface="Courier New" panose="02070309020205020404" pitchFamily="49" charset="0"/>
              </a:rPr>
              <a:t>    </a:t>
            </a:r>
            <a:r>
              <a:rPr lang="en-US" sz="1400" b="1" dirty="0" err="1">
                <a:effectLst/>
                <a:latin typeface="Courier New" panose="02070309020205020404" pitchFamily="49" charset="0"/>
                <a:cs typeface="Courier New" panose="02070309020205020404" pitchFamily="49" charset="0"/>
              </a:rPr>
              <a:t>init</a:t>
            </a:r>
            <a:r>
              <a:rPr lang="en-US" sz="1400" b="1" dirty="0">
                <a:effectLst/>
                <a:latin typeface="Courier New" panose="02070309020205020404" pitchFamily="49" charset="0"/>
                <a:cs typeface="Courier New" panose="02070309020205020404" pitchFamily="49" charset="0"/>
              </a:rPr>
              <a:t>(people);</a:t>
            </a:r>
          </a:p>
          <a:p>
            <a:pPr>
              <a:buNone/>
            </a:pPr>
            <a:br>
              <a:rPr lang="en-US" sz="1400" b="1" dirty="0">
                <a:effectLst/>
                <a:latin typeface="Courier New" panose="02070309020205020404" pitchFamily="49" charset="0"/>
                <a:cs typeface="Courier New" panose="02070309020205020404" pitchFamily="49" charset="0"/>
              </a:rPr>
            </a:br>
            <a:endParaRPr lang="en-US" sz="1400" b="1" dirty="0">
              <a:effectLst/>
              <a:latin typeface="Courier New" panose="02070309020205020404" pitchFamily="49" charset="0"/>
              <a:cs typeface="Courier New" panose="02070309020205020404" pitchFamily="49" charset="0"/>
            </a:endParaRPr>
          </a:p>
          <a:p>
            <a:pPr>
              <a:buNone/>
            </a:pPr>
            <a:r>
              <a:rPr lang="en-US" sz="1400" b="1" dirty="0">
                <a:effectLst/>
                <a:latin typeface="Courier New" panose="02070309020205020404" pitchFamily="49" charset="0"/>
                <a:cs typeface="Courier New" panose="02070309020205020404" pitchFamily="49" charset="0"/>
              </a:rPr>
              <a:t>    cout &lt;&lt; "Males:" &lt;&lt; </a:t>
            </a:r>
            <a:r>
              <a:rPr lang="en-US" sz="1400" b="1" dirty="0" err="1">
                <a:effectLst/>
                <a:latin typeface="Courier New" panose="02070309020205020404" pitchFamily="49" charset="0"/>
                <a:cs typeface="Courier New" panose="02070309020205020404" pitchFamily="49" charset="0"/>
              </a:rPr>
              <a:t>endl</a:t>
            </a:r>
            <a:r>
              <a:rPr lang="en-US" sz="1400" b="1" dirty="0">
                <a:effectLst/>
                <a:latin typeface="Courier New" panose="02070309020205020404" pitchFamily="49" charset="0"/>
                <a:cs typeface="Courier New" panose="02070309020205020404" pitchFamily="49" charset="0"/>
              </a:rPr>
              <a:t>;</a:t>
            </a:r>
          </a:p>
          <a:p>
            <a:pPr>
              <a:buNone/>
            </a:pPr>
            <a:r>
              <a:rPr lang="en-US" sz="1400" b="1" dirty="0">
                <a:effectLst/>
                <a:latin typeface="Courier New" panose="02070309020205020404" pitchFamily="49" charset="0"/>
                <a:cs typeface="Courier New" panose="02070309020205020404" pitchFamily="49" charset="0"/>
              </a:rPr>
              <a:t>    vector&lt;Person&gt; males = </a:t>
            </a:r>
            <a:r>
              <a:rPr lang="en-US" sz="1400" b="1" dirty="0">
                <a:solidFill>
                  <a:srgbClr val="C00000"/>
                </a:solidFill>
                <a:effectLst/>
                <a:latin typeface="Courier New" panose="02070309020205020404" pitchFamily="49" charset="0"/>
                <a:cs typeface="Courier New" panose="02070309020205020404" pitchFamily="49" charset="0"/>
              </a:rPr>
              <a:t>select</a:t>
            </a:r>
            <a:r>
              <a:rPr lang="en-US" sz="1400" b="1" dirty="0">
                <a:effectLst/>
                <a:latin typeface="Courier New" panose="02070309020205020404" pitchFamily="49" charset="0"/>
                <a:cs typeface="Courier New" panose="02070309020205020404" pitchFamily="49" charset="0"/>
              </a:rPr>
              <a:t>(people,</a:t>
            </a:r>
          </a:p>
          <a:p>
            <a:pPr>
              <a:buNone/>
            </a:pPr>
            <a:r>
              <a:rPr lang="en-US" sz="1400" b="1" dirty="0">
                <a:effectLst/>
                <a:latin typeface="Courier New" panose="02070309020205020404" pitchFamily="49" charset="0"/>
                <a:cs typeface="Courier New" panose="02070309020205020404" pitchFamily="49" charset="0"/>
              </a:rPr>
              <a:t>                                  </a:t>
            </a:r>
            <a:r>
              <a:rPr lang="en-US" sz="1400" b="1" dirty="0">
                <a:solidFill>
                  <a:srgbClr val="C00000"/>
                </a:solidFill>
                <a:effectLst/>
                <a:latin typeface="Courier New" panose="02070309020205020404" pitchFamily="49" charset="0"/>
                <a:cs typeface="Courier New" panose="02070309020205020404" pitchFamily="49" charset="0"/>
              </a:rPr>
              <a:t>[] (const Person &amp;p) -&gt; bool</a:t>
            </a:r>
          </a:p>
          <a:p>
            <a:pPr>
              <a:buNone/>
            </a:pPr>
            <a:r>
              <a:rPr lang="en-US" sz="1400" b="1" dirty="0">
                <a:solidFill>
                  <a:srgbClr val="C00000"/>
                </a:solidFill>
                <a:effectLst/>
                <a:latin typeface="Courier New" panose="02070309020205020404" pitchFamily="49" charset="0"/>
                <a:cs typeface="Courier New" panose="02070309020205020404" pitchFamily="49" charset="0"/>
              </a:rPr>
              <a:t>                                  {</a:t>
            </a:r>
          </a:p>
          <a:p>
            <a:pPr>
              <a:buNone/>
            </a:pPr>
            <a:r>
              <a:rPr lang="en-US" sz="1400" b="1" dirty="0">
                <a:solidFill>
                  <a:srgbClr val="C00000"/>
                </a:solidFill>
                <a:effectLst/>
                <a:latin typeface="Courier New" panose="02070309020205020404" pitchFamily="49" charset="0"/>
                <a:cs typeface="Courier New" panose="02070309020205020404" pitchFamily="49" charset="0"/>
              </a:rPr>
              <a:t>                                      return </a:t>
            </a:r>
            <a:r>
              <a:rPr lang="en-US" sz="1400" b="1" dirty="0" err="1">
                <a:solidFill>
                  <a:srgbClr val="C00000"/>
                </a:solidFill>
                <a:effectLst/>
                <a:latin typeface="Courier New" panose="02070309020205020404" pitchFamily="49" charset="0"/>
                <a:cs typeface="Courier New" panose="02070309020205020404" pitchFamily="49" charset="0"/>
              </a:rPr>
              <a:t>p.gender</a:t>
            </a:r>
            <a:r>
              <a:rPr lang="en-US" sz="1400" b="1" dirty="0">
                <a:solidFill>
                  <a:srgbClr val="C00000"/>
                </a:solidFill>
                <a:effectLst/>
                <a:latin typeface="Courier New" panose="02070309020205020404" pitchFamily="49" charset="0"/>
                <a:cs typeface="Courier New" panose="02070309020205020404" pitchFamily="49" charset="0"/>
              </a:rPr>
              <a:t> == Gender::M;</a:t>
            </a:r>
          </a:p>
          <a:p>
            <a:pPr>
              <a:buNone/>
            </a:pPr>
            <a:r>
              <a:rPr lang="en-US" sz="1400" b="1" dirty="0">
                <a:solidFill>
                  <a:srgbClr val="C00000"/>
                </a:solidFill>
                <a:effectLst/>
                <a:latin typeface="Courier New" panose="02070309020205020404" pitchFamily="49" charset="0"/>
                <a:cs typeface="Courier New" panose="02070309020205020404" pitchFamily="49" charset="0"/>
              </a:rPr>
              <a:t>                                  }</a:t>
            </a:r>
            <a:r>
              <a:rPr lang="en-US" sz="1400" b="1" dirty="0">
                <a:effectLst/>
                <a:latin typeface="Courier New" panose="02070309020205020404" pitchFamily="49" charset="0"/>
                <a:cs typeface="Courier New" panose="02070309020205020404" pitchFamily="49" charset="0"/>
              </a:rPr>
              <a:t>);</a:t>
            </a:r>
          </a:p>
          <a:p>
            <a:pPr>
              <a:buNone/>
            </a:pPr>
            <a:r>
              <a:rPr lang="en-US" sz="1400" b="1" dirty="0">
                <a:effectLst/>
                <a:latin typeface="Courier New" panose="02070309020205020404" pitchFamily="49" charset="0"/>
                <a:cs typeface="Courier New" panose="02070309020205020404" pitchFamily="49" charset="0"/>
              </a:rPr>
              <a:t>    for (Person&amp; p : males) cout &lt;&lt; p &lt;&lt; </a:t>
            </a:r>
            <a:r>
              <a:rPr lang="en-US" sz="1400" b="1" dirty="0" err="1">
                <a:effectLst/>
                <a:latin typeface="Courier New" panose="02070309020205020404" pitchFamily="49" charset="0"/>
                <a:cs typeface="Courier New" panose="02070309020205020404" pitchFamily="49" charset="0"/>
              </a:rPr>
              <a:t>endl</a:t>
            </a:r>
            <a:r>
              <a:rPr lang="en-US" sz="1400" b="1" dirty="0">
                <a:effectLst/>
                <a:latin typeface="Courier New" panose="02070309020205020404" pitchFamily="49" charset="0"/>
                <a:cs typeface="Courier New" panose="02070309020205020404" pitchFamily="49" charset="0"/>
              </a:rPr>
              <a:t>;</a:t>
            </a:r>
          </a:p>
          <a:p>
            <a:pPr>
              <a:buNone/>
            </a:pPr>
            <a:br>
              <a:rPr lang="en-US" sz="1400" b="1" dirty="0">
                <a:effectLst/>
                <a:latin typeface="Courier New" panose="02070309020205020404" pitchFamily="49" charset="0"/>
                <a:cs typeface="Courier New" panose="02070309020205020404" pitchFamily="49" charset="0"/>
              </a:rPr>
            </a:br>
            <a:endParaRPr lang="en-US" sz="1400" b="1" dirty="0">
              <a:effectLst/>
              <a:latin typeface="Courier New" panose="02070309020205020404" pitchFamily="49" charset="0"/>
              <a:cs typeface="Courier New" panose="02070309020205020404" pitchFamily="49" charset="0"/>
            </a:endParaRPr>
          </a:p>
          <a:p>
            <a:pPr>
              <a:buNone/>
            </a:pPr>
            <a:r>
              <a:rPr lang="en-US" sz="1400" b="1" dirty="0">
                <a:effectLst/>
                <a:latin typeface="Courier New" panose="02070309020205020404" pitchFamily="49" charset="0"/>
                <a:cs typeface="Courier New" panose="02070309020205020404" pitchFamily="49" charset="0"/>
              </a:rPr>
              <a:t>    cout &lt;&lt; </a:t>
            </a:r>
            <a:r>
              <a:rPr lang="en-US" sz="1400" b="1" dirty="0" err="1">
                <a:effectLst/>
                <a:latin typeface="Courier New" panose="02070309020205020404" pitchFamily="49" charset="0"/>
                <a:cs typeface="Courier New" panose="02070309020205020404" pitchFamily="49" charset="0"/>
              </a:rPr>
              <a:t>endl</a:t>
            </a:r>
            <a:r>
              <a:rPr lang="en-US" sz="1400" b="1" dirty="0">
                <a:effectLst/>
                <a:latin typeface="Courier New" panose="02070309020205020404" pitchFamily="49" charset="0"/>
                <a:cs typeface="Courier New" panose="02070309020205020404" pitchFamily="49" charset="0"/>
              </a:rPr>
              <a:t> &lt;&lt; "Last name starts with C:" &lt;&lt; </a:t>
            </a:r>
            <a:r>
              <a:rPr lang="en-US" sz="1400" b="1" dirty="0" err="1">
                <a:effectLst/>
                <a:latin typeface="Courier New" panose="02070309020205020404" pitchFamily="49" charset="0"/>
                <a:cs typeface="Courier New" panose="02070309020205020404" pitchFamily="49" charset="0"/>
              </a:rPr>
              <a:t>endl</a:t>
            </a:r>
            <a:r>
              <a:rPr lang="en-US" sz="1400" b="1" dirty="0">
                <a:effectLst/>
                <a:latin typeface="Courier New" panose="02070309020205020404" pitchFamily="49" charset="0"/>
                <a:cs typeface="Courier New" panose="02070309020205020404" pitchFamily="49" charset="0"/>
              </a:rPr>
              <a:t>;</a:t>
            </a:r>
          </a:p>
          <a:p>
            <a:pPr>
              <a:buNone/>
            </a:pPr>
            <a:r>
              <a:rPr lang="en-US" sz="1400" b="1" dirty="0">
                <a:effectLst/>
                <a:latin typeface="Courier New" panose="02070309020205020404" pitchFamily="49" charset="0"/>
                <a:cs typeface="Courier New" panose="02070309020205020404" pitchFamily="49" charset="0"/>
              </a:rPr>
              <a:t>    vector&lt;Person&gt; cs = </a:t>
            </a:r>
            <a:r>
              <a:rPr lang="en-US" sz="1400" b="1" dirty="0">
                <a:solidFill>
                  <a:srgbClr val="C00000"/>
                </a:solidFill>
                <a:effectLst/>
                <a:latin typeface="Courier New" panose="02070309020205020404" pitchFamily="49" charset="0"/>
                <a:cs typeface="Courier New" panose="02070309020205020404" pitchFamily="49" charset="0"/>
              </a:rPr>
              <a:t>select</a:t>
            </a:r>
            <a:r>
              <a:rPr lang="en-US" sz="1400" b="1" dirty="0">
                <a:effectLst/>
                <a:latin typeface="Courier New" panose="02070309020205020404" pitchFamily="49" charset="0"/>
                <a:cs typeface="Courier New" panose="02070309020205020404" pitchFamily="49" charset="0"/>
              </a:rPr>
              <a:t>(people,</a:t>
            </a:r>
          </a:p>
          <a:p>
            <a:pPr>
              <a:buNone/>
            </a:pPr>
            <a:r>
              <a:rPr lang="en-US" sz="1400" b="1" dirty="0">
                <a:effectLst/>
                <a:latin typeface="Courier New" panose="02070309020205020404" pitchFamily="49" charset="0"/>
                <a:cs typeface="Courier New" panose="02070309020205020404" pitchFamily="49" charset="0"/>
              </a:rPr>
              <a:t>                               </a:t>
            </a:r>
            <a:r>
              <a:rPr lang="en-US" sz="1400" b="1" dirty="0">
                <a:solidFill>
                  <a:srgbClr val="C00000"/>
                </a:solidFill>
                <a:effectLst/>
                <a:latin typeface="Courier New" panose="02070309020205020404" pitchFamily="49" charset="0"/>
                <a:cs typeface="Courier New" panose="02070309020205020404" pitchFamily="49" charset="0"/>
              </a:rPr>
              <a:t>[] (const Person &amp;p) -&gt; bool</a:t>
            </a:r>
          </a:p>
          <a:p>
            <a:pPr>
              <a:buNone/>
            </a:pPr>
            <a:r>
              <a:rPr lang="en-US" sz="1400" b="1" dirty="0">
                <a:solidFill>
                  <a:srgbClr val="C00000"/>
                </a:solidFill>
                <a:effectLst/>
                <a:latin typeface="Courier New" panose="02070309020205020404" pitchFamily="49" charset="0"/>
                <a:cs typeface="Courier New" panose="02070309020205020404" pitchFamily="49" charset="0"/>
              </a:rPr>
              <a:t>                               {</a:t>
            </a:r>
          </a:p>
          <a:p>
            <a:pPr>
              <a:buNone/>
            </a:pPr>
            <a:r>
              <a:rPr lang="en-US" sz="1400" b="1" dirty="0">
                <a:solidFill>
                  <a:srgbClr val="C00000"/>
                </a:solidFill>
                <a:effectLst/>
                <a:latin typeface="Courier New" panose="02070309020205020404" pitchFamily="49" charset="0"/>
                <a:cs typeface="Courier New" panose="02070309020205020404" pitchFamily="49" charset="0"/>
              </a:rPr>
              <a:t>                                   return </a:t>
            </a:r>
            <a:r>
              <a:rPr lang="en-US" sz="1400" b="1" dirty="0" err="1">
                <a:solidFill>
                  <a:srgbClr val="C00000"/>
                </a:solidFill>
                <a:effectLst/>
                <a:latin typeface="Courier New" panose="02070309020205020404" pitchFamily="49" charset="0"/>
                <a:cs typeface="Courier New" panose="02070309020205020404" pitchFamily="49" charset="0"/>
              </a:rPr>
              <a:t>p.last</a:t>
            </a:r>
            <a:r>
              <a:rPr lang="en-US" sz="1400" b="1" dirty="0">
                <a:solidFill>
                  <a:srgbClr val="C00000"/>
                </a:solidFill>
                <a:effectLst/>
                <a:latin typeface="Courier New" panose="02070309020205020404" pitchFamily="49" charset="0"/>
                <a:cs typeface="Courier New" panose="02070309020205020404" pitchFamily="49" charset="0"/>
              </a:rPr>
              <a:t>[0] == 'C';</a:t>
            </a:r>
          </a:p>
          <a:p>
            <a:pPr>
              <a:buNone/>
            </a:pPr>
            <a:r>
              <a:rPr lang="en-US" sz="1400" b="1" dirty="0">
                <a:solidFill>
                  <a:srgbClr val="C00000"/>
                </a:solidFill>
                <a:effectLst/>
                <a:latin typeface="Courier New" panose="02070309020205020404" pitchFamily="49" charset="0"/>
                <a:cs typeface="Courier New" panose="02070309020205020404" pitchFamily="49" charset="0"/>
              </a:rPr>
              <a:t>                               }</a:t>
            </a:r>
            <a:r>
              <a:rPr lang="en-US" sz="1400" b="1" dirty="0">
                <a:effectLst/>
                <a:latin typeface="Courier New" panose="02070309020205020404" pitchFamily="49" charset="0"/>
                <a:cs typeface="Courier New" panose="02070309020205020404" pitchFamily="49" charset="0"/>
              </a:rPr>
              <a:t>);</a:t>
            </a:r>
          </a:p>
          <a:p>
            <a:pPr>
              <a:buNone/>
            </a:pPr>
            <a:r>
              <a:rPr lang="en-US" sz="1400" b="1" dirty="0">
                <a:effectLst/>
                <a:latin typeface="Courier New" panose="02070309020205020404" pitchFamily="49" charset="0"/>
                <a:cs typeface="Courier New" panose="02070309020205020404" pitchFamily="49" charset="0"/>
              </a:rPr>
              <a:t>    for (Person&amp; p : cs) cout &lt;&lt; p &lt;&lt; </a:t>
            </a:r>
            <a:r>
              <a:rPr lang="en-US" sz="1400" b="1" dirty="0" err="1">
                <a:effectLst/>
                <a:latin typeface="Courier New" panose="02070309020205020404" pitchFamily="49" charset="0"/>
                <a:cs typeface="Courier New" panose="02070309020205020404" pitchFamily="49" charset="0"/>
              </a:rPr>
              <a:t>endl</a:t>
            </a:r>
            <a:r>
              <a:rPr lang="en-US" sz="1400" b="1" dirty="0">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a:t>
            </a:r>
          </a:p>
        </p:txBody>
      </p:sp>
      <p:sp>
        <p:nvSpPr>
          <p:cNvPr id="2" name="Title 1"/>
          <p:cNvSpPr>
            <a:spLocks noGrp="1"/>
          </p:cNvSpPr>
          <p:nvPr>
            <p:ph type="title"/>
          </p:nvPr>
        </p:nvSpPr>
        <p:spPr/>
        <p:txBody>
          <a:bodyPr/>
          <a:lstStyle/>
          <a:p>
            <a:r>
              <a:rPr lang="en-US" dirty="0"/>
              <a:t>Lambda Expressions</a:t>
            </a:r>
            <a:r>
              <a:rPr lang="en-US" i="1" dirty="0"/>
              <a:t>, cont’d</a:t>
            </a:r>
            <a:endParaRPr lang="en-US" dirty="0"/>
          </a:p>
        </p:txBody>
      </p:sp>
      <p:sp>
        <p:nvSpPr>
          <p:cNvPr id="3" name="Slide Number Placeholder 2"/>
          <p:cNvSpPr>
            <a:spLocks noGrp="1"/>
          </p:cNvSpPr>
          <p:nvPr>
            <p:ph type="sldNum" sz="quarter" idx="12"/>
          </p:nvPr>
        </p:nvSpPr>
        <p:spPr/>
        <p:txBody>
          <a:bodyPr/>
          <a:lstStyle/>
          <a:p>
            <a:fld id="{9750CE1F-3703-B242-8AD0-B0AC82B28EE7}" type="slidenum">
              <a:rPr lang="en-US" smtClean="0"/>
              <a:pPr/>
              <a:t>60</a:t>
            </a:fld>
            <a:endParaRPr lang="en-US"/>
          </a:p>
        </p:txBody>
      </p:sp>
      <p:sp>
        <p:nvSpPr>
          <p:cNvPr id="5" name="TextBox 4"/>
          <p:cNvSpPr txBox="1"/>
          <p:nvPr/>
        </p:nvSpPr>
        <p:spPr>
          <a:xfrm>
            <a:off x="6812664" y="6106894"/>
            <a:ext cx="1358064" cy="338554"/>
          </a:xfrm>
          <a:prstGeom prst="rect">
            <a:avLst/>
          </a:prstGeom>
          <a:solidFill>
            <a:srgbClr val="0033CC"/>
          </a:solidFill>
        </p:spPr>
        <p:txBody>
          <a:bodyPr wrap="none" rtlCol="0">
            <a:spAutoFit/>
          </a:bodyPr>
          <a:lstStyle/>
          <a:p>
            <a:r>
              <a:rPr lang="en-US" dirty="0">
                <a:solidFill>
                  <a:srgbClr val="FFFF00"/>
                </a:solidFill>
              </a:rPr>
              <a:t>lambda2.cpp</a:t>
            </a:r>
          </a:p>
        </p:txBody>
      </p:sp>
      <p:sp>
        <p:nvSpPr>
          <p:cNvPr id="6" name="TextBox 5">
            <a:extLst>
              <a:ext uri="{FF2B5EF4-FFF2-40B4-BE49-F238E27FC236}">
                <a16:creationId xmlns:a16="http://schemas.microsoft.com/office/drawing/2014/main" id="{F24E75AD-496C-37DD-AB1C-597E116EB054}"/>
              </a:ext>
            </a:extLst>
          </p:cNvPr>
          <p:cNvSpPr txBox="1"/>
          <p:nvPr/>
        </p:nvSpPr>
        <p:spPr>
          <a:xfrm>
            <a:off x="5669268" y="1965976"/>
            <a:ext cx="2795445" cy="830997"/>
          </a:xfrm>
          <a:prstGeom prst="rect">
            <a:avLst/>
          </a:prstGeom>
          <a:solidFill>
            <a:schemeClr val="accent1">
              <a:lumMod val="20000"/>
              <a:lumOff val="80000"/>
            </a:schemeClr>
          </a:solidFill>
          <a:ln>
            <a:solidFill>
              <a:srgbClr val="C00000"/>
            </a:solidFill>
          </a:ln>
        </p:spPr>
        <p:txBody>
          <a:bodyPr wrap="square" rtlCol="0">
            <a:spAutoFit/>
          </a:bodyPr>
          <a:lstStyle/>
          <a:p>
            <a:r>
              <a:rPr lang="en-US" dirty="0">
                <a:solidFill>
                  <a:srgbClr val="C00000"/>
                </a:solidFill>
              </a:rPr>
              <a:t>Instead, directly pass the bodies of unnamed functions as </a:t>
            </a:r>
            <a:r>
              <a:rPr lang="en-US" u="sng" dirty="0">
                <a:solidFill>
                  <a:srgbClr val="C00000"/>
                </a:solidFill>
              </a:rPr>
              <a:t>lambda expressions</a:t>
            </a:r>
            <a:r>
              <a:rPr lang="en-US" dirty="0">
                <a:solidFill>
                  <a:srgbClr val="C00000"/>
                </a:solidFill>
              </a:rPr>
              <a:t>.</a:t>
            </a:r>
          </a:p>
        </p:txBody>
      </p:sp>
      <p:grpSp>
        <p:nvGrpSpPr>
          <p:cNvPr id="12" name="Group 11">
            <a:extLst>
              <a:ext uri="{FF2B5EF4-FFF2-40B4-BE49-F238E27FC236}">
                <a16:creationId xmlns:a16="http://schemas.microsoft.com/office/drawing/2014/main" id="{6D35C22F-09C7-34C6-3628-8A37B3B51C3A}"/>
              </a:ext>
            </a:extLst>
          </p:cNvPr>
          <p:cNvGrpSpPr/>
          <p:nvPr/>
        </p:nvGrpSpPr>
        <p:grpSpPr>
          <a:xfrm>
            <a:off x="3017537" y="2952210"/>
            <a:ext cx="1887562" cy="570911"/>
            <a:chOff x="3017537" y="2952210"/>
            <a:chExt cx="1887562" cy="570911"/>
          </a:xfrm>
        </p:grpSpPr>
        <p:sp>
          <p:nvSpPr>
            <p:cNvPr id="7" name="TextBox 6">
              <a:extLst>
                <a:ext uri="{FF2B5EF4-FFF2-40B4-BE49-F238E27FC236}">
                  <a16:creationId xmlns:a16="http://schemas.microsoft.com/office/drawing/2014/main" id="{BE91759D-E108-179C-3B43-C82E24F00654}"/>
                </a:ext>
              </a:extLst>
            </p:cNvPr>
            <p:cNvSpPr txBox="1"/>
            <p:nvPr/>
          </p:nvSpPr>
          <p:spPr>
            <a:xfrm>
              <a:off x="3017537" y="3246122"/>
              <a:ext cx="1241494" cy="276999"/>
            </a:xfrm>
            <a:prstGeom prst="rect">
              <a:avLst/>
            </a:prstGeom>
            <a:solidFill>
              <a:schemeClr val="accent1">
                <a:lumMod val="20000"/>
                <a:lumOff val="80000"/>
              </a:schemeClr>
            </a:solidFill>
            <a:ln>
              <a:solidFill>
                <a:srgbClr val="029846"/>
              </a:solidFill>
            </a:ln>
          </p:spPr>
          <p:txBody>
            <a:bodyPr wrap="none" rtlCol="0">
              <a:spAutoFit/>
            </a:bodyPr>
            <a:lstStyle/>
            <a:p>
              <a:r>
                <a:rPr lang="en-US" sz="1200" dirty="0">
                  <a:solidFill>
                    <a:srgbClr val="029846"/>
                  </a:solidFill>
                </a:rPr>
                <a:t>What’s this for?</a:t>
              </a:r>
            </a:p>
          </p:txBody>
        </p:sp>
        <p:sp>
          <p:nvSpPr>
            <p:cNvPr id="9" name="Oval 8">
              <a:extLst>
                <a:ext uri="{FF2B5EF4-FFF2-40B4-BE49-F238E27FC236}">
                  <a16:creationId xmlns:a16="http://schemas.microsoft.com/office/drawing/2014/main" id="{CFE482C3-7E48-AA0C-4F71-95514D85E019}"/>
                </a:ext>
              </a:extLst>
            </p:cNvPr>
            <p:cNvSpPr/>
            <p:nvPr/>
          </p:nvSpPr>
          <p:spPr bwMode="auto">
            <a:xfrm>
              <a:off x="4630782" y="2952210"/>
              <a:ext cx="274317" cy="274317"/>
            </a:xfrm>
            <a:prstGeom prst="ellipse">
              <a:avLst/>
            </a:prstGeom>
            <a:noFill/>
            <a:ln w="19050" cap="flat" cmpd="sng" algn="ctr">
              <a:solidFill>
                <a:srgbClr val="0298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029846"/>
                </a:solidFill>
                <a:effectLst/>
                <a:latin typeface="Arial" charset="0"/>
              </a:endParaRPr>
            </a:p>
          </p:txBody>
        </p:sp>
        <p:cxnSp>
          <p:nvCxnSpPr>
            <p:cNvPr id="11" name="Curved Connector 10">
              <a:extLst>
                <a:ext uri="{FF2B5EF4-FFF2-40B4-BE49-F238E27FC236}">
                  <a16:creationId xmlns:a16="http://schemas.microsoft.com/office/drawing/2014/main" id="{BCE6AE4D-2205-4860-659F-4A6EE83E78CA}"/>
                </a:ext>
              </a:extLst>
            </p:cNvPr>
            <p:cNvCxnSpPr>
              <a:stCxn id="9" idx="2"/>
              <a:endCxn id="7" idx="3"/>
            </p:cNvCxnSpPr>
            <p:nvPr/>
          </p:nvCxnSpPr>
          <p:spPr bwMode="auto">
            <a:xfrm rot="10800000" flipV="1">
              <a:off x="4259032" y="3089368"/>
              <a:ext cx="371751" cy="295253"/>
            </a:xfrm>
            <a:prstGeom prst="curvedConnector3">
              <a:avLst/>
            </a:prstGeom>
            <a:solidFill>
              <a:schemeClr val="accent1"/>
            </a:solidFill>
            <a:ln w="19050" cap="flat" cmpd="sng" algn="ctr">
              <a:solidFill>
                <a:srgbClr val="02984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31242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07A6-5742-AE40-80DA-94D997B56ABB}"/>
              </a:ext>
            </a:extLst>
          </p:cNvPr>
          <p:cNvSpPr>
            <a:spLocks noGrp="1"/>
          </p:cNvSpPr>
          <p:nvPr>
            <p:ph type="title"/>
          </p:nvPr>
        </p:nvSpPr>
        <p:spPr/>
        <p:txBody>
          <a:bodyPr/>
          <a:lstStyle/>
          <a:p>
            <a:r>
              <a:rPr lang="en-US" dirty="0"/>
              <a:t>Lambda Expression with Capture</a:t>
            </a:r>
          </a:p>
        </p:txBody>
      </p:sp>
      <p:sp>
        <p:nvSpPr>
          <p:cNvPr id="3" name="Content Placeholder 2">
            <a:extLst>
              <a:ext uri="{FF2B5EF4-FFF2-40B4-BE49-F238E27FC236}">
                <a16:creationId xmlns:a16="http://schemas.microsoft.com/office/drawing/2014/main" id="{0EBC613C-DB83-4747-A0C5-2B99FB079ECC}"/>
              </a:ext>
            </a:extLst>
          </p:cNvPr>
          <p:cNvSpPr>
            <a:spLocks noGrp="1"/>
          </p:cNvSpPr>
          <p:nvPr>
            <p:ph idx="1"/>
          </p:nvPr>
        </p:nvSpPr>
        <p:spPr>
          <a:xfrm>
            <a:off x="182928" y="1295400"/>
            <a:ext cx="8229600" cy="4835525"/>
          </a:xfrm>
        </p:spPr>
        <p:txBody>
          <a:bodyPr/>
          <a:lstStyle/>
          <a:p>
            <a:r>
              <a:rPr lang="en-US" dirty="0"/>
              <a:t>A lambda expression can “capture”  variables </a:t>
            </a:r>
            <a:br>
              <a:rPr lang="en-US" dirty="0"/>
            </a:br>
            <a:r>
              <a:rPr lang="en-US" dirty="0"/>
              <a:t>that are in its scope to use inside its body.</a:t>
            </a:r>
          </a:p>
          <a:p>
            <a:pPr lvl="1"/>
            <a:r>
              <a:rPr lang="en-US" dirty="0"/>
              <a:t>Capture either by value or by reference inside </a:t>
            </a:r>
            <a:r>
              <a:rPr lang="en-US" b="1" dirty="0">
                <a:solidFill>
                  <a:srgbClr val="0033CC"/>
                </a:solidFill>
                <a:latin typeface="Courier New" panose="02070309020205020404" pitchFamily="49" charset="0"/>
                <a:cs typeface="Courier New" panose="02070309020205020404" pitchFamily="49" charset="0"/>
              </a:rPr>
              <a:t>[]</a:t>
            </a:r>
            <a:r>
              <a:rPr lang="en-US" dirty="0"/>
              <a:t>.</a:t>
            </a:r>
          </a:p>
          <a:p>
            <a:pPr lvl="4"/>
            <a:endParaRPr lang="en-US" dirty="0"/>
          </a:p>
          <a:p>
            <a:r>
              <a:rPr lang="en-US" dirty="0"/>
              <a:t>If you pass a lambda expression that does capturing to a function, then the function’s corresponding formal parameter </a:t>
            </a:r>
            <a:r>
              <a:rPr lang="en-US" u="sng" dirty="0"/>
              <a:t>must</a:t>
            </a:r>
            <a:r>
              <a:rPr lang="en-US" dirty="0"/>
              <a:t> use </a:t>
            </a:r>
            <a:r>
              <a:rPr lang="en-US" b="1" dirty="0">
                <a:solidFill>
                  <a:srgbClr val="0033CC"/>
                </a:solidFill>
                <a:latin typeface="Courier New" panose="02070309020205020404" pitchFamily="49" charset="0"/>
                <a:cs typeface="Courier New" panose="02070309020205020404" pitchFamily="49" charset="0"/>
              </a:rPr>
              <a:t>std::function</a:t>
            </a:r>
            <a:r>
              <a:rPr lang="en-US" dirty="0"/>
              <a:t>.</a:t>
            </a:r>
          </a:p>
          <a:p>
            <a:pPr lvl="1"/>
            <a:r>
              <a:rPr lang="en-US" dirty="0"/>
              <a:t>Instead of:</a:t>
            </a:r>
            <a:br>
              <a:rPr lang="en-US" dirty="0"/>
            </a:br>
            <a:endParaRPr lang="en-US" dirty="0"/>
          </a:p>
          <a:p>
            <a:pPr lvl="1"/>
            <a:r>
              <a:rPr lang="en-US" dirty="0"/>
              <a:t>Use:</a:t>
            </a:r>
          </a:p>
        </p:txBody>
      </p:sp>
      <p:sp>
        <p:nvSpPr>
          <p:cNvPr id="4" name="Slide Number Placeholder 3">
            <a:extLst>
              <a:ext uri="{FF2B5EF4-FFF2-40B4-BE49-F238E27FC236}">
                <a16:creationId xmlns:a16="http://schemas.microsoft.com/office/drawing/2014/main" id="{289F1467-CC97-DC4C-B1D2-D506A3AF2E46}"/>
              </a:ext>
            </a:extLst>
          </p:cNvPr>
          <p:cNvSpPr>
            <a:spLocks noGrp="1"/>
          </p:cNvSpPr>
          <p:nvPr>
            <p:ph type="sldNum" sz="quarter" idx="12"/>
          </p:nvPr>
        </p:nvSpPr>
        <p:spPr/>
        <p:txBody>
          <a:bodyPr/>
          <a:lstStyle/>
          <a:p>
            <a:fld id="{5E4F0376-0E54-9843-B673-E00D6670E830}" type="slidenum">
              <a:rPr lang="en-US" smtClean="0"/>
              <a:pPr/>
              <a:t>61</a:t>
            </a:fld>
            <a:endParaRPr lang="en-US" dirty="0"/>
          </a:p>
        </p:txBody>
      </p:sp>
      <p:sp>
        <p:nvSpPr>
          <p:cNvPr id="5" name="TextBox 4">
            <a:extLst>
              <a:ext uri="{FF2B5EF4-FFF2-40B4-BE49-F238E27FC236}">
                <a16:creationId xmlns:a16="http://schemas.microsoft.com/office/drawing/2014/main" id="{A68773D8-25DA-9F45-B0DA-DEADDEF7AA42}"/>
              </a:ext>
            </a:extLst>
          </p:cNvPr>
          <p:cNvSpPr txBox="1"/>
          <p:nvPr/>
        </p:nvSpPr>
        <p:spPr>
          <a:xfrm>
            <a:off x="2834614" y="4709146"/>
            <a:ext cx="5943580" cy="523220"/>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400" b="1" dirty="0">
                <a:latin typeface="Courier New" panose="02070309020205020404" pitchFamily="49" charset="0"/>
                <a:cs typeface="Courier New" panose="02070309020205020404" pitchFamily="49" charset="0"/>
              </a:rPr>
              <a:t>vector&lt;Person&gt; </a:t>
            </a:r>
            <a:r>
              <a:rPr lang="en-US" sz="1400" b="1" dirty="0">
                <a:solidFill>
                  <a:srgbClr val="C00000"/>
                </a:solidFill>
                <a:latin typeface="Courier New" panose="02070309020205020404" pitchFamily="49" charset="0"/>
                <a:cs typeface="Courier New" panose="02070309020205020404" pitchFamily="49" charset="0"/>
              </a:rPr>
              <a:t>select</a:t>
            </a:r>
            <a:r>
              <a:rPr lang="en-US" sz="1400" b="1" dirty="0">
                <a:latin typeface="Courier New" panose="02070309020205020404" pitchFamily="49" charset="0"/>
                <a:cs typeface="Courier New" panose="02070309020205020404" pitchFamily="49" charset="0"/>
              </a:rPr>
              <a:t>(const vector&lt;Person&gt; people, </a:t>
            </a:r>
            <a:br>
              <a:rPr lang="en-US" sz="1400" b="1"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                      </a:t>
            </a:r>
            <a:r>
              <a:rPr lang="en-US" sz="1400" b="1" dirty="0">
                <a:solidFill>
                  <a:srgbClr val="B23C00"/>
                </a:solidFill>
                <a:latin typeface="Courier New" panose="02070309020205020404" pitchFamily="49" charset="0"/>
                <a:cs typeface="Courier New" panose="02070309020205020404" pitchFamily="49" charset="0"/>
              </a:rPr>
              <a:t>bool matches(const Person &amp;p)</a:t>
            </a:r>
            <a:r>
              <a:rPr lang="en-US" sz="1400"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5CF58089-FA75-274F-89F0-0AB6EB294D4F}"/>
              </a:ext>
            </a:extLst>
          </p:cNvPr>
          <p:cNvSpPr txBox="1"/>
          <p:nvPr/>
        </p:nvSpPr>
        <p:spPr>
          <a:xfrm>
            <a:off x="1971654" y="5420035"/>
            <a:ext cx="6806539" cy="523220"/>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400" b="1" dirty="0">
                <a:latin typeface="Courier New" panose="02070309020205020404" pitchFamily="49" charset="0"/>
                <a:cs typeface="Courier New" panose="02070309020205020404" pitchFamily="49" charset="0"/>
              </a:rPr>
              <a:t>vector&lt;Person&gt; </a:t>
            </a:r>
            <a:r>
              <a:rPr lang="en-US" sz="1400" b="1" dirty="0">
                <a:solidFill>
                  <a:srgbClr val="C00000"/>
                </a:solidFill>
                <a:latin typeface="Courier New" panose="02070309020205020404" pitchFamily="49" charset="0"/>
                <a:cs typeface="Courier New" panose="02070309020205020404" pitchFamily="49" charset="0"/>
              </a:rPr>
              <a:t>select</a:t>
            </a:r>
            <a:r>
              <a:rPr lang="en-US" sz="1400" b="1" dirty="0">
                <a:latin typeface="Courier New" panose="02070309020205020404" pitchFamily="49" charset="0"/>
                <a:cs typeface="Courier New" panose="02070309020205020404" pitchFamily="49" charset="0"/>
              </a:rPr>
              <a:t>(const vector&lt;Person&gt; people, </a:t>
            </a:r>
          </a:p>
          <a:p>
            <a:r>
              <a:rPr lang="en-US" sz="1400" b="1" dirty="0">
                <a:latin typeface="Courier New" panose="02070309020205020404" pitchFamily="49" charset="0"/>
                <a:cs typeface="Courier New" panose="02070309020205020404" pitchFamily="49" charset="0"/>
              </a:rPr>
              <a:t>                      </a:t>
            </a:r>
            <a:r>
              <a:rPr lang="en-US" sz="1400" b="1" dirty="0">
                <a:solidFill>
                  <a:srgbClr val="B23C00"/>
                </a:solidFill>
                <a:latin typeface="Courier New" panose="02070309020205020404" pitchFamily="49" charset="0"/>
                <a:cs typeface="Courier New" panose="02070309020205020404" pitchFamily="49" charset="0"/>
              </a:rPr>
              <a:t>function&lt;bool(const Person &amp;p)&gt; matches</a:t>
            </a:r>
            <a:r>
              <a:rPr lang="en-US" sz="14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900701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4175-AA4C-2944-ABE5-D3244127A478}"/>
              </a:ext>
            </a:extLst>
          </p:cNvPr>
          <p:cNvSpPr>
            <a:spLocks noGrp="1"/>
          </p:cNvSpPr>
          <p:nvPr>
            <p:ph type="title"/>
          </p:nvPr>
        </p:nvSpPr>
        <p:spPr/>
        <p:txBody>
          <a:bodyPr/>
          <a:lstStyle/>
          <a:p>
            <a:r>
              <a:rPr lang="en-US" dirty="0"/>
              <a:t>Lambda Expression with Capture</a:t>
            </a:r>
            <a:r>
              <a:rPr lang="en-US" i="1" dirty="0"/>
              <a:t>, cont’d</a:t>
            </a:r>
          </a:p>
        </p:txBody>
      </p:sp>
      <p:sp>
        <p:nvSpPr>
          <p:cNvPr id="4" name="Slide Number Placeholder 3">
            <a:extLst>
              <a:ext uri="{FF2B5EF4-FFF2-40B4-BE49-F238E27FC236}">
                <a16:creationId xmlns:a16="http://schemas.microsoft.com/office/drawing/2014/main" id="{2F93E18B-DC1F-B14F-AF00-410F1C6064F9}"/>
              </a:ext>
            </a:extLst>
          </p:cNvPr>
          <p:cNvSpPr>
            <a:spLocks noGrp="1"/>
          </p:cNvSpPr>
          <p:nvPr>
            <p:ph type="sldNum" sz="quarter" idx="12"/>
          </p:nvPr>
        </p:nvSpPr>
        <p:spPr/>
        <p:txBody>
          <a:bodyPr/>
          <a:lstStyle/>
          <a:p>
            <a:fld id="{5E4F0376-0E54-9843-B673-E00D6670E830}" type="slidenum">
              <a:rPr lang="en-US" smtClean="0"/>
              <a:pPr/>
              <a:t>62</a:t>
            </a:fld>
            <a:endParaRPr lang="en-US"/>
          </a:p>
        </p:txBody>
      </p:sp>
      <p:sp>
        <p:nvSpPr>
          <p:cNvPr id="5" name="TextBox 4">
            <a:extLst>
              <a:ext uri="{FF2B5EF4-FFF2-40B4-BE49-F238E27FC236}">
                <a16:creationId xmlns:a16="http://schemas.microsoft.com/office/drawing/2014/main" id="{A5467099-03F0-B646-B209-779337E97DDA}"/>
              </a:ext>
            </a:extLst>
          </p:cNvPr>
          <p:cNvSpPr txBox="1"/>
          <p:nvPr/>
        </p:nvSpPr>
        <p:spPr>
          <a:xfrm>
            <a:off x="548684" y="1522382"/>
            <a:ext cx="8046632" cy="1600438"/>
          </a:xfrm>
          <a:prstGeom prst="rect">
            <a:avLst/>
          </a:prstGeom>
          <a:solidFill>
            <a:schemeClr val="bg1">
              <a:lumMod val="95000"/>
            </a:schemeClr>
          </a:solidFill>
          <a:ln>
            <a:solidFill>
              <a:schemeClr val="bg1">
                <a:lumMod val="75000"/>
              </a:schemeClr>
            </a:solidFill>
          </a:ln>
        </p:spPr>
        <p:txBody>
          <a:bodyPr wrap="square" rtlCol="0">
            <a:spAutoFit/>
          </a:bodyPr>
          <a:lstStyle/>
          <a:p>
            <a:r>
              <a:rPr lang="en-US" sz="1400" b="1" dirty="0">
                <a:latin typeface="Courier New" panose="02070309020205020404" pitchFamily="49" charset="0"/>
                <a:cs typeface="Courier New" panose="02070309020205020404" pitchFamily="49" charset="0"/>
              </a:rPr>
              <a:t>vector&lt;Person&gt; </a:t>
            </a:r>
            <a:r>
              <a:rPr lang="en-US" sz="1400" b="1" dirty="0">
                <a:solidFill>
                  <a:srgbClr val="C00000"/>
                </a:solidFill>
                <a:latin typeface="Courier New" panose="02070309020205020404" pitchFamily="49" charset="0"/>
                <a:cs typeface="Courier New" panose="02070309020205020404" pitchFamily="49" charset="0"/>
              </a:rPr>
              <a:t>select</a:t>
            </a:r>
            <a:r>
              <a:rPr lang="en-US" sz="1400" b="1" dirty="0">
                <a:latin typeface="Courier New" panose="02070309020205020404" pitchFamily="49" charset="0"/>
                <a:cs typeface="Courier New" panose="02070309020205020404" pitchFamily="49" charset="0"/>
              </a:rPr>
              <a:t>(const vector&lt;Person&gt; people,</a:t>
            </a:r>
          </a:p>
          <a:p>
            <a:r>
              <a:rPr lang="en-US" sz="1400" b="1" dirty="0">
                <a:latin typeface="Courier New" panose="02070309020205020404" pitchFamily="49" charset="0"/>
                <a:cs typeface="Courier New" panose="02070309020205020404" pitchFamily="49" charset="0"/>
              </a:rPr>
              <a:t>                      </a:t>
            </a:r>
            <a:r>
              <a:rPr lang="en-US" sz="1400" b="1" dirty="0">
                <a:solidFill>
                  <a:srgbClr val="B23C00"/>
                </a:solidFill>
                <a:latin typeface="Courier New" panose="02070309020205020404" pitchFamily="49" charset="0"/>
                <a:cs typeface="Courier New" panose="02070309020205020404" pitchFamily="49" charset="0"/>
              </a:rPr>
              <a:t>function&lt;bool(const Person &amp;p)&gt; matches</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vector&lt;Person&gt; selected;</a:t>
            </a:r>
          </a:p>
          <a:p>
            <a:r>
              <a:rPr lang="en-US" sz="1400" b="1" dirty="0">
                <a:latin typeface="Courier New" panose="02070309020205020404" pitchFamily="49" charset="0"/>
                <a:cs typeface="Courier New" panose="02070309020205020404" pitchFamily="49" charset="0"/>
              </a:rPr>
              <a:t>    for (const Person&amp; p : people) if (</a:t>
            </a:r>
            <a:r>
              <a:rPr lang="en-US" sz="1400" b="1" dirty="0">
                <a:solidFill>
                  <a:srgbClr val="B23C00"/>
                </a:solidFill>
                <a:latin typeface="Courier New" panose="02070309020205020404" pitchFamily="49" charset="0"/>
                <a:cs typeface="Courier New" panose="02070309020205020404" pitchFamily="49" charset="0"/>
              </a:rPr>
              <a:t>matches</a:t>
            </a:r>
            <a:r>
              <a:rPr lang="en-US" sz="1400" b="1" dirty="0">
                <a:latin typeface="Courier New" panose="02070309020205020404" pitchFamily="49" charset="0"/>
                <a:cs typeface="Courier New" panose="02070309020205020404" pitchFamily="49" charset="0"/>
              </a:rPr>
              <a:t>(p)) </a:t>
            </a:r>
            <a:r>
              <a:rPr lang="en-US" sz="1400" b="1" dirty="0" err="1">
                <a:latin typeface="Courier New" panose="02070309020205020404" pitchFamily="49" charset="0"/>
                <a:cs typeface="Courier New" panose="02070309020205020404" pitchFamily="49" charset="0"/>
              </a:rPr>
              <a:t>selected.push_back</a:t>
            </a:r>
            <a:r>
              <a:rPr lang="en-US" sz="1400" b="1" dirty="0">
                <a:latin typeface="Courier New" panose="02070309020205020404" pitchFamily="49" charset="0"/>
                <a:cs typeface="Courier New" panose="02070309020205020404" pitchFamily="49" charset="0"/>
              </a:rPr>
              <a:t>(p);</a:t>
            </a:r>
          </a:p>
          <a:p>
            <a:r>
              <a:rPr lang="en-US" sz="1400" b="1" dirty="0">
                <a:latin typeface="Courier New" panose="02070309020205020404" pitchFamily="49" charset="0"/>
                <a:cs typeface="Courier New" panose="02070309020205020404" pitchFamily="49" charset="0"/>
              </a:rPr>
              <a:t>    return selected;</a:t>
            </a:r>
          </a:p>
          <a:p>
            <a:r>
              <a:rPr lang="en-US" sz="1400"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7212009D-1BA8-AE48-804D-451D030E0EAC}"/>
              </a:ext>
            </a:extLst>
          </p:cNvPr>
          <p:cNvSpPr txBox="1"/>
          <p:nvPr/>
        </p:nvSpPr>
        <p:spPr>
          <a:xfrm>
            <a:off x="7040853" y="1353105"/>
            <a:ext cx="1358064" cy="338554"/>
          </a:xfrm>
          <a:prstGeom prst="rect">
            <a:avLst/>
          </a:prstGeom>
          <a:solidFill>
            <a:srgbClr val="0033CC"/>
          </a:solidFill>
        </p:spPr>
        <p:txBody>
          <a:bodyPr wrap="none" rtlCol="0">
            <a:spAutoFit/>
          </a:bodyPr>
          <a:lstStyle/>
          <a:p>
            <a:r>
              <a:rPr lang="en-US" dirty="0">
                <a:solidFill>
                  <a:srgbClr val="FFFF00"/>
                </a:solidFill>
              </a:rPr>
              <a:t>lambda3.cpp</a:t>
            </a:r>
          </a:p>
        </p:txBody>
      </p:sp>
    </p:spTree>
    <p:extLst>
      <p:ext uri="{BB962C8B-B14F-4D97-AF65-F5344CB8AC3E}">
        <p14:creationId xmlns:p14="http://schemas.microsoft.com/office/powerpoint/2010/main" val="331883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439A-EEC7-B445-947D-71F42C9C2F77}"/>
              </a:ext>
            </a:extLst>
          </p:cNvPr>
          <p:cNvSpPr>
            <a:spLocks noGrp="1"/>
          </p:cNvSpPr>
          <p:nvPr>
            <p:ph type="title"/>
          </p:nvPr>
        </p:nvSpPr>
        <p:spPr/>
        <p:txBody>
          <a:bodyPr/>
          <a:lstStyle/>
          <a:p>
            <a:r>
              <a:rPr lang="en-US" dirty="0"/>
              <a:t>Lambda Expression with Capture</a:t>
            </a:r>
            <a:r>
              <a:rPr lang="en-US" i="1" dirty="0"/>
              <a:t>, cont’d</a:t>
            </a:r>
            <a:endParaRPr lang="en-US" dirty="0"/>
          </a:p>
        </p:txBody>
      </p:sp>
      <p:sp>
        <p:nvSpPr>
          <p:cNvPr id="4" name="Slide Number Placeholder 3">
            <a:extLst>
              <a:ext uri="{FF2B5EF4-FFF2-40B4-BE49-F238E27FC236}">
                <a16:creationId xmlns:a16="http://schemas.microsoft.com/office/drawing/2014/main" id="{AC65BDED-8237-5644-8402-3845111A5855}"/>
              </a:ext>
            </a:extLst>
          </p:cNvPr>
          <p:cNvSpPr>
            <a:spLocks noGrp="1"/>
          </p:cNvSpPr>
          <p:nvPr>
            <p:ph type="sldNum" sz="quarter" idx="12"/>
          </p:nvPr>
        </p:nvSpPr>
        <p:spPr/>
        <p:txBody>
          <a:bodyPr/>
          <a:lstStyle/>
          <a:p>
            <a:fld id="{5E4F0376-0E54-9843-B673-E00D6670E830}" type="slidenum">
              <a:rPr lang="en-US" smtClean="0"/>
              <a:pPr/>
              <a:t>63</a:t>
            </a:fld>
            <a:endParaRPr lang="en-US"/>
          </a:p>
        </p:txBody>
      </p:sp>
      <p:sp>
        <p:nvSpPr>
          <p:cNvPr id="5" name="TextBox 4">
            <a:extLst>
              <a:ext uri="{FF2B5EF4-FFF2-40B4-BE49-F238E27FC236}">
                <a16:creationId xmlns:a16="http://schemas.microsoft.com/office/drawing/2014/main" id="{C612D628-7DD3-9B43-9B62-6E2BCCB8502E}"/>
              </a:ext>
            </a:extLst>
          </p:cNvPr>
          <p:cNvSpPr txBox="1"/>
          <p:nvPr/>
        </p:nvSpPr>
        <p:spPr>
          <a:xfrm>
            <a:off x="828026" y="1321547"/>
            <a:ext cx="7487947" cy="4832092"/>
          </a:xfrm>
          <a:prstGeom prst="rect">
            <a:avLst/>
          </a:prstGeom>
          <a:solidFill>
            <a:schemeClr val="bg1">
              <a:lumMod val="95000"/>
            </a:schemeClr>
          </a:solidFill>
          <a:ln>
            <a:solidFill>
              <a:schemeClr val="bg1">
                <a:lumMod val="75000"/>
              </a:schemeClr>
            </a:solidFill>
          </a:ln>
        </p:spPr>
        <p:txBody>
          <a:bodyPr wrap="none" rtlCol="0">
            <a:spAutoFit/>
          </a:bodyPr>
          <a:lstStyle/>
          <a:p>
            <a:pPr>
              <a:buNone/>
            </a:pPr>
            <a:r>
              <a:rPr lang="en-US" sz="1400" b="1" dirty="0">
                <a:effectLst/>
                <a:latin typeface="Courier New" panose="02070309020205020404" pitchFamily="49" charset="0"/>
                <a:cs typeface="Courier New" panose="02070309020205020404" pitchFamily="49" charset="0"/>
              </a:rPr>
              <a:t>int main()</a:t>
            </a:r>
          </a:p>
          <a:p>
            <a:pPr>
              <a:buNone/>
            </a:pPr>
            <a:r>
              <a:rPr lang="en-US" sz="1400" b="1" dirty="0">
                <a:effectLst/>
                <a:latin typeface="Courier New" panose="02070309020205020404" pitchFamily="49" charset="0"/>
                <a:cs typeface="Courier New" panose="02070309020205020404" pitchFamily="49" charset="0"/>
              </a:rPr>
              <a:t>{</a:t>
            </a:r>
          </a:p>
          <a:p>
            <a:pPr>
              <a:buNone/>
            </a:pPr>
            <a:r>
              <a:rPr lang="en-US" sz="1400" b="1" dirty="0">
                <a:effectLst/>
                <a:latin typeface="Courier New" panose="02070309020205020404" pitchFamily="49" charset="0"/>
                <a:cs typeface="Courier New" panose="02070309020205020404" pitchFamily="49" charset="0"/>
              </a:rPr>
              <a:t>    int </a:t>
            </a:r>
            <a:r>
              <a:rPr lang="en-US" sz="1400" b="1" dirty="0">
                <a:solidFill>
                  <a:srgbClr val="029846"/>
                </a:solidFill>
                <a:effectLst/>
                <a:latin typeface="Courier New" panose="02070309020205020404" pitchFamily="49" charset="0"/>
                <a:cs typeface="Courier New" panose="02070309020205020404" pitchFamily="49" charset="0"/>
              </a:rPr>
              <a:t>count</a:t>
            </a:r>
            <a:r>
              <a:rPr lang="en-US" sz="1400" b="1" dirty="0">
                <a:effectLst/>
                <a:latin typeface="Courier New" panose="02070309020205020404" pitchFamily="49" charset="0"/>
                <a:cs typeface="Courier New" panose="02070309020205020404" pitchFamily="49" charset="0"/>
              </a:rPr>
              <a:t> = 0;</a:t>
            </a:r>
            <a:br>
              <a:rPr lang="en-US" sz="1400" b="1" dirty="0">
                <a:effectLst/>
                <a:latin typeface="Courier New" panose="02070309020205020404" pitchFamily="49" charset="0"/>
                <a:cs typeface="Courier New" panose="02070309020205020404" pitchFamily="49" charset="0"/>
              </a:rPr>
            </a:br>
            <a:endParaRPr lang="en-US" sz="1400" b="1" dirty="0">
              <a:effectLst/>
              <a:latin typeface="Courier New" panose="02070309020205020404" pitchFamily="49" charset="0"/>
              <a:cs typeface="Courier New" panose="02070309020205020404" pitchFamily="49" charset="0"/>
            </a:endParaRPr>
          </a:p>
          <a:p>
            <a:pPr>
              <a:buNone/>
            </a:pPr>
            <a:r>
              <a:rPr lang="en-US" sz="1400" b="1" dirty="0">
                <a:effectLst/>
                <a:latin typeface="Courier New" panose="02070309020205020404" pitchFamily="49" charset="0"/>
                <a:cs typeface="Courier New" panose="02070309020205020404" pitchFamily="49" charset="0"/>
              </a:rPr>
              <a:t>    vector&lt;Person&gt; people;</a:t>
            </a:r>
          </a:p>
          <a:p>
            <a:pPr>
              <a:buNone/>
            </a:pPr>
            <a:r>
              <a:rPr lang="en-US" sz="1400" b="1" dirty="0">
                <a:effectLst/>
                <a:latin typeface="Courier New" panose="02070309020205020404" pitchFamily="49" charset="0"/>
                <a:cs typeface="Courier New" panose="02070309020205020404" pitchFamily="49" charset="0"/>
              </a:rPr>
              <a:t>    </a:t>
            </a:r>
            <a:r>
              <a:rPr lang="en-US" sz="1400" b="1" dirty="0" err="1">
                <a:effectLst/>
                <a:latin typeface="Courier New" panose="02070309020205020404" pitchFamily="49" charset="0"/>
                <a:cs typeface="Courier New" panose="02070309020205020404" pitchFamily="49" charset="0"/>
              </a:rPr>
              <a:t>init</a:t>
            </a:r>
            <a:r>
              <a:rPr lang="en-US" sz="1400" b="1" dirty="0">
                <a:effectLst/>
                <a:latin typeface="Courier New" panose="02070309020205020404" pitchFamily="49" charset="0"/>
                <a:cs typeface="Courier New" panose="02070309020205020404" pitchFamily="49" charset="0"/>
              </a:rPr>
              <a:t>(people);</a:t>
            </a:r>
          </a:p>
          <a:p>
            <a:pPr>
              <a:buNone/>
            </a:pPr>
            <a:endParaRPr lang="en-US" sz="1400" b="1" dirty="0">
              <a:effectLst/>
              <a:latin typeface="Courier New" panose="02070309020205020404" pitchFamily="49" charset="0"/>
              <a:cs typeface="Courier New" panose="02070309020205020404" pitchFamily="49" charset="0"/>
            </a:endParaRPr>
          </a:p>
          <a:p>
            <a:pPr>
              <a:buNone/>
            </a:pPr>
            <a:r>
              <a:rPr lang="en-US" sz="1400" b="1" dirty="0">
                <a:effectLst/>
                <a:latin typeface="Courier New" panose="02070309020205020404" pitchFamily="49" charset="0"/>
                <a:cs typeface="Courier New" panose="02070309020205020404" pitchFamily="49" charset="0"/>
              </a:rPr>
              <a:t>    cout &lt;&lt; "Males:" &lt;&lt; </a:t>
            </a:r>
            <a:r>
              <a:rPr lang="en-US" sz="1400" b="1" dirty="0" err="1">
                <a:effectLst/>
                <a:latin typeface="Courier New" panose="02070309020205020404" pitchFamily="49" charset="0"/>
                <a:cs typeface="Courier New" panose="02070309020205020404" pitchFamily="49" charset="0"/>
              </a:rPr>
              <a:t>endl</a:t>
            </a:r>
            <a:r>
              <a:rPr lang="en-US" sz="1400" b="1" dirty="0">
                <a:effectLst/>
                <a:latin typeface="Courier New" panose="02070309020205020404" pitchFamily="49" charset="0"/>
                <a:cs typeface="Courier New" panose="02070309020205020404" pitchFamily="49" charset="0"/>
              </a:rPr>
              <a:t>;</a:t>
            </a:r>
          </a:p>
          <a:p>
            <a:pPr>
              <a:buNone/>
            </a:pPr>
            <a:r>
              <a:rPr lang="en-US" sz="1400" b="1" dirty="0">
                <a:effectLst/>
                <a:latin typeface="Courier New" panose="02070309020205020404" pitchFamily="49" charset="0"/>
                <a:cs typeface="Courier New" panose="02070309020205020404" pitchFamily="49" charset="0"/>
              </a:rPr>
              <a:t>    vector&lt;Person&gt; males = </a:t>
            </a:r>
            <a:r>
              <a:rPr lang="en-US" sz="1400" b="1" dirty="0">
                <a:solidFill>
                  <a:srgbClr val="C00000"/>
                </a:solidFill>
                <a:effectLst/>
                <a:latin typeface="Courier New" panose="02070309020205020404" pitchFamily="49" charset="0"/>
                <a:cs typeface="Courier New" panose="02070309020205020404" pitchFamily="49" charset="0"/>
              </a:rPr>
              <a:t>select</a:t>
            </a:r>
            <a:r>
              <a:rPr lang="en-US" sz="1400" b="1" dirty="0">
                <a:effectLst/>
                <a:latin typeface="Courier New" panose="02070309020205020404" pitchFamily="49" charset="0"/>
                <a:cs typeface="Courier New" panose="02070309020205020404" pitchFamily="49" charset="0"/>
              </a:rPr>
              <a:t>(people,</a:t>
            </a:r>
          </a:p>
          <a:p>
            <a:pPr>
              <a:buNone/>
            </a:pPr>
            <a:r>
              <a:rPr lang="en-US" sz="1400" b="1" dirty="0">
                <a:effectLst/>
                <a:latin typeface="Courier New" panose="02070309020205020404" pitchFamily="49" charset="0"/>
                <a:cs typeface="Courier New" panose="02070309020205020404" pitchFamily="49" charset="0"/>
              </a:rPr>
              <a:t>                                  </a:t>
            </a:r>
            <a:r>
              <a:rPr lang="en-US" sz="1400" b="1" dirty="0">
                <a:solidFill>
                  <a:srgbClr val="C00000"/>
                </a:solidFill>
                <a:effectLst/>
                <a:latin typeface="Courier New" panose="02070309020205020404" pitchFamily="49" charset="0"/>
                <a:cs typeface="Courier New" panose="02070309020205020404" pitchFamily="49" charset="0"/>
              </a:rPr>
              <a:t>[</a:t>
            </a:r>
            <a:r>
              <a:rPr lang="en-US" sz="1400" b="1" dirty="0">
                <a:solidFill>
                  <a:srgbClr val="029846"/>
                </a:solidFill>
                <a:effectLst/>
                <a:latin typeface="Courier New" panose="02070309020205020404" pitchFamily="49" charset="0"/>
                <a:cs typeface="Courier New" panose="02070309020205020404" pitchFamily="49" charset="0"/>
              </a:rPr>
              <a:t>&amp;count</a:t>
            </a:r>
            <a:r>
              <a:rPr lang="en-US" sz="1400" b="1" dirty="0">
                <a:solidFill>
                  <a:srgbClr val="C00000"/>
                </a:solidFill>
                <a:effectLst/>
                <a:latin typeface="Courier New" panose="02070309020205020404" pitchFamily="49" charset="0"/>
                <a:cs typeface="Courier New" panose="02070309020205020404" pitchFamily="49" charset="0"/>
              </a:rPr>
              <a:t>] (const Person &amp;p) -&gt; bool</a:t>
            </a:r>
          </a:p>
          <a:p>
            <a:pPr>
              <a:buNone/>
            </a:pPr>
            <a:r>
              <a:rPr lang="en-US" sz="1400" b="1" dirty="0">
                <a:solidFill>
                  <a:srgbClr val="C00000"/>
                </a:solidFill>
                <a:effectLst/>
                <a:latin typeface="Courier New" panose="02070309020205020404" pitchFamily="49" charset="0"/>
                <a:cs typeface="Courier New" panose="02070309020205020404" pitchFamily="49" charset="0"/>
              </a:rPr>
              <a:t>                                  {</a:t>
            </a:r>
          </a:p>
          <a:p>
            <a:pPr>
              <a:buNone/>
            </a:pPr>
            <a:r>
              <a:rPr lang="en-US" sz="1400" b="1" dirty="0">
                <a:solidFill>
                  <a:srgbClr val="C00000"/>
                </a:solidFill>
                <a:effectLst/>
                <a:latin typeface="Courier New" panose="02070309020205020404" pitchFamily="49" charset="0"/>
                <a:cs typeface="Courier New" panose="02070309020205020404" pitchFamily="49" charset="0"/>
              </a:rPr>
              <a:t>                                       if (</a:t>
            </a:r>
            <a:r>
              <a:rPr lang="en-US" sz="1400" b="1" dirty="0" err="1">
                <a:solidFill>
                  <a:srgbClr val="C00000"/>
                </a:solidFill>
                <a:effectLst/>
                <a:latin typeface="Courier New" panose="02070309020205020404" pitchFamily="49" charset="0"/>
                <a:cs typeface="Courier New" panose="02070309020205020404" pitchFamily="49" charset="0"/>
              </a:rPr>
              <a:t>p.gender</a:t>
            </a:r>
            <a:r>
              <a:rPr lang="en-US" sz="1400" b="1" dirty="0">
                <a:solidFill>
                  <a:srgbClr val="C00000"/>
                </a:solidFill>
                <a:effectLst/>
                <a:latin typeface="Courier New" panose="02070309020205020404" pitchFamily="49" charset="0"/>
                <a:cs typeface="Courier New" panose="02070309020205020404" pitchFamily="49" charset="0"/>
              </a:rPr>
              <a:t> == Gender::M)</a:t>
            </a:r>
          </a:p>
          <a:p>
            <a:pPr>
              <a:buNone/>
            </a:pPr>
            <a:r>
              <a:rPr lang="en-US" sz="1400" b="1" dirty="0">
                <a:solidFill>
                  <a:srgbClr val="C00000"/>
                </a:solidFill>
                <a:effectLst/>
                <a:latin typeface="Courier New" panose="02070309020205020404" pitchFamily="49" charset="0"/>
                <a:cs typeface="Courier New" panose="02070309020205020404" pitchFamily="49" charset="0"/>
              </a:rPr>
              <a:t>                                       {</a:t>
            </a:r>
          </a:p>
          <a:p>
            <a:pPr>
              <a:buNone/>
            </a:pPr>
            <a:r>
              <a:rPr lang="en-US" sz="1400" b="1" dirty="0">
                <a:solidFill>
                  <a:srgbClr val="C00000"/>
                </a:solidFill>
                <a:effectLst/>
                <a:latin typeface="Courier New" panose="02070309020205020404" pitchFamily="49" charset="0"/>
                <a:cs typeface="Courier New" panose="02070309020205020404" pitchFamily="49" charset="0"/>
              </a:rPr>
              <a:t>                                           count++;</a:t>
            </a:r>
          </a:p>
          <a:p>
            <a:pPr>
              <a:buNone/>
            </a:pPr>
            <a:r>
              <a:rPr lang="en-US" sz="1400" b="1" dirty="0">
                <a:solidFill>
                  <a:srgbClr val="C00000"/>
                </a:solidFill>
                <a:effectLst/>
                <a:latin typeface="Courier New" panose="02070309020205020404" pitchFamily="49" charset="0"/>
                <a:cs typeface="Courier New" panose="02070309020205020404" pitchFamily="49" charset="0"/>
              </a:rPr>
              <a:t>                                           return true;</a:t>
            </a:r>
          </a:p>
          <a:p>
            <a:pPr>
              <a:buNone/>
            </a:pPr>
            <a:r>
              <a:rPr lang="en-US" sz="1400" b="1" dirty="0">
                <a:solidFill>
                  <a:srgbClr val="C00000"/>
                </a:solidFill>
                <a:effectLst/>
                <a:latin typeface="Courier New" panose="02070309020205020404" pitchFamily="49" charset="0"/>
                <a:cs typeface="Courier New" panose="02070309020205020404" pitchFamily="49" charset="0"/>
              </a:rPr>
              <a:t>                                       }</a:t>
            </a:r>
          </a:p>
          <a:p>
            <a:pPr>
              <a:buNone/>
            </a:pPr>
            <a:r>
              <a:rPr lang="en-US" sz="1400" b="1" dirty="0">
                <a:solidFill>
                  <a:srgbClr val="C00000"/>
                </a:solidFill>
                <a:effectLst/>
                <a:latin typeface="Courier New" panose="02070309020205020404" pitchFamily="49" charset="0"/>
                <a:cs typeface="Courier New" panose="02070309020205020404" pitchFamily="49" charset="0"/>
              </a:rPr>
              <a:t>                                       else return false;</a:t>
            </a:r>
          </a:p>
          <a:p>
            <a:pPr>
              <a:buNone/>
            </a:pPr>
            <a:r>
              <a:rPr lang="en-US" sz="1400" b="1" dirty="0">
                <a:solidFill>
                  <a:srgbClr val="C00000"/>
                </a:solidFill>
                <a:effectLst/>
                <a:latin typeface="Courier New" panose="02070309020205020404" pitchFamily="49" charset="0"/>
                <a:cs typeface="Courier New" panose="02070309020205020404" pitchFamily="49" charset="0"/>
              </a:rPr>
              <a:t>                                  }</a:t>
            </a:r>
            <a:r>
              <a:rPr lang="en-US" sz="1400" b="1" dirty="0">
                <a:effectLst/>
                <a:latin typeface="Courier New" panose="02070309020205020404" pitchFamily="49" charset="0"/>
                <a:cs typeface="Courier New" panose="02070309020205020404" pitchFamily="49" charset="0"/>
              </a:rPr>
              <a:t>);</a:t>
            </a:r>
            <a:br>
              <a:rPr lang="en-US" sz="1400" b="1" dirty="0">
                <a:effectLst/>
                <a:latin typeface="Courier New" panose="02070309020205020404" pitchFamily="49" charset="0"/>
                <a:cs typeface="Courier New" panose="02070309020205020404" pitchFamily="49" charset="0"/>
              </a:rPr>
            </a:br>
            <a:endParaRPr lang="en-US" sz="1400" b="1" dirty="0">
              <a:effectLst/>
              <a:latin typeface="Courier New" panose="02070309020205020404" pitchFamily="49" charset="0"/>
              <a:cs typeface="Courier New" panose="02070309020205020404" pitchFamily="49" charset="0"/>
            </a:endParaRPr>
          </a:p>
          <a:p>
            <a:pPr>
              <a:buNone/>
            </a:pPr>
            <a:r>
              <a:rPr lang="en-US" sz="1400" b="1" dirty="0">
                <a:effectLst/>
                <a:latin typeface="Courier New" panose="02070309020205020404" pitchFamily="49" charset="0"/>
                <a:cs typeface="Courier New" panose="02070309020205020404" pitchFamily="49" charset="0"/>
              </a:rPr>
              <a:t>    for (Person&amp; p : males) cout &lt;&lt; p &lt;&lt; </a:t>
            </a:r>
            <a:r>
              <a:rPr lang="en-US" sz="1400" b="1" dirty="0" err="1">
                <a:effectLst/>
                <a:latin typeface="Courier New" panose="02070309020205020404" pitchFamily="49" charset="0"/>
                <a:cs typeface="Courier New" panose="02070309020205020404" pitchFamily="49" charset="0"/>
              </a:rPr>
              <a:t>endl</a:t>
            </a:r>
            <a:r>
              <a:rPr lang="en-US" sz="1400" b="1" dirty="0">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    cout &lt;&lt; </a:t>
            </a:r>
            <a:r>
              <a:rPr lang="en-US" sz="1400" b="1" dirty="0">
                <a:solidFill>
                  <a:srgbClr val="029846"/>
                </a:solidFill>
                <a:effectLst/>
                <a:latin typeface="Courier New" panose="02070309020205020404" pitchFamily="49" charset="0"/>
                <a:cs typeface="Courier New" panose="02070309020205020404" pitchFamily="49" charset="0"/>
              </a:rPr>
              <a:t>count</a:t>
            </a:r>
            <a:r>
              <a:rPr lang="en-US" sz="1400" b="1" dirty="0">
                <a:effectLst/>
                <a:latin typeface="Courier New" panose="02070309020205020404" pitchFamily="49" charset="0"/>
                <a:cs typeface="Courier New" panose="02070309020205020404" pitchFamily="49" charset="0"/>
              </a:rPr>
              <a:t> &lt;&lt; " persons" &lt;&lt; </a:t>
            </a:r>
            <a:r>
              <a:rPr lang="en-US" sz="1400" b="1" dirty="0" err="1">
                <a:effectLst/>
                <a:latin typeface="Courier New" panose="02070309020205020404" pitchFamily="49" charset="0"/>
                <a:cs typeface="Courier New" panose="02070309020205020404" pitchFamily="49" charset="0"/>
              </a:rPr>
              <a:t>endl</a:t>
            </a:r>
            <a:r>
              <a:rPr lang="en-US" sz="1400" b="1" dirty="0">
                <a:effectLst/>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 . .</a:t>
            </a:r>
          </a:p>
        </p:txBody>
      </p:sp>
      <p:sp>
        <p:nvSpPr>
          <p:cNvPr id="3" name="TextBox 2">
            <a:extLst>
              <a:ext uri="{FF2B5EF4-FFF2-40B4-BE49-F238E27FC236}">
                <a16:creationId xmlns:a16="http://schemas.microsoft.com/office/drawing/2014/main" id="{FA2E8350-1C07-118E-B77B-37D78D60F1F0}"/>
              </a:ext>
            </a:extLst>
          </p:cNvPr>
          <p:cNvSpPr txBox="1"/>
          <p:nvPr/>
        </p:nvSpPr>
        <p:spPr>
          <a:xfrm>
            <a:off x="6766536" y="1161561"/>
            <a:ext cx="1358064" cy="338554"/>
          </a:xfrm>
          <a:prstGeom prst="rect">
            <a:avLst/>
          </a:prstGeom>
          <a:solidFill>
            <a:srgbClr val="0033CC"/>
          </a:solidFill>
        </p:spPr>
        <p:txBody>
          <a:bodyPr wrap="none" rtlCol="0">
            <a:spAutoFit/>
          </a:bodyPr>
          <a:lstStyle/>
          <a:p>
            <a:r>
              <a:rPr lang="en-US" dirty="0">
                <a:solidFill>
                  <a:srgbClr val="FFFF00"/>
                </a:solidFill>
              </a:rPr>
              <a:t>lambda3.cpp</a:t>
            </a:r>
          </a:p>
        </p:txBody>
      </p:sp>
    </p:spTree>
    <p:extLst>
      <p:ext uri="{BB962C8B-B14F-4D97-AF65-F5344CB8AC3E}">
        <p14:creationId xmlns:p14="http://schemas.microsoft.com/office/powerpoint/2010/main" val="30847257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439A-EEC7-B445-947D-71F42C9C2F77}"/>
              </a:ext>
            </a:extLst>
          </p:cNvPr>
          <p:cNvSpPr>
            <a:spLocks noGrp="1"/>
          </p:cNvSpPr>
          <p:nvPr>
            <p:ph type="title"/>
          </p:nvPr>
        </p:nvSpPr>
        <p:spPr/>
        <p:txBody>
          <a:bodyPr/>
          <a:lstStyle/>
          <a:p>
            <a:r>
              <a:rPr lang="en-US" dirty="0"/>
              <a:t>Lambda Expression with Capture</a:t>
            </a:r>
            <a:r>
              <a:rPr lang="en-US" i="1" dirty="0"/>
              <a:t>, cont’d</a:t>
            </a:r>
            <a:endParaRPr lang="en-US" dirty="0"/>
          </a:p>
        </p:txBody>
      </p:sp>
      <p:sp>
        <p:nvSpPr>
          <p:cNvPr id="4" name="Slide Number Placeholder 3">
            <a:extLst>
              <a:ext uri="{FF2B5EF4-FFF2-40B4-BE49-F238E27FC236}">
                <a16:creationId xmlns:a16="http://schemas.microsoft.com/office/drawing/2014/main" id="{AC65BDED-8237-5644-8402-3845111A5855}"/>
              </a:ext>
            </a:extLst>
          </p:cNvPr>
          <p:cNvSpPr>
            <a:spLocks noGrp="1"/>
          </p:cNvSpPr>
          <p:nvPr>
            <p:ph type="sldNum" sz="quarter" idx="12"/>
          </p:nvPr>
        </p:nvSpPr>
        <p:spPr/>
        <p:txBody>
          <a:bodyPr/>
          <a:lstStyle/>
          <a:p>
            <a:fld id="{5E4F0376-0E54-9843-B673-E00D6670E830}" type="slidenum">
              <a:rPr lang="en-US" smtClean="0"/>
              <a:pPr/>
              <a:t>64</a:t>
            </a:fld>
            <a:endParaRPr lang="en-US"/>
          </a:p>
        </p:txBody>
      </p:sp>
      <p:sp>
        <p:nvSpPr>
          <p:cNvPr id="5" name="TextBox 4">
            <a:extLst>
              <a:ext uri="{FF2B5EF4-FFF2-40B4-BE49-F238E27FC236}">
                <a16:creationId xmlns:a16="http://schemas.microsoft.com/office/drawing/2014/main" id="{C612D628-7DD3-9B43-9B62-6E2BCCB8502E}"/>
              </a:ext>
            </a:extLst>
          </p:cNvPr>
          <p:cNvSpPr txBox="1"/>
          <p:nvPr/>
        </p:nvSpPr>
        <p:spPr>
          <a:xfrm>
            <a:off x="989128" y="1417342"/>
            <a:ext cx="7165744" cy="3970318"/>
          </a:xfrm>
          <a:prstGeom prst="rect">
            <a:avLst/>
          </a:prstGeom>
          <a:solidFill>
            <a:schemeClr val="bg1">
              <a:lumMod val="95000"/>
            </a:schemeClr>
          </a:solidFill>
          <a:ln>
            <a:solidFill>
              <a:schemeClr val="bg1">
                <a:lumMod val="75000"/>
              </a:schemeClr>
            </a:solidFill>
          </a:ln>
        </p:spPr>
        <p:txBody>
          <a:bodyPr wrap="none" rtlCol="0">
            <a:spAutoFit/>
          </a:bodyPr>
          <a:lstStyle/>
          <a:p>
            <a:r>
              <a:rPr lang="en-US" sz="1400" b="1" dirty="0">
                <a:latin typeface="Courier New" panose="02070309020205020404" pitchFamily="49" charset="0"/>
                <a:cs typeface="Courier New" panose="02070309020205020404" pitchFamily="49" charset="0"/>
              </a:rPr>
              <a:t>    . . .</a:t>
            </a:r>
          </a:p>
          <a:p>
            <a:endParaRPr lang="en-US" sz="1400" b="1" dirty="0">
              <a:latin typeface="Courier New" panose="02070309020205020404" pitchFamily="49" charset="0"/>
              <a:cs typeface="Courier New" panose="02070309020205020404" pitchFamily="49" charset="0"/>
            </a:endParaRPr>
          </a:p>
          <a:p>
            <a:pPr>
              <a:buNone/>
            </a:pPr>
            <a:r>
              <a:rPr lang="en-US" sz="1400" b="1" dirty="0">
                <a:effectLst/>
                <a:latin typeface="Courier New" panose="02070309020205020404" pitchFamily="49" charset="0"/>
                <a:cs typeface="Courier New" panose="02070309020205020404" pitchFamily="49" charset="0"/>
              </a:rPr>
              <a:t>    </a:t>
            </a:r>
            <a:r>
              <a:rPr lang="en-US" sz="1400" b="1" dirty="0">
                <a:solidFill>
                  <a:srgbClr val="029846"/>
                </a:solidFill>
                <a:effectLst/>
                <a:latin typeface="Courier New" panose="02070309020205020404" pitchFamily="49" charset="0"/>
                <a:cs typeface="Courier New" panose="02070309020205020404" pitchFamily="49" charset="0"/>
              </a:rPr>
              <a:t>count</a:t>
            </a:r>
            <a:r>
              <a:rPr lang="en-US" sz="1400" b="1" dirty="0">
                <a:effectLst/>
                <a:latin typeface="Courier New" panose="02070309020205020404" pitchFamily="49" charset="0"/>
                <a:cs typeface="Courier New" panose="02070309020205020404" pitchFamily="49" charset="0"/>
              </a:rPr>
              <a:t> = 0;</a:t>
            </a:r>
          </a:p>
          <a:p>
            <a:pPr>
              <a:buNone/>
            </a:pPr>
            <a:endParaRPr lang="en-US" sz="1400" b="1" dirty="0">
              <a:effectLst/>
              <a:latin typeface="Courier New" panose="02070309020205020404" pitchFamily="49" charset="0"/>
              <a:cs typeface="Courier New" panose="02070309020205020404" pitchFamily="49" charset="0"/>
            </a:endParaRPr>
          </a:p>
          <a:p>
            <a:pPr>
              <a:buNone/>
            </a:pPr>
            <a:r>
              <a:rPr lang="en-US" sz="1400" b="1" dirty="0">
                <a:effectLst/>
                <a:latin typeface="Courier New" panose="02070309020205020404" pitchFamily="49" charset="0"/>
                <a:cs typeface="Courier New" panose="02070309020205020404" pitchFamily="49" charset="0"/>
              </a:rPr>
              <a:t>    cout &lt;&lt; </a:t>
            </a:r>
            <a:r>
              <a:rPr lang="en-US" sz="1400" b="1" dirty="0" err="1">
                <a:effectLst/>
                <a:latin typeface="Courier New" panose="02070309020205020404" pitchFamily="49" charset="0"/>
                <a:cs typeface="Courier New" panose="02070309020205020404" pitchFamily="49" charset="0"/>
              </a:rPr>
              <a:t>endl</a:t>
            </a:r>
            <a:r>
              <a:rPr lang="en-US" sz="1400" b="1" dirty="0">
                <a:effectLst/>
                <a:latin typeface="Courier New" panose="02070309020205020404" pitchFamily="49" charset="0"/>
                <a:cs typeface="Courier New" panose="02070309020205020404" pitchFamily="49" charset="0"/>
              </a:rPr>
              <a:t> &lt;&lt; "Last name starts with C:" &lt;&lt; </a:t>
            </a:r>
            <a:r>
              <a:rPr lang="en-US" sz="1400" b="1" dirty="0" err="1">
                <a:effectLst/>
                <a:latin typeface="Courier New" panose="02070309020205020404" pitchFamily="49" charset="0"/>
                <a:cs typeface="Courier New" panose="02070309020205020404" pitchFamily="49" charset="0"/>
              </a:rPr>
              <a:t>endl</a:t>
            </a:r>
            <a:r>
              <a:rPr lang="en-US" sz="1400" b="1" dirty="0">
                <a:effectLst/>
                <a:latin typeface="Courier New" panose="02070309020205020404" pitchFamily="49" charset="0"/>
                <a:cs typeface="Courier New" panose="02070309020205020404" pitchFamily="49" charset="0"/>
              </a:rPr>
              <a:t>;</a:t>
            </a:r>
          </a:p>
          <a:p>
            <a:pPr>
              <a:buNone/>
            </a:pPr>
            <a:r>
              <a:rPr lang="en-US" sz="1400" b="1" dirty="0">
                <a:effectLst/>
                <a:latin typeface="Courier New" panose="02070309020205020404" pitchFamily="49" charset="0"/>
                <a:cs typeface="Courier New" panose="02070309020205020404" pitchFamily="49" charset="0"/>
              </a:rPr>
              <a:t>    vector&lt;Person&gt; cs = </a:t>
            </a:r>
            <a:r>
              <a:rPr lang="en-US" sz="1400" b="1" dirty="0">
                <a:solidFill>
                  <a:srgbClr val="C00000"/>
                </a:solidFill>
                <a:effectLst/>
                <a:latin typeface="Courier New" panose="02070309020205020404" pitchFamily="49" charset="0"/>
                <a:cs typeface="Courier New" panose="02070309020205020404" pitchFamily="49" charset="0"/>
              </a:rPr>
              <a:t>select</a:t>
            </a:r>
            <a:r>
              <a:rPr lang="en-US" sz="1400" b="1" dirty="0">
                <a:effectLst/>
                <a:latin typeface="Courier New" panose="02070309020205020404" pitchFamily="49" charset="0"/>
                <a:cs typeface="Courier New" panose="02070309020205020404" pitchFamily="49" charset="0"/>
              </a:rPr>
              <a:t>(people,</a:t>
            </a:r>
          </a:p>
          <a:p>
            <a:pPr>
              <a:buNone/>
            </a:pPr>
            <a:r>
              <a:rPr lang="en-US" sz="1400" b="1" dirty="0">
                <a:effectLst/>
                <a:latin typeface="Courier New" panose="02070309020205020404" pitchFamily="49" charset="0"/>
                <a:cs typeface="Courier New" panose="02070309020205020404" pitchFamily="49" charset="0"/>
              </a:rPr>
              <a:t>                               </a:t>
            </a:r>
            <a:r>
              <a:rPr lang="en-US" sz="1400" b="1" dirty="0">
                <a:solidFill>
                  <a:srgbClr val="C00000"/>
                </a:solidFill>
                <a:effectLst/>
                <a:latin typeface="Courier New" panose="02070309020205020404" pitchFamily="49" charset="0"/>
                <a:cs typeface="Courier New" panose="02070309020205020404" pitchFamily="49" charset="0"/>
              </a:rPr>
              <a:t>[</a:t>
            </a:r>
            <a:r>
              <a:rPr lang="en-US" sz="1400" b="1" dirty="0">
                <a:solidFill>
                  <a:srgbClr val="029846"/>
                </a:solidFill>
                <a:effectLst/>
                <a:latin typeface="Courier New" panose="02070309020205020404" pitchFamily="49" charset="0"/>
                <a:cs typeface="Courier New" panose="02070309020205020404" pitchFamily="49" charset="0"/>
              </a:rPr>
              <a:t>&amp;count</a:t>
            </a:r>
            <a:r>
              <a:rPr lang="en-US" sz="1400" b="1" dirty="0">
                <a:solidFill>
                  <a:srgbClr val="C00000"/>
                </a:solidFill>
                <a:effectLst/>
                <a:latin typeface="Courier New" panose="02070309020205020404" pitchFamily="49" charset="0"/>
                <a:cs typeface="Courier New" panose="02070309020205020404" pitchFamily="49" charset="0"/>
              </a:rPr>
              <a:t>] (const Person &amp;p) -&gt; bool</a:t>
            </a:r>
          </a:p>
          <a:p>
            <a:pPr>
              <a:buNone/>
            </a:pPr>
            <a:r>
              <a:rPr lang="en-US" sz="1400" b="1" dirty="0">
                <a:solidFill>
                  <a:srgbClr val="C00000"/>
                </a:solidFill>
                <a:effectLst/>
                <a:latin typeface="Courier New" panose="02070309020205020404" pitchFamily="49" charset="0"/>
                <a:cs typeface="Courier New" panose="02070309020205020404" pitchFamily="49" charset="0"/>
              </a:rPr>
              <a:t>                               {</a:t>
            </a:r>
          </a:p>
          <a:p>
            <a:pPr>
              <a:buNone/>
            </a:pPr>
            <a:r>
              <a:rPr lang="en-US" sz="1400" b="1" dirty="0">
                <a:solidFill>
                  <a:srgbClr val="C00000"/>
                </a:solidFill>
                <a:effectLst/>
                <a:latin typeface="Courier New" panose="02070309020205020404" pitchFamily="49" charset="0"/>
                <a:cs typeface="Courier New" panose="02070309020205020404" pitchFamily="49" charset="0"/>
              </a:rPr>
              <a:t>                                    if (</a:t>
            </a:r>
            <a:r>
              <a:rPr lang="en-US" sz="1400" b="1" dirty="0" err="1">
                <a:solidFill>
                  <a:srgbClr val="C00000"/>
                </a:solidFill>
                <a:effectLst/>
                <a:latin typeface="Courier New" panose="02070309020205020404" pitchFamily="49" charset="0"/>
                <a:cs typeface="Courier New" panose="02070309020205020404" pitchFamily="49" charset="0"/>
              </a:rPr>
              <a:t>p.last</a:t>
            </a:r>
            <a:r>
              <a:rPr lang="en-US" sz="1400" b="1" dirty="0">
                <a:solidFill>
                  <a:srgbClr val="C00000"/>
                </a:solidFill>
                <a:effectLst/>
                <a:latin typeface="Courier New" panose="02070309020205020404" pitchFamily="49" charset="0"/>
                <a:cs typeface="Courier New" panose="02070309020205020404" pitchFamily="49" charset="0"/>
              </a:rPr>
              <a:t>[0] == 'C')</a:t>
            </a:r>
          </a:p>
          <a:p>
            <a:pPr>
              <a:buNone/>
            </a:pPr>
            <a:r>
              <a:rPr lang="en-US" sz="1400" b="1" dirty="0">
                <a:solidFill>
                  <a:srgbClr val="C00000"/>
                </a:solidFill>
                <a:effectLst/>
                <a:latin typeface="Courier New" panose="02070309020205020404" pitchFamily="49" charset="0"/>
                <a:cs typeface="Courier New" panose="02070309020205020404" pitchFamily="49" charset="0"/>
              </a:rPr>
              <a:t>                                    {</a:t>
            </a:r>
          </a:p>
          <a:p>
            <a:pPr>
              <a:buNone/>
            </a:pPr>
            <a:r>
              <a:rPr lang="en-US" sz="1400" b="1" dirty="0">
                <a:solidFill>
                  <a:srgbClr val="C00000"/>
                </a:solidFill>
                <a:effectLst/>
                <a:latin typeface="Courier New" panose="02070309020205020404" pitchFamily="49" charset="0"/>
                <a:cs typeface="Courier New" panose="02070309020205020404" pitchFamily="49" charset="0"/>
              </a:rPr>
              <a:t>                                        count++;</a:t>
            </a:r>
          </a:p>
          <a:p>
            <a:pPr>
              <a:buNone/>
            </a:pPr>
            <a:r>
              <a:rPr lang="en-US" sz="1400" b="1" dirty="0">
                <a:solidFill>
                  <a:srgbClr val="C00000"/>
                </a:solidFill>
                <a:effectLst/>
                <a:latin typeface="Courier New" panose="02070309020205020404" pitchFamily="49" charset="0"/>
                <a:cs typeface="Courier New" panose="02070309020205020404" pitchFamily="49" charset="0"/>
              </a:rPr>
              <a:t>                                        return true;</a:t>
            </a:r>
          </a:p>
          <a:p>
            <a:pPr>
              <a:buNone/>
            </a:pPr>
            <a:r>
              <a:rPr lang="en-US" sz="1400" b="1" dirty="0">
                <a:solidFill>
                  <a:srgbClr val="C00000"/>
                </a:solidFill>
                <a:effectLst/>
                <a:latin typeface="Courier New" panose="02070309020205020404" pitchFamily="49" charset="0"/>
                <a:cs typeface="Courier New" panose="02070309020205020404" pitchFamily="49" charset="0"/>
              </a:rPr>
              <a:t>                                    }</a:t>
            </a:r>
          </a:p>
          <a:p>
            <a:pPr>
              <a:buNone/>
            </a:pPr>
            <a:r>
              <a:rPr lang="en-US" sz="1400" b="1" dirty="0">
                <a:solidFill>
                  <a:srgbClr val="C00000"/>
                </a:solidFill>
                <a:effectLst/>
                <a:latin typeface="Courier New" panose="02070309020205020404" pitchFamily="49" charset="0"/>
                <a:cs typeface="Courier New" panose="02070309020205020404" pitchFamily="49" charset="0"/>
              </a:rPr>
              <a:t>                                    else return false;</a:t>
            </a:r>
          </a:p>
          <a:p>
            <a:pPr>
              <a:buNone/>
            </a:pPr>
            <a:r>
              <a:rPr lang="en-US" sz="1400" b="1" dirty="0">
                <a:solidFill>
                  <a:srgbClr val="C00000"/>
                </a:solidFill>
                <a:effectLst/>
                <a:latin typeface="Courier New" panose="02070309020205020404" pitchFamily="49" charset="0"/>
                <a:cs typeface="Courier New" panose="02070309020205020404" pitchFamily="49" charset="0"/>
              </a:rPr>
              <a:t>                                }</a:t>
            </a:r>
            <a:r>
              <a:rPr lang="en-US" sz="1400" b="1" dirty="0">
                <a:effectLst/>
                <a:latin typeface="Courier New" panose="02070309020205020404" pitchFamily="49" charset="0"/>
                <a:cs typeface="Courier New" panose="02070309020205020404" pitchFamily="49" charset="0"/>
              </a:rPr>
              <a:t>);</a:t>
            </a:r>
          </a:p>
          <a:p>
            <a:pPr>
              <a:buNone/>
            </a:pPr>
            <a:r>
              <a:rPr lang="en-US" sz="1400" b="1" dirty="0">
                <a:effectLst/>
                <a:latin typeface="Courier New" panose="02070309020205020404" pitchFamily="49" charset="0"/>
                <a:cs typeface="Courier New" panose="02070309020205020404" pitchFamily="49" charset="0"/>
              </a:rPr>
              <a:t>   for (Person&amp; p : cs) cout &lt;&lt; p &lt;&lt; </a:t>
            </a:r>
            <a:r>
              <a:rPr lang="en-US" sz="1400" b="1" dirty="0" err="1">
                <a:effectLst/>
                <a:latin typeface="Courier New" panose="02070309020205020404" pitchFamily="49" charset="0"/>
                <a:cs typeface="Courier New" panose="02070309020205020404" pitchFamily="49" charset="0"/>
              </a:rPr>
              <a:t>endl</a:t>
            </a:r>
            <a:r>
              <a:rPr lang="en-US" sz="1400" b="1" dirty="0">
                <a:effectLst/>
                <a:latin typeface="Courier New" panose="02070309020205020404" pitchFamily="49" charset="0"/>
                <a:cs typeface="Courier New" panose="02070309020205020404" pitchFamily="49" charset="0"/>
              </a:rPr>
              <a:t>;</a:t>
            </a:r>
          </a:p>
          <a:p>
            <a:pPr>
              <a:buNone/>
            </a:pPr>
            <a:r>
              <a:rPr lang="en-US" sz="1400" b="1" dirty="0">
                <a:effectLst/>
                <a:latin typeface="Courier New" panose="02070309020205020404" pitchFamily="49" charset="0"/>
                <a:cs typeface="Courier New" panose="02070309020205020404" pitchFamily="49" charset="0"/>
              </a:rPr>
              <a:t>   cout &lt;&lt; </a:t>
            </a:r>
            <a:r>
              <a:rPr lang="en-US" sz="1400" b="1" dirty="0">
                <a:solidFill>
                  <a:srgbClr val="029846"/>
                </a:solidFill>
                <a:effectLst/>
                <a:latin typeface="Courier New" panose="02070309020205020404" pitchFamily="49" charset="0"/>
                <a:cs typeface="Courier New" panose="02070309020205020404" pitchFamily="49" charset="0"/>
              </a:rPr>
              <a:t>count</a:t>
            </a:r>
            <a:r>
              <a:rPr lang="en-US" sz="1400" b="1" dirty="0">
                <a:effectLst/>
                <a:latin typeface="Courier New" panose="02070309020205020404" pitchFamily="49" charset="0"/>
                <a:cs typeface="Courier New" panose="02070309020205020404" pitchFamily="49" charset="0"/>
              </a:rPr>
              <a:t> &lt;&lt; " persons" &lt;&lt; </a:t>
            </a:r>
            <a:r>
              <a:rPr lang="en-US" sz="1400" b="1" dirty="0" err="1">
                <a:effectLst/>
                <a:latin typeface="Courier New" panose="02070309020205020404" pitchFamily="49" charset="0"/>
                <a:cs typeface="Courier New" panose="02070309020205020404" pitchFamily="49" charset="0"/>
              </a:rPr>
              <a:t>endl</a:t>
            </a:r>
            <a:r>
              <a:rPr lang="en-US" sz="1400" b="1" dirty="0">
                <a:effectLst/>
                <a:latin typeface="Courier New" panose="02070309020205020404" pitchFamily="49" charset="0"/>
                <a:cs typeface="Courier New" panose="02070309020205020404" pitchFamily="49" charset="0"/>
              </a:rPr>
              <a:t>;</a:t>
            </a:r>
          </a:p>
          <a:p>
            <a:r>
              <a:rPr lang="en-US" sz="1400" b="1" dirty="0">
                <a:effectLst/>
                <a:latin typeface="Courier New" panose="02070309020205020404" pitchFamily="49" charset="0"/>
                <a:cs typeface="Courier New" panose="02070309020205020404" pitchFamily="49" charset="0"/>
              </a:rPr>
              <a:t>}</a:t>
            </a:r>
          </a:p>
        </p:txBody>
      </p:sp>
      <p:sp>
        <p:nvSpPr>
          <p:cNvPr id="3" name="TextBox 2">
            <a:extLst>
              <a:ext uri="{FF2B5EF4-FFF2-40B4-BE49-F238E27FC236}">
                <a16:creationId xmlns:a16="http://schemas.microsoft.com/office/drawing/2014/main" id="{E47137C9-0CF4-F3D4-4B44-663BF24A2E60}"/>
              </a:ext>
            </a:extLst>
          </p:cNvPr>
          <p:cNvSpPr txBox="1"/>
          <p:nvPr/>
        </p:nvSpPr>
        <p:spPr>
          <a:xfrm>
            <a:off x="6583658" y="1234464"/>
            <a:ext cx="1358064" cy="338554"/>
          </a:xfrm>
          <a:prstGeom prst="rect">
            <a:avLst/>
          </a:prstGeom>
          <a:solidFill>
            <a:srgbClr val="0033CC"/>
          </a:solidFill>
        </p:spPr>
        <p:txBody>
          <a:bodyPr wrap="none" rtlCol="0">
            <a:spAutoFit/>
          </a:bodyPr>
          <a:lstStyle/>
          <a:p>
            <a:r>
              <a:rPr lang="en-US" dirty="0">
                <a:solidFill>
                  <a:srgbClr val="FFFF00"/>
                </a:solidFill>
              </a:rPr>
              <a:t>lambda3.cpp</a:t>
            </a:r>
          </a:p>
        </p:txBody>
      </p:sp>
    </p:spTree>
    <p:extLst>
      <p:ext uri="{BB962C8B-B14F-4D97-AF65-F5344CB8AC3E}">
        <p14:creationId xmlns:p14="http://schemas.microsoft.com/office/powerpoint/2010/main" val="3927273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9193-34D8-D842-AE2E-D5B6E24DED3D}"/>
              </a:ext>
            </a:extLst>
          </p:cNvPr>
          <p:cNvSpPr>
            <a:spLocks noGrp="1"/>
          </p:cNvSpPr>
          <p:nvPr>
            <p:ph type="title"/>
          </p:nvPr>
        </p:nvSpPr>
        <p:spPr/>
        <p:txBody>
          <a:bodyPr/>
          <a:lstStyle/>
          <a:p>
            <a:r>
              <a:rPr lang="en-US" dirty="0"/>
              <a:t>Lambda Expression with Capture</a:t>
            </a:r>
            <a:r>
              <a:rPr lang="en-US" i="1" dirty="0"/>
              <a:t>, cont’d</a:t>
            </a:r>
            <a:endParaRPr lang="en-US" dirty="0"/>
          </a:p>
        </p:txBody>
      </p:sp>
      <p:sp>
        <p:nvSpPr>
          <p:cNvPr id="4" name="Slide Number Placeholder 3">
            <a:extLst>
              <a:ext uri="{FF2B5EF4-FFF2-40B4-BE49-F238E27FC236}">
                <a16:creationId xmlns:a16="http://schemas.microsoft.com/office/drawing/2014/main" id="{E865F962-FD76-1147-962A-D916A7A786D5}"/>
              </a:ext>
            </a:extLst>
          </p:cNvPr>
          <p:cNvSpPr>
            <a:spLocks noGrp="1"/>
          </p:cNvSpPr>
          <p:nvPr>
            <p:ph type="sldNum" sz="quarter" idx="12"/>
          </p:nvPr>
        </p:nvSpPr>
        <p:spPr/>
        <p:txBody>
          <a:bodyPr/>
          <a:lstStyle/>
          <a:p>
            <a:fld id="{5E4F0376-0E54-9843-B673-E00D6670E830}" type="slidenum">
              <a:rPr lang="en-US" smtClean="0"/>
              <a:pPr/>
              <a:t>65</a:t>
            </a:fld>
            <a:endParaRPr lang="en-US"/>
          </a:p>
        </p:txBody>
      </p:sp>
      <p:sp>
        <p:nvSpPr>
          <p:cNvPr id="7" name="Content Placeholder 2">
            <a:extLst>
              <a:ext uri="{FF2B5EF4-FFF2-40B4-BE49-F238E27FC236}">
                <a16:creationId xmlns:a16="http://schemas.microsoft.com/office/drawing/2014/main" id="{EEC2719B-9103-E14E-A4BD-3662DB29C678}"/>
              </a:ext>
            </a:extLst>
          </p:cNvPr>
          <p:cNvSpPr>
            <a:spLocks noGrp="1"/>
          </p:cNvSpPr>
          <p:nvPr>
            <p:ph idx="1"/>
          </p:nvPr>
        </p:nvSpPr>
        <p:spPr>
          <a:xfrm>
            <a:off x="457200" y="4677716"/>
            <a:ext cx="8229600" cy="1453209"/>
          </a:xfrm>
        </p:spPr>
        <p:txBody>
          <a:bodyPr/>
          <a:lstStyle/>
          <a:p>
            <a:r>
              <a:rPr lang="en-US" dirty="0">
                <a:solidFill>
                  <a:srgbClr val="B23C00"/>
                </a:solidFill>
              </a:rPr>
              <a:t>predicate:</a:t>
            </a:r>
            <a:r>
              <a:rPr lang="en-US" dirty="0"/>
              <a:t> A </a:t>
            </a:r>
            <a:r>
              <a:rPr lang="en-US" u="sng" dirty="0"/>
              <a:t>Boolean function</a:t>
            </a:r>
            <a:r>
              <a:rPr lang="en-US" dirty="0"/>
              <a:t> whose return value depends on the values of its parameters.</a:t>
            </a:r>
          </a:p>
          <a:p>
            <a:pPr lvl="1"/>
            <a:r>
              <a:rPr lang="en-US" dirty="0"/>
              <a:t>Example: Function </a:t>
            </a:r>
            <a:r>
              <a:rPr lang="en-US" b="1" dirty="0">
                <a:solidFill>
                  <a:srgbClr val="B23C00"/>
                </a:solidFill>
                <a:latin typeface="Courier New" panose="02070309020205020404" pitchFamily="49" charset="0"/>
                <a:cs typeface="Courier New" panose="02070309020205020404" pitchFamily="49" charset="0"/>
              </a:rPr>
              <a:t>matches</a:t>
            </a:r>
            <a:r>
              <a:rPr lang="en-US" dirty="0"/>
              <a:t> in these examples.</a:t>
            </a:r>
          </a:p>
        </p:txBody>
      </p:sp>
      <p:sp>
        <p:nvSpPr>
          <p:cNvPr id="8" name="TextBox 7">
            <a:extLst>
              <a:ext uri="{FF2B5EF4-FFF2-40B4-BE49-F238E27FC236}">
                <a16:creationId xmlns:a16="http://schemas.microsoft.com/office/drawing/2014/main" id="{14399C50-1D00-904E-A2D6-AA5546C07B05}"/>
              </a:ext>
            </a:extLst>
          </p:cNvPr>
          <p:cNvSpPr txBox="1"/>
          <p:nvPr/>
        </p:nvSpPr>
        <p:spPr>
          <a:xfrm>
            <a:off x="2011042" y="1324498"/>
            <a:ext cx="5121915" cy="3046988"/>
          </a:xfrm>
          <a:prstGeom prst="rect">
            <a:avLst/>
          </a:prstGeom>
          <a:solidFill>
            <a:srgbClr val="DEF0F2"/>
          </a:solidFill>
          <a:ln>
            <a:solidFill>
              <a:srgbClr val="0033CC"/>
            </a:solidFill>
          </a:ln>
        </p:spPr>
        <p:txBody>
          <a:bodyPr wrap="none" rtlCol="0">
            <a:spAutoFit/>
          </a:bodyPr>
          <a:lstStyle/>
          <a:p>
            <a:r>
              <a:rPr lang="en-US" b="1" dirty="0">
                <a:latin typeface="Courier New" panose="02070309020205020404" pitchFamily="49" charset="0"/>
                <a:cs typeface="Courier New" panose="02070309020205020404" pitchFamily="49" charset="0"/>
              </a:rPr>
              <a:t>Males:</a:t>
            </a:r>
          </a:p>
          <a:p>
            <a:r>
              <a:rPr lang="en-US" b="1" dirty="0">
                <a:latin typeface="Courier New" panose="02070309020205020404" pitchFamily="49" charset="0"/>
                <a:cs typeface="Courier New" panose="02070309020205020404" pitchFamily="49" charset="0"/>
              </a:rPr>
              <a:t>  {first=Biden, last=Joe, gender=M}</a:t>
            </a:r>
          </a:p>
          <a:p>
            <a:r>
              <a:rPr lang="en-US" b="1" dirty="0">
                <a:latin typeface="Courier New" panose="02070309020205020404" pitchFamily="49" charset="0"/>
                <a:cs typeface="Courier New" panose="02070309020205020404" pitchFamily="49" charset="0"/>
              </a:rPr>
              <a:t>  {first=Tom, last=Cruise, gender=M}</a:t>
            </a:r>
          </a:p>
          <a:p>
            <a:r>
              <a:rPr lang="en-US" b="1" dirty="0">
                <a:latin typeface="Courier New" panose="02070309020205020404" pitchFamily="49" charset="0"/>
                <a:cs typeface="Courier New" panose="02070309020205020404" pitchFamily="49" charset="0"/>
              </a:rPr>
              <a:t>  {first=Ron, last=Mak, gender=M}</a:t>
            </a:r>
          </a:p>
          <a:p>
            <a:r>
              <a:rPr lang="en-US" b="1" dirty="0">
                <a:solidFill>
                  <a:srgbClr val="C00000"/>
                </a:solidFill>
                <a:latin typeface="Courier New" panose="02070309020205020404" pitchFamily="49" charset="0"/>
                <a:cs typeface="Courier New" panose="02070309020205020404" pitchFamily="49" charset="0"/>
              </a:rPr>
              <a:t>3 persons</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Last name starts with C:</a:t>
            </a:r>
          </a:p>
          <a:p>
            <a:r>
              <a:rPr lang="en-US" b="1" dirty="0">
                <a:latin typeface="Courier New" panose="02070309020205020404" pitchFamily="49" charset="0"/>
                <a:cs typeface="Courier New" panose="02070309020205020404" pitchFamily="49" charset="0"/>
              </a:rPr>
              <a:t>  {first=Marie, last=Curie, gender=F}</a:t>
            </a:r>
          </a:p>
          <a:p>
            <a:r>
              <a:rPr lang="en-US" b="1" dirty="0">
                <a:latin typeface="Courier New" panose="02070309020205020404" pitchFamily="49" charset="0"/>
                <a:cs typeface="Courier New" panose="02070309020205020404" pitchFamily="49" charset="0"/>
              </a:rPr>
              <a:t>  {first=Agatha, last=</a:t>
            </a:r>
            <a:r>
              <a:rPr lang="en-US" b="1" dirty="0" err="1">
                <a:latin typeface="Courier New" panose="02070309020205020404" pitchFamily="49" charset="0"/>
                <a:cs typeface="Courier New" panose="02070309020205020404" pitchFamily="49" charset="0"/>
              </a:rPr>
              <a:t>Cristie</a:t>
            </a:r>
            <a:r>
              <a:rPr lang="en-US" b="1" dirty="0">
                <a:latin typeface="Courier New" panose="02070309020205020404" pitchFamily="49" charset="0"/>
                <a:cs typeface="Courier New" panose="02070309020205020404" pitchFamily="49" charset="0"/>
              </a:rPr>
              <a:t>, gender=F}</a:t>
            </a:r>
          </a:p>
          <a:p>
            <a:r>
              <a:rPr lang="en-US" b="1" dirty="0">
                <a:latin typeface="Courier New" panose="02070309020205020404" pitchFamily="49" charset="0"/>
                <a:cs typeface="Courier New" panose="02070309020205020404" pitchFamily="49" charset="0"/>
              </a:rPr>
              <a:t>  {first=Tom, last=Cruise, gender=M}</a:t>
            </a:r>
          </a:p>
          <a:p>
            <a:r>
              <a:rPr lang="en-US" b="1" dirty="0">
                <a:latin typeface="Courier New" panose="02070309020205020404" pitchFamily="49" charset="0"/>
                <a:cs typeface="Courier New" panose="02070309020205020404" pitchFamily="49" charset="0"/>
              </a:rPr>
              <a:t>  {first=Julia, last=Child, gender=F}</a:t>
            </a:r>
          </a:p>
          <a:p>
            <a:r>
              <a:rPr lang="en-US" b="1" dirty="0">
                <a:solidFill>
                  <a:srgbClr val="C00000"/>
                </a:solidFill>
                <a:latin typeface="Courier New" panose="02070309020205020404" pitchFamily="49" charset="0"/>
                <a:cs typeface="Courier New" panose="02070309020205020404" pitchFamily="49" charset="0"/>
              </a:rPr>
              <a:t>4 persons</a:t>
            </a:r>
          </a:p>
        </p:txBody>
      </p:sp>
    </p:spTree>
    <p:extLst>
      <p:ext uri="{BB962C8B-B14F-4D97-AF65-F5344CB8AC3E}">
        <p14:creationId xmlns:p14="http://schemas.microsoft.com/office/powerpoint/2010/main" val="13528413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5775AB9-9FAF-744D-8B1B-8631609A80AA}" type="slidenum">
              <a:rPr lang="en-US"/>
              <a:pPr/>
              <a:t>66</a:t>
            </a:fld>
            <a:endParaRPr lang="en-US"/>
          </a:p>
        </p:txBody>
      </p:sp>
      <p:sp>
        <p:nvSpPr>
          <p:cNvPr id="634882" name="Rectangle 2"/>
          <p:cNvSpPr>
            <a:spLocks noGrp="1" noChangeArrowheads="1"/>
          </p:cNvSpPr>
          <p:nvPr>
            <p:ph type="title"/>
          </p:nvPr>
        </p:nvSpPr>
        <p:spPr/>
        <p:txBody>
          <a:bodyPr/>
          <a:lstStyle/>
          <a:p>
            <a:r>
              <a:rPr lang="en-US"/>
              <a:t>Unofficial Field Trip</a:t>
            </a:r>
          </a:p>
        </p:txBody>
      </p:sp>
      <p:sp>
        <p:nvSpPr>
          <p:cNvPr id="634883" name="Rectangle 3"/>
          <p:cNvSpPr>
            <a:spLocks noGrp="1" noChangeArrowheads="1"/>
          </p:cNvSpPr>
          <p:nvPr>
            <p:ph type="body" idx="1"/>
          </p:nvPr>
        </p:nvSpPr>
        <p:spPr>
          <a:xfrm>
            <a:off x="457200" y="1295401"/>
            <a:ext cx="8229600" cy="4968208"/>
          </a:xfrm>
          <a:ln/>
          <a:extLst>
            <a:ext uri="{91240B29-F687-4f45-9708-019B960494DF}">
              <a14:hiddenLine xmlns:a14="http://schemas.microsoft.com/office/drawing/2010/main" xmlns="" w="9525">
                <a:solidFill>
                  <a:schemeClr val="folHlink"/>
                </a:solidFill>
                <a:miter lim="800000"/>
                <a:headEnd/>
                <a:tailEnd/>
              </a14:hiddenLine>
            </a:ext>
          </a:extLst>
        </p:spPr>
        <p:txBody>
          <a:bodyPr>
            <a:noAutofit/>
          </a:bodyPr>
          <a:lstStyle/>
          <a:p>
            <a:pPr>
              <a:lnSpc>
                <a:spcPct val="90000"/>
              </a:lnSpc>
            </a:pPr>
            <a:r>
              <a:rPr lang="en-US" b="1" dirty="0">
                <a:solidFill>
                  <a:srgbClr val="B23C00"/>
                </a:solidFill>
              </a:rPr>
              <a:t>Computer History Museum in Mt. View</a:t>
            </a:r>
          </a:p>
          <a:p>
            <a:pPr lvl="4">
              <a:lnSpc>
                <a:spcPct val="90000"/>
              </a:lnSpc>
            </a:pPr>
            <a:endParaRPr lang="en-US" b="1" dirty="0">
              <a:solidFill>
                <a:srgbClr val="B23C00"/>
              </a:solidFill>
            </a:endParaRPr>
          </a:p>
          <a:p>
            <a:pPr lvl="1">
              <a:lnSpc>
                <a:spcPct val="90000"/>
              </a:lnSpc>
            </a:pPr>
            <a:r>
              <a:rPr lang="en-US" dirty="0">
                <a:hlinkClick r:id="rId2"/>
              </a:rPr>
              <a:t>http://www.computerhistory.org/</a:t>
            </a:r>
            <a:endParaRPr lang="en-US" dirty="0"/>
          </a:p>
          <a:p>
            <a:pPr lvl="1">
              <a:lnSpc>
                <a:spcPct val="90000"/>
              </a:lnSpc>
            </a:pPr>
            <a:r>
              <a:rPr lang="en-US" dirty="0"/>
              <a:t>Provide your own transportation to the museum.</a:t>
            </a:r>
          </a:p>
          <a:p>
            <a:pPr lvl="4">
              <a:lnSpc>
                <a:spcPct val="90000"/>
              </a:lnSpc>
            </a:pPr>
            <a:endParaRPr lang="en-US" dirty="0"/>
          </a:p>
          <a:p>
            <a:pPr>
              <a:lnSpc>
                <a:spcPct val="90000"/>
              </a:lnSpc>
            </a:pPr>
            <a:r>
              <a:rPr lang="en-US" b="1" dirty="0">
                <a:solidFill>
                  <a:srgbClr val="B23C00"/>
                </a:solidFill>
              </a:rPr>
              <a:t>Saturday, March 14, 11:30 AM</a:t>
            </a:r>
          </a:p>
          <a:p>
            <a:pPr lvl="1">
              <a:lnSpc>
                <a:spcPct val="90000"/>
              </a:lnSpc>
            </a:pPr>
            <a:r>
              <a:rPr lang="en-US" dirty="0"/>
              <a:t>Special </a:t>
            </a:r>
            <a:r>
              <a:rPr lang="en-US" u="sng" dirty="0"/>
              <a:t>free admission</a:t>
            </a:r>
            <a:r>
              <a:rPr lang="en-US" dirty="0"/>
              <a:t> for my students.</a:t>
            </a:r>
          </a:p>
          <a:p>
            <a:pPr lvl="2">
              <a:lnSpc>
                <a:spcPct val="90000"/>
              </a:lnSpc>
            </a:pPr>
            <a:r>
              <a:rPr lang="en-US" dirty="0"/>
              <a:t>Meet in the front lobby for your free pass.</a:t>
            </a:r>
          </a:p>
          <a:p>
            <a:pPr lvl="1">
              <a:lnSpc>
                <a:spcPct val="90000"/>
              </a:lnSpc>
            </a:pPr>
            <a:r>
              <a:rPr lang="en-US" dirty="0"/>
              <a:t>Stay as long as you like, until closing time</a:t>
            </a:r>
          </a:p>
          <a:p>
            <a:pPr lvl="1">
              <a:lnSpc>
                <a:spcPct val="90000"/>
              </a:lnSpc>
            </a:pPr>
            <a:r>
              <a:rPr lang="en-US" dirty="0"/>
              <a:t>Do a self-guided tour of the </a:t>
            </a:r>
            <a:r>
              <a:rPr lang="en-US" dirty="0">
                <a:solidFill>
                  <a:srgbClr val="C00000"/>
                </a:solidFill>
              </a:rPr>
              <a:t>Revolution</a:t>
            </a:r>
            <a:r>
              <a:rPr lang="en-US" dirty="0"/>
              <a:t> exhibit.</a:t>
            </a:r>
          </a:p>
          <a:p>
            <a:pPr lvl="1">
              <a:lnSpc>
                <a:spcPct val="90000"/>
              </a:lnSpc>
            </a:pPr>
            <a:r>
              <a:rPr lang="en-US" dirty="0"/>
              <a:t>Experience a fully restored </a:t>
            </a:r>
            <a:r>
              <a:rPr lang="en-US" dirty="0">
                <a:solidFill>
                  <a:srgbClr val="C00000"/>
                </a:solidFill>
              </a:rPr>
              <a:t>IBM 1401 </a:t>
            </a:r>
            <a:r>
              <a:rPr lang="en-US" dirty="0"/>
              <a:t>mainframe computer from the early 1960s in operation.</a:t>
            </a:r>
          </a:p>
        </p:txBody>
      </p:sp>
    </p:spTree>
    <p:extLst>
      <p:ext uri="{BB962C8B-B14F-4D97-AF65-F5344CB8AC3E}">
        <p14:creationId xmlns:p14="http://schemas.microsoft.com/office/powerpoint/2010/main" val="1368038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135C319-8D3C-2B4A-A32F-5D47B5E98049}" type="slidenum">
              <a:rPr lang="en-US"/>
              <a:pPr/>
              <a:t>67</a:t>
            </a:fld>
            <a:endParaRPr lang="en-US"/>
          </a:p>
        </p:txBody>
      </p:sp>
      <p:sp>
        <p:nvSpPr>
          <p:cNvPr id="635906" name="Rectangle 2"/>
          <p:cNvSpPr>
            <a:spLocks noGrp="1" noChangeArrowheads="1"/>
          </p:cNvSpPr>
          <p:nvPr>
            <p:ph type="title"/>
          </p:nvPr>
        </p:nvSpPr>
        <p:spPr/>
        <p:txBody>
          <a:bodyPr/>
          <a:lstStyle/>
          <a:p>
            <a:r>
              <a:rPr lang="en-US" dirty="0"/>
              <a:t>Unofficial Field Trip</a:t>
            </a:r>
            <a:r>
              <a:rPr lang="en-US" i="1" dirty="0"/>
              <a:t>, cont’d</a:t>
            </a:r>
          </a:p>
        </p:txBody>
      </p:sp>
      <p:sp>
        <p:nvSpPr>
          <p:cNvPr id="635907" name="Rectangle 3"/>
          <p:cNvSpPr>
            <a:spLocks noGrp="1" noChangeArrowheads="1"/>
          </p:cNvSpPr>
          <p:nvPr>
            <p:ph type="body" idx="1"/>
          </p:nvPr>
        </p:nvSpPr>
        <p:spPr/>
        <p:txBody>
          <a:bodyPr/>
          <a:lstStyle/>
          <a:p>
            <a:r>
              <a:rPr lang="en-US" dirty="0"/>
              <a:t>See the extensive </a:t>
            </a:r>
            <a:r>
              <a:rPr lang="en-US" dirty="0">
                <a:solidFill>
                  <a:srgbClr val="B23C00"/>
                </a:solidFill>
              </a:rPr>
              <a:t>Revolution </a:t>
            </a:r>
            <a:r>
              <a:rPr lang="en-US" dirty="0"/>
              <a:t>exhibit!</a:t>
            </a:r>
          </a:p>
          <a:p>
            <a:pPr lvl="1"/>
            <a:r>
              <a:rPr lang="en-US" sz="2000" dirty="0"/>
              <a:t>Walk through a timeline of the </a:t>
            </a:r>
            <a:br>
              <a:rPr lang="en-US" sz="2000" dirty="0"/>
            </a:br>
            <a:r>
              <a:rPr lang="en-US" sz="2000" dirty="0"/>
              <a:t>First 2000 Years of Computing History.</a:t>
            </a:r>
          </a:p>
          <a:p>
            <a:pPr lvl="1"/>
            <a:r>
              <a:rPr lang="en-US" sz="2000" dirty="0"/>
              <a:t>Historic computer systems, data processing equipment, </a:t>
            </a:r>
            <a:br>
              <a:rPr lang="en-US" sz="2000" dirty="0"/>
            </a:br>
            <a:r>
              <a:rPr lang="en-US" sz="2000" dirty="0"/>
              <a:t>and other artifacts.</a:t>
            </a:r>
          </a:p>
          <a:p>
            <a:pPr lvl="1"/>
            <a:r>
              <a:rPr lang="en-US" sz="2000" dirty="0"/>
              <a:t>Small theater presentations.</a:t>
            </a:r>
          </a:p>
        </p:txBody>
      </p:sp>
      <p:pic>
        <p:nvPicPr>
          <p:cNvPr id="635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838" y="3154363"/>
            <a:ext cx="3946525"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6359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49650"/>
            <a:ext cx="3535363"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35910" name="Text Box 6"/>
          <p:cNvSpPr txBox="1">
            <a:spLocks noChangeArrowheads="1"/>
          </p:cNvSpPr>
          <p:nvPr/>
        </p:nvSpPr>
        <p:spPr bwMode="auto">
          <a:xfrm>
            <a:off x="7589838" y="5500688"/>
            <a:ext cx="10969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000"/>
              <a:t>Atanasoff-Berry </a:t>
            </a:r>
          </a:p>
          <a:p>
            <a:r>
              <a:rPr lang="en-US" sz="1000"/>
              <a:t>Computer </a:t>
            </a:r>
          </a:p>
        </p:txBody>
      </p:sp>
      <p:sp>
        <p:nvSpPr>
          <p:cNvPr id="635911" name="Text Box 7"/>
          <p:cNvSpPr txBox="1">
            <a:spLocks noChangeArrowheads="1"/>
          </p:cNvSpPr>
          <p:nvPr/>
        </p:nvSpPr>
        <p:spPr bwMode="auto">
          <a:xfrm>
            <a:off x="731838" y="5349875"/>
            <a:ext cx="66198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en-US" sz="1000"/>
              <a:t>Hollerith</a:t>
            </a:r>
          </a:p>
          <a:p>
            <a:pPr algn="r"/>
            <a:r>
              <a:rPr lang="en-US" sz="1000"/>
              <a:t>Census</a:t>
            </a:r>
          </a:p>
          <a:p>
            <a:pPr algn="r"/>
            <a:r>
              <a:rPr lang="en-US" sz="1000"/>
              <a:t>Machine</a:t>
            </a:r>
          </a:p>
        </p:txBody>
      </p:sp>
    </p:spTree>
    <p:extLst>
      <p:ext uri="{BB962C8B-B14F-4D97-AF65-F5344CB8AC3E}">
        <p14:creationId xmlns:p14="http://schemas.microsoft.com/office/powerpoint/2010/main" val="27952926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9E0641E-849C-5E4C-9426-22969953EBEB}" type="slidenum">
              <a:rPr lang="en-US"/>
              <a:pPr/>
              <a:t>68</a:t>
            </a:fld>
            <a:endParaRPr lang="en-US"/>
          </a:p>
        </p:txBody>
      </p:sp>
      <p:sp>
        <p:nvSpPr>
          <p:cNvPr id="637954" name="Rectangle 2"/>
          <p:cNvSpPr>
            <a:spLocks noGrp="1" noChangeArrowheads="1"/>
          </p:cNvSpPr>
          <p:nvPr>
            <p:ph type="title"/>
          </p:nvPr>
        </p:nvSpPr>
        <p:spPr/>
        <p:txBody>
          <a:bodyPr/>
          <a:lstStyle/>
          <a:p>
            <a:r>
              <a:rPr lang="en-US" dirty="0"/>
              <a:t>Unofficial Field Trip</a:t>
            </a:r>
            <a:r>
              <a:rPr lang="en-US" i="1" dirty="0"/>
              <a:t>, cont’d</a:t>
            </a:r>
          </a:p>
        </p:txBody>
      </p:sp>
      <p:sp>
        <p:nvSpPr>
          <p:cNvPr id="637955" name="Rectangle 3"/>
          <p:cNvSpPr>
            <a:spLocks noGrp="1" noChangeArrowheads="1"/>
          </p:cNvSpPr>
          <p:nvPr>
            <p:ph type="body" idx="1"/>
          </p:nvPr>
        </p:nvSpPr>
        <p:spPr>
          <a:xfrm>
            <a:off x="457200" y="1295400"/>
            <a:ext cx="8229600" cy="2407917"/>
          </a:xfrm>
        </p:spPr>
        <p:txBody>
          <a:bodyPr/>
          <a:lstStyle/>
          <a:p>
            <a:pPr>
              <a:lnSpc>
                <a:spcPct val="80000"/>
              </a:lnSpc>
            </a:pPr>
            <a:r>
              <a:rPr lang="en-US" sz="2400" dirty="0">
                <a:solidFill>
                  <a:srgbClr val="B23C00"/>
                </a:solidFill>
              </a:rPr>
              <a:t>IBM 1401 computer</a:t>
            </a:r>
            <a:r>
              <a:rPr lang="en-US" sz="2400" dirty="0"/>
              <a:t>, </a:t>
            </a:r>
            <a:r>
              <a:rPr lang="en-US" sz="2400" u="sng" dirty="0"/>
              <a:t>fully restored and operational</a:t>
            </a:r>
            <a:r>
              <a:rPr lang="en-US" sz="2400" dirty="0"/>
              <a:t>.</a:t>
            </a:r>
          </a:p>
          <a:p>
            <a:pPr lvl="1">
              <a:lnSpc>
                <a:spcPct val="80000"/>
              </a:lnSpc>
            </a:pPr>
            <a:r>
              <a:rPr lang="en-US" sz="2000" dirty="0"/>
              <a:t>A small transistor-based mainframe computer.</a:t>
            </a:r>
          </a:p>
          <a:p>
            <a:pPr lvl="1">
              <a:lnSpc>
                <a:spcPct val="80000"/>
              </a:lnSpc>
            </a:pPr>
            <a:r>
              <a:rPr lang="en-US" sz="2000" dirty="0"/>
              <a:t>Extremely popular with small businesses </a:t>
            </a:r>
            <a:br>
              <a:rPr lang="en-US" sz="2000" dirty="0"/>
            </a:br>
            <a:r>
              <a:rPr lang="en-US" sz="2000" dirty="0"/>
              <a:t>in the late 1950s through the mid 1960s</a:t>
            </a:r>
          </a:p>
          <a:p>
            <a:pPr lvl="2">
              <a:lnSpc>
                <a:spcPct val="80000"/>
              </a:lnSpc>
            </a:pPr>
            <a:r>
              <a:rPr lang="en-US" sz="1800" dirty="0"/>
              <a:t>Maximum of 16K bytes of memory.</a:t>
            </a:r>
          </a:p>
          <a:p>
            <a:pPr lvl="2">
              <a:lnSpc>
                <a:spcPct val="80000"/>
              </a:lnSpc>
            </a:pPr>
            <a:r>
              <a:rPr lang="en-US" sz="1800" dirty="0"/>
              <a:t>800 card/minute card reader (wire brushes).</a:t>
            </a:r>
          </a:p>
          <a:p>
            <a:pPr lvl="2">
              <a:lnSpc>
                <a:spcPct val="80000"/>
              </a:lnSpc>
            </a:pPr>
            <a:r>
              <a:rPr lang="en-US" sz="1800" dirty="0"/>
              <a:t>600 line/minute line printer (impact).</a:t>
            </a:r>
          </a:p>
          <a:p>
            <a:pPr lvl="2">
              <a:lnSpc>
                <a:spcPct val="80000"/>
              </a:lnSpc>
            </a:pPr>
            <a:r>
              <a:rPr lang="en-US" sz="1800" dirty="0"/>
              <a:t>6 magnetic tape drives, no disk drives.</a:t>
            </a:r>
          </a:p>
          <a:p>
            <a:pPr lvl="2">
              <a:lnSpc>
                <a:spcPct val="80000"/>
              </a:lnSpc>
            </a:pPr>
            <a:endParaRPr lang="en-US" sz="1600" dirty="0"/>
          </a:p>
        </p:txBody>
      </p:sp>
      <p:pic>
        <p:nvPicPr>
          <p:cNvPr id="637956" name="Picture 4" descr="IBM1401_TapeSystem_M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525" y="3604546"/>
            <a:ext cx="6584950" cy="26590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963017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Unofficial Field Trip</a:t>
            </a:r>
            <a:r>
              <a:rPr lang="en-US" i="1" dirty="0"/>
              <a:t>, cont’d</a:t>
            </a:r>
            <a:endParaRPr lang="en-US" dirty="0"/>
          </a:p>
        </p:txBody>
      </p:sp>
      <p:sp>
        <p:nvSpPr>
          <p:cNvPr id="3" name="Content Placeholder 2"/>
          <p:cNvSpPr>
            <a:spLocks noGrp="1"/>
          </p:cNvSpPr>
          <p:nvPr>
            <p:ph idx="1"/>
          </p:nvPr>
        </p:nvSpPr>
        <p:spPr/>
        <p:txBody>
          <a:bodyPr/>
          <a:lstStyle/>
          <a:p>
            <a:r>
              <a:rPr lang="en-US" dirty="0"/>
              <a:t>Information on the IBM 1401:</a:t>
            </a:r>
          </a:p>
          <a:p>
            <a:pPr lvl="4"/>
            <a:endParaRPr lang="en-US" dirty="0"/>
          </a:p>
          <a:p>
            <a:pPr lvl="1">
              <a:lnSpc>
                <a:spcPct val="90000"/>
              </a:lnSpc>
            </a:pPr>
            <a:r>
              <a:rPr lang="en-US" sz="2200" dirty="0"/>
              <a:t>General info: </a:t>
            </a:r>
            <a:r>
              <a:rPr lang="en-US" sz="2200" dirty="0">
                <a:hlinkClick r:id="rId2"/>
              </a:rPr>
              <a:t>http://en.wikipedia.org/wiki/IBM_1401</a:t>
            </a:r>
            <a:endParaRPr lang="en-US" sz="2200" dirty="0"/>
          </a:p>
          <a:p>
            <a:pPr lvl="1">
              <a:lnSpc>
                <a:spcPct val="90000"/>
              </a:lnSpc>
            </a:pPr>
            <a:r>
              <a:rPr lang="en-US" sz="2200" dirty="0"/>
              <a:t>My summer seminar: </a:t>
            </a:r>
            <a:r>
              <a:rPr lang="en-US" sz="2200" dirty="0">
                <a:hlinkClick r:id="rId3"/>
              </a:rPr>
              <a:t>http://www.cs.sjsu.edu/~mak/1401/</a:t>
            </a:r>
            <a:endParaRPr lang="en-US" sz="2200" dirty="0"/>
          </a:p>
          <a:p>
            <a:pPr lvl="1">
              <a:lnSpc>
                <a:spcPct val="90000"/>
              </a:lnSpc>
            </a:pPr>
            <a:r>
              <a:rPr lang="en-US" sz="2200" dirty="0"/>
              <a:t>Restoration: </a:t>
            </a:r>
            <a:r>
              <a:rPr lang="en-US" sz="2200" dirty="0">
                <a:hlinkClick r:id="rId4"/>
              </a:rPr>
              <a:t>http://ed-thelen.org/1401Project/1401RestorationPage.html</a:t>
            </a:r>
            <a:endParaRPr lang="en-US" sz="2200" dirty="0"/>
          </a:p>
        </p:txBody>
      </p:sp>
      <p:sp>
        <p:nvSpPr>
          <p:cNvPr id="4" name="Slide Number Placeholder 3"/>
          <p:cNvSpPr>
            <a:spLocks noGrp="1"/>
          </p:cNvSpPr>
          <p:nvPr>
            <p:ph type="sldNum" sz="quarter" idx="12"/>
          </p:nvPr>
        </p:nvSpPr>
        <p:spPr/>
        <p:txBody>
          <a:bodyPr/>
          <a:lstStyle/>
          <a:p>
            <a:fld id="{FED62B2D-F854-104A-9535-9A504E5923E0}" type="slidenum">
              <a:rPr lang="en-US" smtClean="0"/>
              <a:pPr/>
              <a:t>69</a:t>
            </a:fld>
            <a:endParaRPr lang="en-US"/>
          </a:p>
        </p:txBody>
      </p:sp>
    </p:spTree>
    <p:extLst>
      <p:ext uri="{BB962C8B-B14F-4D97-AF65-F5344CB8AC3E}">
        <p14:creationId xmlns:p14="http://schemas.microsoft.com/office/powerpoint/2010/main" val="401816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6747-F0A2-C273-0069-FDE3948F4BBD}"/>
              </a:ext>
            </a:extLst>
          </p:cNvPr>
          <p:cNvSpPr>
            <a:spLocks noGrp="1"/>
          </p:cNvSpPr>
          <p:nvPr>
            <p:ph type="title"/>
          </p:nvPr>
        </p:nvSpPr>
        <p:spPr/>
        <p:txBody>
          <a:bodyPr/>
          <a:lstStyle/>
          <a:p>
            <a:r>
              <a:rPr lang="en-US" dirty="0"/>
              <a:t>Example: Cohesive</a:t>
            </a:r>
          </a:p>
        </p:txBody>
      </p:sp>
      <p:sp>
        <p:nvSpPr>
          <p:cNvPr id="4" name="Slide Number Placeholder 3">
            <a:extLst>
              <a:ext uri="{FF2B5EF4-FFF2-40B4-BE49-F238E27FC236}">
                <a16:creationId xmlns:a16="http://schemas.microsoft.com/office/drawing/2014/main" id="{0EFE3E92-53DD-0396-0C13-CC3A27836B29}"/>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
        <p:nvSpPr>
          <p:cNvPr id="5" name="TextBox 4">
            <a:extLst>
              <a:ext uri="{FF2B5EF4-FFF2-40B4-BE49-F238E27FC236}">
                <a16:creationId xmlns:a16="http://schemas.microsoft.com/office/drawing/2014/main" id="{78E0C3CB-105F-7A94-A566-BDC39513AD98}"/>
              </a:ext>
            </a:extLst>
          </p:cNvPr>
          <p:cNvSpPr txBox="1"/>
          <p:nvPr/>
        </p:nvSpPr>
        <p:spPr>
          <a:xfrm>
            <a:off x="3474731" y="1459613"/>
            <a:ext cx="4297633" cy="4278094"/>
          </a:xfrm>
          <a:prstGeom prst="rect">
            <a:avLst/>
          </a:prstGeom>
          <a:solidFill>
            <a:schemeClr val="bg1">
              <a:lumMod val="95000"/>
            </a:schemeClr>
          </a:solidFill>
          <a:ln>
            <a:solidFill>
              <a:schemeClr val="bg1">
                <a:lumMod val="65000"/>
              </a:schemeClr>
            </a:solidFill>
          </a:ln>
        </p:spPr>
        <p:txBody>
          <a:bodyPr wrap="square" rtlCol="0">
            <a:spAutoFit/>
          </a:bodyPr>
          <a:lstStyle/>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class </a:t>
            </a:r>
            <a:r>
              <a:rPr lang="en-US" b="1" dirty="0">
                <a:solidFill>
                  <a:srgbClr val="C00000"/>
                </a:solidFill>
                <a:effectLst/>
                <a:latin typeface="Courier New" panose="02070309020205020404" pitchFamily="49" charset="0"/>
                <a:ea typeface="Times New Roman" panose="02020603050405020304" pitchFamily="18" charset="0"/>
                <a:cs typeface="Courier New" panose="02070309020205020404" pitchFamily="49" charset="0"/>
              </a:rPr>
              <a:t>Automobile</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public:</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accelerate();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apply_brakes</a:t>
            </a: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shut_off_engine</a:t>
            </a: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start_engine</a:t>
            </a: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turn_left</a:t>
            </a: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turn_right</a:t>
            </a: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private:</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Brake brakes[4];</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Direction heading;</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Headlight headlights[4];</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int speed;</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Tire tires[4];</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a:t>
            </a:r>
          </a:p>
        </p:txBody>
      </p:sp>
      <p:sp>
        <p:nvSpPr>
          <p:cNvPr id="7" name="TextBox 6">
            <a:extLst>
              <a:ext uri="{FF2B5EF4-FFF2-40B4-BE49-F238E27FC236}">
                <a16:creationId xmlns:a16="http://schemas.microsoft.com/office/drawing/2014/main" id="{E8DD8EDE-5D6D-F216-FEFB-57C9B83FD8F6}"/>
              </a:ext>
            </a:extLst>
          </p:cNvPr>
          <p:cNvSpPr txBox="1"/>
          <p:nvPr/>
        </p:nvSpPr>
        <p:spPr>
          <a:xfrm>
            <a:off x="6084421" y="1305724"/>
            <a:ext cx="1846980" cy="307777"/>
          </a:xfrm>
          <a:prstGeom prst="rect">
            <a:avLst/>
          </a:prstGeom>
          <a:solidFill>
            <a:srgbClr val="0432FF"/>
          </a:solidFill>
        </p:spPr>
        <p:txBody>
          <a:bodyPr wrap="none" rtlCol="0">
            <a:spAutoFit/>
          </a:bodyPr>
          <a:lstStyle/>
          <a:p>
            <a:r>
              <a:rPr lang="en-US" sz="1400" dirty="0">
                <a:solidFill>
                  <a:srgbClr val="FFFF00"/>
                </a:solidFill>
              </a:rPr>
              <a:t>4.2/</a:t>
            </a:r>
            <a:r>
              <a:rPr lang="en-US" sz="1400" dirty="0" err="1">
                <a:solidFill>
                  <a:srgbClr val="FFFF00"/>
                </a:solidFill>
              </a:rPr>
              <a:t>AutomobileApp.h</a:t>
            </a:r>
            <a:endParaRPr lang="en-US" sz="1400" dirty="0">
              <a:solidFill>
                <a:srgbClr val="FFFF00"/>
              </a:solidFill>
            </a:endParaRPr>
          </a:p>
        </p:txBody>
      </p:sp>
      <p:sp>
        <p:nvSpPr>
          <p:cNvPr id="8" name="TextBox 7">
            <a:extLst>
              <a:ext uri="{FF2B5EF4-FFF2-40B4-BE49-F238E27FC236}">
                <a16:creationId xmlns:a16="http://schemas.microsoft.com/office/drawing/2014/main" id="{85DC5BB9-5338-F633-BBF9-1E06929801A1}"/>
              </a:ext>
            </a:extLst>
          </p:cNvPr>
          <p:cNvSpPr txBox="1"/>
          <p:nvPr/>
        </p:nvSpPr>
        <p:spPr>
          <a:xfrm>
            <a:off x="850128" y="1627286"/>
            <a:ext cx="2219936" cy="707886"/>
          </a:xfrm>
          <a:prstGeom prst="rect">
            <a:avLst/>
          </a:prstGeom>
          <a:solidFill>
            <a:schemeClr val="accent1">
              <a:lumMod val="20000"/>
              <a:lumOff val="80000"/>
            </a:schemeClr>
          </a:solidFill>
          <a:ln>
            <a:solidFill>
              <a:srgbClr val="0432FF"/>
            </a:solidFill>
          </a:ln>
        </p:spPr>
        <p:txBody>
          <a:bodyPr wrap="square" rtlCol="0">
            <a:spAutoFit/>
          </a:bodyPr>
          <a:lstStyle/>
          <a:p>
            <a:r>
              <a:rPr lang="en-US" sz="2000" dirty="0">
                <a:solidFill>
                  <a:srgbClr val="0432FF"/>
                </a:solidFill>
              </a:rPr>
              <a:t>Responsible for operating the car.</a:t>
            </a:r>
          </a:p>
        </p:txBody>
      </p:sp>
    </p:spTree>
    <p:extLst>
      <p:ext uri="{BB962C8B-B14F-4D97-AF65-F5344CB8AC3E}">
        <p14:creationId xmlns:p14="http://schemas.microsoft.com/office/powerpoint/2010/main" val="307499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E244-06E2-10FC-EB50-C560D746770A}"/>
              </a:ext>
            </a:extLst>
          </p:cNvPr>
          <p:cNvSpPr>
            <a:spLocks noGrp="1"/>
          </p:cNvSpPr>
          <p:nvPr>
            <p:ph type="title"/>
          </p:nvPr>
        </p:nvSpPr>
        <p:spPr/>
        <p:txBody>
          <a:bodyPr/>
          <a:lstStyle/>
          <a:p>
            <a:r>
              <a:rPr lang="en-US" dirty="0"/>
              <a:t>Example: Cohesive</a:t>
            </a:r>
            <a:r>
              <a:rPr lang="en-US" i="1" dirty="0"/>
              <a:t>, cont’d</a:t>
            </a:r>
          </a:p>
        </p:txBody>
      </p:sp>
      <p:sp>
        <p:nvSpPr>
          <p:cNvPr id="4" name="Slide Number Placeholder 3">
            <a:extLst>
              <a:ext uri="{FF2B5EF4-FFF2-40B4-BE49-F238E27FC236}">
                <a16:creationId xmlns:a16="http://schemas.microsoft.com/office/drawing/2014/main" id="{983E1C7E-7F50-862D-DE8D-BC72B4CE84F1}"/>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
        <p:nvSpPr>
          <p:cNvPr id="5" name="TextBox 4">
            <a:extLst>
              <a:ext uri="{FF2B5EF4-FFF2-40B4-BE49-F238E27FC236}">
                <a16:creationId xmlns:a16="http://schemas.microsoft.com/office/drawing/2014/main" id="{316733A2-F4DF-FB5B-6705-B6A0001070A5}"/>
              </a:ext>
            </a:extLst>
          </p:cNvPr>
          <p:cNvSpPr txBox="1"/>
          <p:nvPr/>
        </p:nvSpPr>
        <p:spPr>
          <a:xfrm>
            <a:off x="2926098" y="1401633"/>
            <a:ext cx="4924746" cy="4770537"/>
          </a:xfrm>
          <a:prstGeom prst="rect">
            <a:avLst/>
          </a:prstGeom>
          <a:solidFill>
            <a:schemeClr val="bg1">
              <a:lumMod val="95000"/>
            </a:schemeClr>
          </a:solidFill>
          <a:ln>
            <a:solidFill>
              <a:schemeClr val="bg1">
                <a:lumMod val="65000"/>
              </a:schemeClr>
            </a:solidFill>
          </a:ln>
        </p:spPr>
        <p:txBody>
          <a:bodyPr wrap="none" rtlCol="0">
            <a:spAutoFit/>
          </a:bodyPr>
          <a:lstStyle/>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Garage</a:t>
            </a:r>
          </a:p>
          <a:p>
            <a:pPr marL="171450" marR="0">
              <a:spcBef>
                <a:spcPts val="0"/>
              </a:spcBef>
              <a:spcAft>
                <a:spcPts val="0"/>
              </a:spcAft>
            </a:pPr>
            <a:r>
              <a:rPr lang="fr-FR"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fr-FR"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endPar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fr-FR"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Garage(</a:t>
            </a:r>
            <a:r>
              <a:rPr lang="fr-FR"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Automobile</a:t>
            </a:r>
            <a:r>
              <a:rPr lang="fr-FR"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 : car(c) {}</a:t>
            </a:r>
            <a:endPar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fr-FR"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fr-FR"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adjust_headlights</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change_oil</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change_tires</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check_brakes</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check_tires</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rotate_tires</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tuneup_engine</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171450" marR="0">
              <a:spcBef>
                <a:spcPts val="0"/>
              </a:spcBef>
              <a:spcAft>
                <a:spcPts val="0"/>
              </a:spcAft>
            </a:pP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Automobile *car;</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Oil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new_oil</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vector&lt;Tire&gt;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new_tires</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C11642-AD92-FA6E-58D3-93C3D5F2C715}"/>
              </a:ext>
            </a:extLst>
          </p:cNvPr>
          <p:cNvSpPr txBox="1"/>
          <p:nvPr/>
        </p:nvSpPr>
        <p:spPr>
          <a:xfrm>
            <a:off x="5852146" y="1247744"/>
            <a:ext cx="1846980" cy="307777"/>
          </a:xfrm>
          <a:prstGeom prst="rect">
            <a:avLst/>
          </a:prstGeom>
          <a:solidFill>
            <a:srgbClr val="0432FF"/>
          </a:solidFill>
        </p:spPr>
        <p:txBody>
          <a:bodyPr wrap="none" rtlCol="0">
            <a:spAutoFit/>
          </a:bodyPr>
          <a:lstStyle/>
          <a:p>
            <a:r>
              <a:rPr lang="en-US" sz="1400" dirty="0">
                <a:solidFill>
                  <a:srgbClr val="FFFF00"/>
                </a:solidFill>
              </a:rPr>
              <a:t>4.2/</a:t>
            </a:r>
            <a:r>
              <a:rPr lang="en-US" sz="1400" dirty="0" err="1">
                <a:solidFill>
                  <a:srgbClr val="FFFF00"/>
                </a:solidFill>
              </a:rPr>
              <a:t>AutomobileApp.h</a:t>
            </a:r>
            <a:endParaRPr lang="en-US" sz="1400" dirty="0">
              <a:solidFill>
                <a:srgbClr val="FFFF00"/>
              </a:solidFill>
            </a:endParaRPr>
          </a:p>
        </p:txBody>
      </p:sp>
      <p:sp>
        <p:nvSpPr>
          <p:cNvPr id="7" name="TextBox 6">
            <a:extLst>
              <a:ext uri="{FF2B5EF4-FFF2-40B4-BE49-F238E27FC236}">
                <a16:creationId xmlns:a16="http://schemas.microsoft.com/office/drawing/2014/main" id="{0AC632B0-178E-7F1E-DEAC-F5F5C5B20117}"/>
              </a:ext>
            </a:extLst>
          </p:cNvPr>
          <p:cNvSpPr txBox="1"/>
          <p:nvPr/>
        </p:nvSpPr>
        <p:spPr>
          <a:xfrm>
            <a:off x="457200" y="1508781"/>
            <a:ext cx="2167409" cy="707886"/>
          </a:xfrm>
          <a:prstGeom prst="rect">
            <a:avLst/>
          </a:prstGeom>
          <a:solidFill>
            <a:schemeClr val="accent1">
              <a:lumMod val="20000"/>
              <a:lumOff val="80000"/>
            </a:schemeClr>
          </a:solidFill>
          <a:ln>
            <a:solidFill>
              <a:srgbClr val="0432FF"/>
            </a:solidFill>
          </a:ln>
        </p:spPr>
        <p:txBody>
          <a:bodyPr wrap="square" rtlCol="0">
            <a:spAutoFit/>
          </a:bodyPr>
          <a:lstStyle/>
          <a:p>
            <a:r>
              <a:rPr lang="en-US" sz="2000" dirty="0">
                <a:solidFill>
                  <a:srgbClr val="0432FF"/>
                </a:solidFill>
              </a:rPr>
              <a:t>Responsible for car maintenance.</a:t>
            </a:r>
          </a:p>
        </p:txBody>
      </p:sp>
    </p:spTree>
    <p:extLst>
      <p:ext uri="{BB962C8B-B14F-4D97-AF65-F5344CB8AC3E}">
        <p14:creationId xmlns:p14="http://schemas.microsoft.com/office/powerpoint/2010/main" val="288045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5428-95B2-216D-569F-6B779CA82D94}"/>
              </a:ext>
            </a:extLst>
          </p:cNvPr>
          <p:cNvSpPr>
            <a:spLocks noGrp="1"/>
          </p:cNvSpPr>
          <p:nvPr>
            <p:ph type="title"/>
          </p:nvPr>
        </p:nvSpPr>
        <p:spPr/>
        <p:txBody>
          <a:bodyPr/>
          <a:lstStyle/>
          <a:p>
            <a:r>
              <a:rPr lang="en-US" dirty="0"/>
              <a:t>Example: Cohesive</a:t>
            </a:r>
            <a:r>
              <a:rPr lang="en-US" i="1" dirty="0"/>
              <a:t>, cont’d</a:t>
            </a:r>
            <a:endParaRPr lang="en-US" dirty="0"/>
          </a:p>
        </p:txBody>
      </p:sp>
      <p:sp>
        <p:nvSpPr>
          <p:cNvPr id="4" name="Slide Number Placeholder 3">
            <a:extLst>
              <a:ext uri="{FF2B5EF4-FFF2-40B4-BE49-F238E27FC236}">
                <a16:creationId xmlns:a16="http://schemas.microsoft.com/office/drawing/2014/main" id="{AFF57E01-7D96-DB37-8E50-80AE2A1B7377}"/>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
        <p:nvSpPr>
          <p:cNvPr id="5" name="TextBox 4">
            <a:extLst>
              <a:ext uri="{FF2B5EF4-FFF2-40B4-BE49-F238E27FC236}">
                <a16:creationId xmlns:a16="http://schemas.microsoft.com/office/drawing/2014/main" id="{DA52C3C9-D8A3-C68A-7DF7-C1D060203F6B}"/>
              </a:ext>
            </a:extLst>
          </p:cNvPr>
          <p:cNvSpPr txBox="1"/>
          <p:nvPr/>
        </p:nvSpPr>
        <p:spPr>
          <a:xfrm>
            <a:off x="2998912" y="1508781"/>
            <a:ext cx="5048177" cy="4031873"/>
          </a:xfrm>
          <a:prstGeom prst="rect">
            <a:avLst/>
          </a:prstGeom>
          <a:solidFill>
            <a:schemeClr val="bg1">
              <a:lumMod val="95000"/>
            </a:schemeClr>
          </a:solidFill>
          <a:ln>
            <a:solidFill>
              <a:schemeClr val="bg1">
                <a:lumMod val="65000"/>
              </a:schemeClr>
            </a:solidFill>
          </a:ln>
        </p:spPr>
        <p:txBody>
          <a:bodyPr wrap="none" rtlCol="0">
            <a:spAutoFit/>
          </a:bodyPr>
          <a:lstStyle/>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CarWash</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CarWash(</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Automobile</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 : car(c)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vacuum_car</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wash_car</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wax_car</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171450" marR="0">
              <a:spcBef>
                <a:spcPts val="0"/>
              </a:spcBef>
              <a:spcAft>
                <a:spcPts val="0"/>
              </a:spcAft>
            </a:pP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Automobile *car;</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Soap soap;</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Vacuum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vacuum_cleaner</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CarWax</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wax;</a:t>
            </a:r>
          </a:p>
          <a:p>
            <a:pPr marL="17145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1C3A874-4A24-FDBA-EBA6-D922B6D023F0}"/>
              </a:ext>
            </a:extLst>
          </p:cNvPr>
          <p:cNvSpPr txBox="1"/>
          <p:nvPr/>
        </p:nvSpPr>
        <p:spPr>
          <a:xfrm>
            <a:off x="6035024" y="1354892"/>
            <a:ext cx="1846980" cy="307777"/>
          </a:xfrm>
          <a:prstGeom prst="rect">
            <a:avLst/>
          </a:prstGeom>
          <a:solidFill>
            <a:srgbClr val="0432FF"/>
          </a:solidFill>
        </p:spPr>
        <p:txBody>
          <a:bodyPr wrap="none" rtlCol="0">
            <a:spAutoFit/>
          </a:bodyPr>
          <a:lstStyle/>
          <a:p>
            <a:r>
              <a:rPr lang="en-US" sz="1400" dirty="0">
                <a:solidFill>
                  <a:srgbClr val="FFFF00"/>
                </a:solidFill>
              </a:rPr>
              <a:t>4.2/</a:t>
            </a:r>
            <a:r>
              <a:rPr lang="en-US" sz="1400" dirty="0" err="1">
                <a:solidFill>
                  <a:srgbClr val="FFFF00"/>
                </a:solidFill>
              </a:rPr>
              <a:t>AutomobileApp.h</a:t>
            </a:r>
            <a:endParaRPr lang="en-US" sz="1400" dirty="0">
              <a:solidFill>
                <a:srgbClr val="FFFF00"/>
              </a:solidFill>
            </a:endParaRPr>
          </a:p>
        </p:txBody>
      </p:sp>
      <p:sp>
        <p:nvSpPr>
          <p:cNvPr id="7" name="TextBox 6">
            <a:extLst>
              <a:ext uri="{FF2B5EF4-FFF2-40B4-BE49-F238E27FC236}">
                <a16:creationId xmlns:a16="http://schemas.microsoft.com/office/drawing/2014/main" id="{29D11634-CAD3-E6F5-398D-03F5F8DC3251}"/>
              </a:ext>
            </a:extLst>
          </p:cNvPr>
          <p:cNvSpPr txBox="1"/>
          <p:nvPr/>
        </p:nvSpPr>
        <p:spPr>
          <a:xfrm>
            <a:off x="610284" y="1508780"/>
            <a:ext cx="2167409" cy="707886"/>
          </a:xfrm>
          <a:prstGeom prst="rect">
            <a:avLst/>
          </a:prstGeom>
          <a:solidFill>
            <a:schemeClr val="accent1">
              <a:lumMod val="20000"/>
              <a:lumOff val="80000"/>
            </a:schemeClr>
          </a:solidFill>
          <a:ln>
            <a:solidFill>
              <a:srgbClr val="0432FF"/>
            </a:solidFill>
          </a:ln>
        </p:spPr>
        <p:txBody>
          <a:bodyPr wrap="square" rtlCol="0">
            <a:spAutoFit/>
          </a:bodyPr>
          <a:lstStyle/>
          <a:p>
            <a:r>
              <a:rPr lang="en-US" sz="2000" dirty="0">
                <a:solidFill>
                  <a:srgbClr val="0432FF"/>
                </a:solidFill>
              </a:rPr>
              <a:t>Responsible for cleaning the car.</a:t>
            </a:r>
          </a:p>
        </p:txBody>
      </p:sp>
    </p:spTree>
    <p:extLst>
      <p:ext uri="{BB962C8B-B14F-4D97-AF65-F5344CB8AC3E}">
        <p14:creationId xmlns:p14="http://schemas.microsoft.com/office/powerpoint/2010/main" val="150031737"/>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43526</TotalTime>
  <Words>6792</Words>
  <Application>Microsoft Macintosh PowerPoint</Application>
  <PresentationFormat>On-screen Show (4:3)</PresentationFormat>
  <Paragraphs>1108</Paragraphs>
  <Slides>69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Courier New</vt:lpstr>
      <vt:lpstr>Times New Roman</vt:lpstr>
      <vt:lpstr>Verdana</vt:lpstr>
      <vt:lpstr>Wingdings</vt:lpstr>
      <vt:lpstr>Quadrant</vt:lpstr>
      <vt:lpstr>CMPE 202 Software Systems Engineering February 25 Class Meeting</vt:lpstr>
      <vt:lpstr>Today</vt:lpstr>
      <vt:lpstr>Build the Right Application Right</vt:lpstr>
      <vt:lpstr>When Does Design Occur?</vt:lpstr>
      <vt:lpstr>Two Important Goals for Good Class Design</vt:lpstr>
      <vt:lpstr>Example: Not Cohesive</vt:lpstr>
      <vt:lpstr>Example: Cohesive</vt:lpstr>
      <vt:lpstr>Example: Cohesive, cont’d</vt:lpstr>
      <vt:lpstr>Example: Cohesive, cont’d</vt:lpstr>
      <vt:lpstr>Example: Loose Coupling</vt:lpstr>
      <vt:lpstr>UML Diagrams Document Class Design</vt:lpstr>
      <vt:lpstr>UML Diagrams Document Class Relationships</vt:lpstr>
      <vt:lpstr>Class Relationships, cont’d</vt:lpstr>
      <vt:lpstr>Class Relationships, cont’d</vt:lpstr>
      <vt:lpstr>Class Relationships, cont’d</vt:lpstr>
      <vt:lpstr>Class Relationships, cont’d</vt:lpstr>
      <vt:lpstr>Abstract Classes</vt:lpstr>
      <vt:lpstr>Abstract Classes, cont’d</vt:lpstr>
      <vt:lpstr>Example: Abstract Class</vt:lpstr>
      <vt:lpstr>Example: Abstract Class, cont’d</vt:lpstr>
      <vt:lpstr>Example: Abstract Class, cont’d</vt:lpstr>
      <vt:lpstr>The override Keyword</vt:lpstr>
      <vt:lpstr>Function Signature</vt:lpstr>
      <vt:lpstr>Interface Classes</vt:lpstr>
      <vt:lpstr>Example: Interface Class</vt:lpstr>
      <vt:lpstr>Example: Interface Class, cont’d</vt:lpstr>
      <vt:lpstr>Example: Interface Class, cont’d</vt:lpstr>
      <vt:lpstr>Example: Interface Class, cont’d</vt:lpstr>
      <vt:lpstr>UML Class Relationships Summary</vt:lpstr>
      <vt:lpstr>UML State Diagram</vt:lpstr>
      <vt:lpstr>UML State Diagram, cont’d</vt:lpstr>
      <vt:lpstr>UML Sequence Diagram</vt:lpstr>
      <vt:lpstr>UML Sequence Diagram, cont’d</vt:lpstr>
      <vt:lpstr>The Design Specification</vt:lpstr>
      <vt:lpstr>Internal Test Plan</vt:lpstr>
      <vt:lpstr>Break</vt:lpstr>
      <vt:lpstr>The Principle of Least Knowledge</vt:lpstr>
      <vt:lpstr>Public vs. Private Members of a Class</vt:lpstr>
      <vt:lpstr>Example: A Date Class</vt:lpstr>
      <vt:lpstr>A Date Class, cont’d</vt:lpstr>
      <vt:lpstr>A Date Class, cont’d</vt:lpstr>
      <vt:lpstr>A Date Class, cont’d</vt:lpstr>
      <vt:lpstr>A Date Class, cont’d</vt:lpstr>
      <vt:lpstr>A Date Class, cont’d</vt:lpstr>
      <vt:lpstr>A Date Class, cont’d</vt:lpstr>
      <vt:lpstr>Public Setter Functions</vt:lpstr>
      <vt:lpstr>Dangerous Public Setter Functions</vt:lpstr>
      <vt:lpstr>Rules from the Law of Demeter</vt:lpstr>
      <vt:lpstr>Rules from the Law of Demeter, cont’d</vt:lpstr>
      <vt:lpstr>Rules from the Law of Demeter, cont’d</vt:lpstr>
      <vt:lpstr>How Well Did We Hide Implementation?</vt:lpstr>
      <vt:lpstr>Hide Implementation? cont’d</vt:lpstr>
      <vt:lpstr>Hide Implementation? cont’d</vt:lpstr>
      <vt:lpstr>Hide Implementation? cont’d</vt:lpstr>
      <vt:lpstr>Assignment #2</vt:lpstr>
      <vt:lpstr>Lambda Expressions</vt:lpstr>
      <vt:lpstr>Lambda Expressions, cont’d</vt:lpstr>
      <vt:lpstr>Lambda Expressions, cont’d</vt:lpstr>
      <vt:lpstr>Lambda Expressions, cont’d</vt:lpstr>
      <vt:lpstr>Lambda Expressions, cont’d</vt:lpstr>
      <vt:lpstr>Lambda Expression with Capture</vt:lpstr>
      <vt:lpstr>Lambda Expression with Capture, cont’d</vt:lpstr>
      <vt:lpstr>Lambda Expression with Capture, cont’d</vt:lpstr>
      <vt:lpstr>Lambda Expression with Capture, cont’d</vt:lpstr>
      <vt:lpstr>Lambda Expression with Capture, cont’d</vt:lpstr>
      <vt:lpstr>Unofficial Field Trip</vt:lpstr>
      <vt:lpstr>Unofficial Field Trip, cont’d</vt:lpstr>
      <vt:lpstr>Unofficial Field Trip, cont’d</vt:lpstr>
      <vt:lpstr>Unofficial Field Trip, cont’d</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Ronald Mak</cp:lastModifiedBy>
  <cp:revision>623</cp:revision>
  <dcterms:created xsi:type="dcterms:W3CDTF">2008-01-12T03:52:55Z</dcterms:created>
  <dcterms:modified xsi:type="dcterms:W3CDTF">2026-02-26T00:07:16Z</dcterms:modified>
</cp:coreProperties>
</file>