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3"/>
  </p:notesMasterIdLst>
  <p:handoutMasterIdLst>
    <p:handoutMasterId r:id="rId64"/>
  </p:handoutMasterIdLst>
  <p:sldIdLst>
    <p:sldId id="256" r:id="rId2"/>
    <p:sldId id="829" r:id="rId3"/>
    <p:sldId id="830" r:id="rId4"/>
    <p:sldId id="835" r:id="rId5"/>
    <p:sldId id="836" r:id="rId6"/>
    <p:sldId id="837" r:id="rId7"/>
    <p:sldId id="771" r:id="rId8"/>
    <p:sldId id="772" r:id="rId9"/>
    <p:sldId id="773" r:id="rId10"/>
    <p:sldId id="774" r:id="rId11"/>
    <p:sldId id="775" r:id="rId12"/>
    <p:sldId id="779" r:id="rId13"/>
    <p:sldId id="780" r:id="rId14"/>
    <p:sldId id="776" r:id="rId15"/>
    <p:sldId id="777" r:id="rId16"/>
    <p:sldId id="778" r:id="rId17"/>
    <p:sldId id="781" r:id="rId18"/>
    <p:sldId id="782" r:id="rId19"/>
    <p:sldId id="783" r:id="rId20"/>
    <p:sldId id="826" r:id="rId21"/>
    <p:sldId id="784" r:id="rId22"/>
    <p:sldId id="785" r:id="rId23"/>
    <p:sldId id="786" r:id="rId24"/>
    <p:sldId id="787" r:id="rId25"/>
    <p:sldId id="788" r:id="rId26"/>
    <p:sldId id="789" r:id="rId27"/>
    <p:sldId id="790" r:id="rId28"/>
    <p:sldId id="791" r:id="rId29"/>
    <p:sldId id="792" r:id="rId30"/>
    <p:sldId id="794" r:id="rId31"/>
    <p:sldId id="828" r:id="rId32"/>
    <p:sldId id="795" r:id="rId33"/>
    <p:sldId id="796" r:id="rId34"/>
    <p:sldId id="797" r:id="rId35"/>
    <p:sldId id="798" r:id="rId36"/>
    <p:sldId id="799" r:id="rId37"/>
    <p:sldId id="801" r:id="rId38"/>
    <p:sldId id="800" r:id="rId39"/>
    <p:sldId id="802" r:id="rId40"/>
    <p:sldId id="803" r:id="rId41"/>
    <p:sldId id="804" r:id="rId42"/>
    <p:sldId id="805" r:id="rId43"/>
    <p:sldId id="833" r:id="rId44"/>
    <p:sldId id="834" r:id="rId45"/>
    <p:sldId id="806" r:id="rId46"/>
    <p:sldId id="831" r:id="rId47"/>
    <p:sldId id="807" r:id="rId48"/>
    <p:sldId id="808" r:id="rId49"/>
    <p:sldId id="813" r:id="rId50"/>
    <p:sldId id="809" r:id="rId51"/>
    <p:sldId id="810" r:id="rId52"/>
    <p:sldId id="811" r:id="rId53"/>
    <p:sldId id="814" r:id="rId54"/>
    <p:sldId id="815" r:id="rId55"/>
    <p:sldId id="824" r:id="rId56"/>
    <p:sldId id="825" r:id="rId57"/>
    <p:sldId id="818" r:id="rId58"/>
    <p:sldId id="819" r:id="rId59"/>
    <p:sldId id="820" r:id="rId60"/>
    <p:sldId id="821" r:id="rId61"/>
    <p:sldId id="823" r:id="rId62"/>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005493"/>
    <a:srgbClr val="930705"/>
    <a:srgbClr val="D0F2F3"/>
    <a:srgbClr val="FAE604"/>
    <a:srgbClr val="D5FC79"/>
    <a:srgbClr val="73FEFF"/>
    <a:srgbClr val="FEE698"/>
    <a:srgbClr val="E1A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5" autoAdjust="0"/>
    <p:restoredTop sz="97928" autoAdjust="0"/>
  </p:normalViewPr>
  <p:slideViewPr>
    <p:cSldViewPr>
      <p:cViewPr varScale="1">
        <p:scale>
          <a:sx n="177" d="100"/>
          <a:sy n="177" d="100"/>
        </p:scale>
        <p:origin x="672" y="184"/>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2/8/26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endParaRPr lang="en-US"/>
          </a:p>
        </p:txBody>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2</a:t>
            </a:fld>
            <a:endParaRPr lang="en-US" altLang="x-none"/>
          </a:p>
        </p:txBody>
      </p:sp>
    </p:spTree>
    <p:extLst>
      <p:ext uri="{BB962C8B-B14F-4D97-AF65-F5344CB8AC3E}">
        <p14:creationId xmlns:p14="http://schemas.microsoft.com/office/powerpoint/2010/main" val="20903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3</a:t>
            </a:fld>
            <a:endParaRPr lang="en-US" altLang="x-none"/>
          </a:p>
        </p:txBody>
      </p:sp>
    </p:spTree>
    <p:extLst>
      <p:ext uri="{BB962C8B-B14F-4D97-AF65-F5344CB8AC3E}">
        <p14:creationId xmlns:p14="http://schemas.microsoft.com/office/powerpoint/2010/main" val="252468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February 11</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February 11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57B9-A4A4-C9BD-2226-967575A53723}"/>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6C570CC5-BDD4-78B2-D85F-3B65E826218D}"/>
              </a:ext>
            </a:extLst>
          </p:cNvPr>
          <p:cNvSpPr>
            <a:spLocks noGrp="1"/>
          </p:cNvSpPr>
          <p:nvPr>
            <p:ph idx="1"/>
          </p:nvPr>
        </p:nvSpPr>
        <p:spPr>
          <a:xfrm>
            <a:off x="457200" y="1295401"/>
            <a:ext cx="8229600" cy="4145258"/>
          </a:xfrm>
        </p:spPr>
        <p:txBody>
          <a:bodyPr/>
          <a:lstStyle/>
          <a:p>
            <a:r>
              <a:rPr lang="en-US" b="1" dirty="0">
                <a:effectLst/>
                <a:latin typeface="Helvetica" pitchFamily="2" charset="0"/>
              </a:rPr>
              <a:t>Saves time and costs overall. </a:t>
            </a:r>
            <a:r>
              <a:rPr lang="en-US" dirty="0">
                <a:effectLst/>
                <a:latin typeface="Helvetica" pitchFamily="2" charset="0"/>
              </a:rPr>
              <a:t>Good design results in fewer mistakes and major do-overs during development. Any extra time spent upfront to do good design for a sustainable application will be compensated by decreased maintenance time and costs after deployment, and potentially a longer lifespan.</a:t>
            </a:r>
          </a:p>
          <a:p>
            <a:pPr lvl="4"/>
            <a:endParaRPr lang="en-US" dirty="0">
              <a:effectLst/>
              <a:latin typeface="Helvetica" pitchFamily="2" charset="0"/>
            </a:endParaRPr>
          </a:p>
          <a:p>
            <a:r>
              <a:rPr lang="en-US" b="1" dirty="0">
                <a:effectLst/>
                <a:latin typeface="Helvetica" pitchFamily="2" charset="0"/>
              </a:rPr>
              <a:t>Is </a:t>
            </a:r>
            <a:r>
              <a:rPr lang="en-US" b="1" u="sng" dirty="0">
                <a:effectLst/>
                <a:latin typeface="Helvetica" pitchFamily="2" charset="0"/>
              </a:rPr>
              <a:t>better code</a:t>
            </a:r>
            <a:r>
              <a:rPr lang="en-US" b="1" dirty="0">
                <a:effectLst/>
                <a:latin typeface="Helvetica" pitchFamily="2" charset="0"/>
              </a:rPr>
              <a:t> that you can be proud to develop.</a:t>
            </a:r>
          </a:p>
        </p:txBody>
      </p:sp>
      <p:sp>
        <p:nvSpPr>
          <p:cNvPr id="4" name="Slide Number Placeholder 3">
            <a:extLst>
              <a:ext uri="{FF2B5EF4-FFF2-40B4-BE49-F238E27FC236}">
                <a16:creationId xmlns:a16="http://schemas.microsoft.com/office/drawing/2014/main" id="{FB472A01-7AFE-58B0-BFC9-805B4A14AD25}"/>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4BA6268E-4E77-D95E-D7B8-224D3D0B0CAB}"/>
              </a:ext>
            </a:extLst>
          </p:cNvPr>
          <p:cNvSpPr txBox="1"/>
          <p:nvPr/>
        </p:nvSpPr>
        <p:spPr>
          <a:xfrm>
            <a:off x="2514623" y="5440659"/>
            <a:ext cx="4114754" cy="584775"/>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Unfortunately, programming classes taught in schools often teach very bad habits.</a:t>
            </a:r>
          </a:p>
        </p:txBody>
      </p:sp>
    </p:spTree>
    <p:extLst>
      <p:ext uri="{BB962C8B-B14F-4D97-AF65-F5344CB8AC3E}">
        <p14:creationId xmlns:p14="http://schemas.microsoft.com/office/powerpoint/2010/main" val="20580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546789"/>
            <a:ext cx="4011034" cy="2062103"/>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insert_key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void </a:t>
            </a:r>
            <a:r>
              <a:rPr lang="en-US" b="1" dirty="0" err="1">
                <a:solidFill>
                  <a:srgbClr val="C00000"/>
                </a:solidFill>
                <a:effectLst/>
                <a:latin typeface="Courier New" panose="02070309020205020404" pitchFamily="49" charset="0"/>
                <a:cs typeface="Courier New" panose="02070309020205020404" pitchFamily="49" charset="0"/>
              </a:rPr>
              <a:t>turn_key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546789"/>
            <a:ext cx="4381328"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dirty="0" err="1">
                <a:solidFill>
                  <a:srgbClr val="C00000"/>
                </a:solidFill>
                <a:effectLst/>
                <a:latin typeface="Courier" panose="02070309020205020404" pitchFamily="49" charset="0"/>
              </a:rPr>
              <a:t>car.insert_key</a:t>
            </a:r>
            <a:r>
              <a:rPr lang="en-US" b="1"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dirty="0" err="1">
                <a:solidFill>
                  <a:srgbClr val="C00000"/>
                </a:solidFill>
                <a:effectLst/>
                <a:latin typeface="Courier" panose="02070309020205020404" pitchFamily="49" charset="0"/>
              </a:rPr>
              <a:t>car.turn_key</a:t>
            </a:r>
            <a:r>
              <a:rPr lang="en-US" b="1" dirty="0">
                <a:solidFill>
                  <a:srgbClr val="C00000"/>
                </a:solidFill>
                <a:effectLst/>
                <a:latin typeface="Courier" panose="02070309020205020404" pitchFamily="49" charset="0"/>
              </a:rPr>
              <a:t>();</a:t>
            </a: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a:t>
            </a:r>
            <a:r>
              <a:rPr lang="en-US" b="1" dirty="0">
                <a:effectLst/>
                <a:latin typeface="Courier" panose="02070309020205020404" pitchFamily="49" charset="0"/>
              </a:rPr>
              <a:t>Car car;</a:t>
            </a:r>
          </a:p>
          <a:p>
            <a:r>
              <a:rPr lang="en-US" b="1" dirty="0">
                <a:effectLst/>
                <a:latin typeface="Courier" panose="02070309020205020404" pitchFamily="49" charset="0"/>
              </a:rPr>
              <a:t>};</a:t>
            </a:r>
          </a:p>
        </p:txBody>
      </p:sp>
      <p:sp>
        <p:nvSpPr>
          <p:cNvPr id="9" name="TextBox 8">
            <a:extLst>
              <a:ext uri="{FF2B5EF4-FFF2-40B4-BE49-F238E27FC236}">
                <a16:creationId xmlns:a16="http://schemas.microsoft.com/office/drawing/2014/main" id="{36158A1D-5E54-5ECC-33A3-2FC8074B47C3}"/>
              </a:ext>
            </a:extLst>
          </p:cNvPr>
          <p:cNvSpPr txBox="1"/>
          <p:nvPr/>
        </p:nvSpPr>
        <p:spPr>
          <a:xfrm>
            <a:off x="3307020" y="1417342"/>
            <a:ext cx="807785"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Car.h</a:t>
            </a:r>
            <a:endParaRPr lang="en-US" sz="1200"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5D138967-5910-BF30-199F-9537731AB8C8}"/>
              </a:ext>
            </a:extLst>
          </p:cNvPr>
          <p:cNvSpPr txBox="1"/>
          <p:nvPr/>
        </p:nvSpPr>
        <p:spPr>
          <a:xfrm>
            <a:off x="7802409" y="1421977"/>
            <a:ext cx="969689"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Driver.h</a:t>
            </a:r>
            <a:endParaRPr lang="en-US" sz="1200" dirty="0">
              <a:solidFill>
                <a:schemeClr val="accent1">
                  <a:lumMod val="60000"/>
                  <a:lumOff val="40000"/>
                </a:schemeClr>
              </a:solidFill>
            </a:endParaRPr>
          </a:p>
        </p:txBody>
      </p:sp>
      <p:sp>
        <p:nvSpPr>
          <p:cNvPr id="3" name="TextBox 2">
            <a:extLst>
              <a:ext uri="{FF2B5EF4-FFF2-40B4-BE49-F238E27FC236}">
                <a16:creationId xmlns:a16="http://schemas.microsoft.com/office/drawing/2014/main" id="{766CFBC7-3484-5930-63D1-D101277EBB82}"/>
              </a:ext>
            </a:extLst>
          </p:cNvPr>
          <p:cNvSpPr txBox="1"/>
          <p:nvPr/>
        </p:nvSpPr>
        <p:spPr>
          <a:xfrm>
            <a:off x="991639" y="3977634"/>
            <a:ext cx="2576490" cy="1200329"/>
          </a:xfrm>
          <a:prstGeom prst="rect">
            <a:avLst/>
          </a:prstGeom>
          <a:noFill/>
        </p:spPr>
        <p:txBody>
          <a:bodyPr wrap="square" rtlCol="0">
            <a:spAutoFit/>
          </a:bodyPr>
          <a:lstStyle/>
          <a:p>
            <a:r>
              <a:rPr lang="en-US" sz="2400" dirty="0"/>
              <a:t>But now we want a car with a more modern starter.</a:t>
            </a:r>
          </a:p>
        </p:txBody>
      </p:sp>
    </p:spTree>
    <p:extLst>
      <p:ext uri="{BB962C8B-B14F-4D97-AF65-F5344CB8AC3E}">
        <p14:creationId xmlns:p14="http://schemas.microsoft.com/office/powerpoint/2010/main" val="7566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r>
              <a:rPr lang="en-US" i="1" dirty="0"/>
              <a:t>, cont’d</a:t>
            </a:r>
          </a:p>
        </p:txBody>
      </p:sp>
      <p:sp>
        <p:nvSpPr>
          <p:cNvPr id="3" name="Content Placeholder 2">
            <a:extLst>
              <a:ext uri="{FF2B5EF4-FFF2-40B4-BE49-F238E27FC236}">
                <a16:creationId xmlns:a16="http://schemas.microsoft.com/office/drawing/2014/main" id="{82E31521-D049-37AE-868B-448A43D6ABB7}"/>
              </a:ext>
            </a:extLst>
          </p:cNvPr>
          <p:cNvSpPr>
            <a:spLocks noGrp="1"/>
          </p:cNvSpPr>
          <p:nvPr>
            <p:ph idx="1"/>
          </p:nvPr>
        </p:nvSpPr>
        <p:spPr>
          <a:xfrm>
            <a:off x="457200" y="1295400"/>
            <a:ext cx="8229600" cy="579137"/>
          </a:xfrm>
        </p:spPr>
        <p:txBody>
          <a:bodyPr/>
          <a:lstStyle/>
          <a:p>
            <a:r>
              <a:rPr lang="en-US" dirty="0"/>
              <a:t>We want a car with a more modern starter.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874537"/>
            <a:ext cx="4011034" cy="2308324"/>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strike="sngStrike" dirty="0">
                <a:solidFill>
                  <a:srgbClr val="C00000"/>
                </a:solidFill>
                <a:effectLst/>
                <a:latin typeface="Courier New" panose="02070309020205020404" pitchFamily="49" charset="0"/>
                <a:cs typeface="Courier New" panose="02070309020205020404" pitchFamily="49" charset="0"/>
              </a:rPr>
              <a:t>void </a:t>
            </a:r>
            <a:r>
              <a:rPr lang="en-US" b="1" strike="sngStrike" dirty="0" err="1">
                <a:solidFill>
                  <a:srgbClr val="C00000"/>
                </a:solidFill>
                <a:effectLst/>
                <a:latin typeface="Courier New" panose="02070309020205020404" pitchFamily="49" charset="0"/>
                <a:cs typeface="Courier New" panose="02070309020205020404" pitchFamily="49" charset="0"/>
              </a:rPr>
              <a:t>insert_key</a:t>
            </a:r>
            <a:r>
              <a:rPr lang="en-US" b="1" strike="sngStrike"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strike="sngStrike" dirty="0">
                <a:solidFill>
                  <a:srgbClr val="C00000"/>
                </a:solidFill>
                <a:effectLst/>
                <a:latin typeface="Courier New" panose="02070309020205020404" pitchFamily="49" charset="0"/>
                <a:cs typeface="Courier New" panose="02070309020205020404" pitchFamily="49" charset="0"/>
              </a:rPr>
              <a:t>void </a:t>
            </a:r>
            <a:r>
              <a:rPr lang="en-US" b="1" strike="sngStrike" dirty="0" err="1">
                <a:solidFill>
                  <a:srgbClr val="C00000"/>
                </a:solidFill>
                <a:effectLst/>
                <a:latin typeface="Courier New" panose="02070309020205020404" pitchFamily="49" charset="0"/>
                <a:cs typeface="Courier New" panose="02070309020205020404" pitchFamily="49" charset="0"/>
              </a:rPr>
              <a:t>turn_key</a:t>
            </a:r>
            <a:r>
              <a:rPr lang="en-US" b="1" strike="sngStrike"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press_start_button</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874537"/>
            <a:ext cx="4381328" cy="427809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car.insert_key</a:t>
            </a:r>
            <a:r>
              <a:rPr lang="en-US" b="1" strike="sngStrike"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car.turn_key</a:t>
            </a:r>
            <a:r>
              <a:rPr lang="en-US" b="1" strike="sngStrike" dirty="0">
                <a:solidFill>
                  <a:srgbClr val="C00000"/>
                </a:solidFill>
                <a:effectLst/>
                <a:latin typeface="Courier" panose="02070309020205020404" pitchFamily="49" charset="0"/>
              </a:rPr>
              <a:t>();</a:t>
            </a:r>
          </a:p>
          <a:p>
            <a:r>
              <a:rPr lang="en-US" b="1" dirty="0">
                <a:solidFill>
                  <a:srgbClr val="C00000"/>
                </a:solidFill>
                <a:latin typeface="Courier" panose="02070309020205020404" pitchFamily="49" charset="0"/>
              </a:rPr>
              <a:t>        </a:t>
            </a:r>
            <a:r>
              <a:rPr lang="en-US" b="1" dirty="0" err="1">
                <a:solidFill>
                  <a:srgbClr val="C00000"/>
                </a:solidFill>
                <a:latin typeface="Courier" panose="02070309020205020404" pitchFamily="49" charset="0"/>
              </a:rPr>
              <a:t>car.</a:t>
            </a:r>
            <a:r>
              <a:rPr lang="en-US" b="1" dirty="0" err="1">
                <a:solidFill>
                  <a:srgbClr val="C00000"/>
                </a:solidFill>
                <a:effectLst/>
                <a:latin typeface="Courier New" panose="02070309020205020404" pitchFamily="49" charset="0"/>
                <a:cs typeface="Courier New" panose="02070309020205020404" pitchFamily="49" charset="0"/>
              </a:rPr>
              <a:t>press_start_button</a:t>
            </a:r>
            <a:r>
              <a:rPr lang="en-US" b="1" dirty="0">
                <a:solidFill>
                  <a:srgbClr val="C00000"/>
                </a:solidFill>
                <a:effectLst/>
                <a:latin typeface="Courier New" panose="02070309020205020404" pitchFamily="49" charset="0"/>
                <a:cs typeface="Courier New" panose="02070309020205020404" pitchFamily="49" charset="0"/>
              </a:rPr>
              <a:t>();</a:t>
            </a:r>
            <a:endParaRPr lang="en-US" b="1" dirty="0">
              <a:solidFill>
                <a:srgbClr val="C00000"/>
              </a:solidFill>
              <a:effectLst/>
              <a:latin typeface="Courier" panose="02070309020205020404" pitchFamily="49" charset="0"/>
            </a:endParaRP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a:t>
            </a:r>
            <a:r>
              <a:rPr lang="en-US" b="1" dirty="0">
                <a:effectLst/>
                <a:latin typeface="Courier" panose="02070309020205020404" pitchFamily="49" charset="0"/>
              </a:rPr>
              <a:t>Car car;</a:t>
            </a:r>
          </a:p>
          <a:p>
            <a:r>
              <a:rPr lang="en-US" b="1" dirty="0">
                <a:effectLst/>
                <a:latin typeface="Courier" panose="02070309020205020404" pitchFamily="49" charset="0"/>
              </a:rPr>
              <a:t>};</a:t>
            </a:r>
          </a:p>
        </p:txBody>
      </p:sp>
      <p:sp>
        <p:nvSpPr>
          <p:cNvPr id="7" name="TextBox 6">
            <a:extLst>
              <a:ext uri="{FF2B5EF4-FFF2-40B4-BE49-F238E27FC236}">
                <a16:creationId xmlns:a16="http://schemas.microsoft.com/office/drawing/2014/main" id="{F20BD835-4585-74E1-1CCD-A3E1D7C51E2A}"/>
              </a:ext>
            </a:extLst>
          </p:cNvPr>
          <p:cNvSpPr txBox="1"/>
          <p:nvPr/>
        </p:nvSpPr>
        <p:spPr>
          <a:xfrm>
            <a:off x="478564" y="4419632"/>
            <a:ext cx="3806837" cy="1569660"/>
          </a:xfrm>
          <a:prstGeom prst="rect">
            <a:avLst/>
          </a:prstGeom>
          <a:noFill/>
        </p:spPr>
        <p:txBody>
          <a:bodyPr wrap="square" rtlCol="0">
            <a:spAutoFit/>
          </a:bodyPr>
          <a:lstStyle/>
          <a:p>
            <a:r>
              <a:rPr lang="en-US" sz="2400" dirty="0"/>
              <a:t>Making changes to class </a:t>
            </a:r>
            <a:r>
              <a:rPr lang="en-US" sz="2400" b="1" dirty="0">
                <a:solidFill>
                  <a:srgbClr val="C00000"/>
                </a:solidFill>
                <a:latin typeface="Courier New" panose="02070309020205020404" pitchFamily="49" charset="0"/>
                <a:cs typeface="Courier New" panose="02070309020205020404" pitchFamily="49" charset="0"/>
              </a:rPr>
              <a:t>Car</a:t>
            </a:r>
            <a:r>
              <a:rPr lang="en-US" sz="2400" dirty="0"/>
              <a:t> means we’ll also have to make changes to class </a:t>
            </a:r>
            <a:r>
              <a:rPr lang="en-US" sz="2400" b="1" dirty="0">
                <a:solidFill>
                  <a:srgbClr val="C00000"/>
                </a:solidFill>
                <a:latin typeface="Courier New" panose="02070309020205020404" pitchFamily="49" charset="0"/>
                <a:cs typeface="Courier New" panose="02070309020205020404" pitchFamily="49" charset="0"/>
              </a:rPr>
              <a:t>Driver</a:t>
            </a:r>
            <a:r>
              <a:rPr lang="en-US" sz="2400" dirty="0"/>
              <a:t>.</a:t>
            </a:r>
          </a:p>
        </p:txBody>
      </p:sp>
    </p:spTree>
    <p:extLst>
      <p:ext uri="{BB962C8B-B14F-4D97-AF65-F5344CB8AC3E}">
        <p14:creationId xmlns:p14="http://schemas.microsoft.com/office/powerpoint/2010/main" val="14981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9884-0453-8AE3-9FD4-B624BDCE7271}"/>
              </a:ext>
            </a:extLst>
          </p:cNvPr>
          <p:cNvSpPr>
            <a:spLocks noGrp="1"/>
          </p:cNvSpPr>
          <p:nvPr>
            <p:ph type="title"/>
          </p:nvPr>
        </p:nvSpPr>
        <p:spPr/>
        <p:txBody>
          <a:bodyPr/>
          <a:lstStyle/>
          <a:p>
            <a:r>
              <a:rPr lang="en-US" dirty="0"/>
              <a:t>Badly Designed Code Example #1</a:t>
            </a:r>
            <a:r>
              <a:rPr lang="en-US" i="1" dirty="0"/>
              <a:t>, cont’d</a:t>
            </a:r>
            <a:endParaRPr lang="en-US" dirty="0"/>
          </a:p>
        </p:txBody>
      </p:sp>
      <p:sp>
        <p:nvSpPr>
          <p:cNvPr id="3" name="Content Placeholder 2">
            <a:extLst>
              <a:ext uri="{FF2B5EF4-FFF2-40B4-BE49-F238E27FC236}">
                <a16:creationId xmlns:a16="http://schemas.microsoft.com/office/drawing/2014/main" id="{2F500AB2-F066-1394-BCA2-8EA75BC3DF6F}"/>
              </a:ext>
            </a:extLst>
          </p:cNvPr>
          <p:cNvSpPr>
            <a:spLocks noGrp="1"/>
          </p:cNvSpPr>
          <p:nvPr>
            <p:ph idx="1"/>
          </p:nvPr>
        </p:nvSpPr>
        <p:spPr/>
        <p:txBody>
          <a:bodyPr/>
          <a:lstStyle/>
          <a:p>
            <a:r>
              <a:rPr lang="en-US" dirty="0">
                <a:effectLst/>
                <a:latin typeface="+mj-lt"/>
              </a:rPr>
              <a:t>The changes we made in class </a:t>
            </a:r>
            <a:r>
              <a:rPr lang="en-US" b="1" dirty="0">
                <a:solidFill>
                  <a:srgbClr val="C00000"/>
                </a:solidFill>
                <a:latin typeface="Courier New" panose="02070309020205020404" pitchFamily="49" charset="0"/>
                <a:cs typeface="Courier New" panose="02070309020205020404" pitchFamily="49" charset="0"/>
              </a:rPr>
              <a:t>Car</a:t>
            </a:r>
            <a:r>
              <a:rPr lang="en-US" dirty="0">
                <a:effectLst/>
                <a:latin typeface="+mj-lt"/>
              </a:rPr>
              <a:t> “leaked” into class </a:t>
            </a:r>
            <a:r>
              <a:rPr lang="en-US" b="1" dirty="0">
                <a:solidFill>
                  <a:srgbClr val="C00000"/>
                </a:solidFill>
                <a:latin typeface="Courier New" panose="02070309020205020404" pitchFamily="49" charset="0"/>
                <a:cs typeface="Courier New" panose="02070309020205020404" pitchFamily="49" charset="0"/>
              </a:rPr>
              <a:t>Driver</a:t>
            </a:r>
            <a:r>
              <a:rPr lang="en-US" dirty="0">
                <a:effectLst/>
                <a:latin typeface="+mj-lt"/>
              </a:rPr>
              <a:t>.</a:t>
            </a:r>
          </a:p>
          <a:p>
            <a:pPr lvl="4"/>
            <a:endParaRPr lang="en-US" dirty="0">
              <a:effectLst/>
              <a:latin typeface="+mj-lt"/>
            </a:endParaRPr>
          </a:p>
          <a:p>
            <a:r>
              <a:rPr lang="en-US" dirty="0">
                <a:latin typeface="+mj-lt"/>
              </a:rPr>
              <a:t>G</a:t>
            </a:r>
            <a:r>
              <a:rPr lang="en-US" dirty="0">
                <a:effectLst/>
                <a:latin typeface="+mj-lt"/>
              </a:rPr>
              <a:t>ood software design helps to prevent such leaks by </a:t>
            </a:r>
            <a:r>
              <a:rPr lang="en-US" u="sng" dirty="0">
                <a:effectLst/>
                <a:latin typeface="+mj-lt"/>
              </a:rPr>
              <a:t>reducing dependencies</a:t>
            </a:r>
            <a:r>
              <a:rPr lang="en-US" dirty="0">
                <a:effectLst/>
                <a:latin typeface="+mj-lt"/>
              </a:rPr>
              <a:t> among classes.</a:t>
            </a:r>
          </a:p>
          <a:p>
            <a:pPr lvl="4"/>
            <a:endParaRPr lang="en-US" dirty="0">
              <a:effectLst/>
              <a:latin typeface="+mj-lt"/>
            </a:endParaRPr>
          </a:p>
          <a:p>
            <a:r>
              <a:rPr lang="en-US" dirty="0">
                <a:latin typeface="+mj-lt"/>
              </a:rPr>
              <a:t>How would </a:t>
            </a:r>
            <a:r>
              <a:rPr lang="en-US" u="sng" dirty="0">
                <a:latin typeface="+mj-lt"/>
              </a:rPr>
              <a:t>you</a:t>
            </a:r>
            <a:r>
              <a:rPr lang="en-US" dirty="0">
                <a:latin typeface="+mj-lt"/>
              </a:rPr>
              <a:t> improve this code?</a:t>
            </a:r>
            <a:endParaRPr lang="en-US" dirty="0">
              <a:effectLst/>
              <a:latin typeface="+mj-lt"/>
            </a:endParaRPr>
          </a:p>
        </p:txBody>
      </p:sp>
      <p:sp>
        <p:nvSpPr>
          <p:cNvPr id="4" name="Slide Number Placeholder 3">
            <a:extLst>
              <a:ext uri="{FF2B5EF4-FFF2-40B4-BE49-F238E27FC236}">
                <a16:creationId xmlns:a16="http://schemas.microsoft.com/office/drawing/2014/main" id="{510D09A2-BC8E-AA10-E5D2-04CB949287F4}"/>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Tree>
    <p:extLst>
      <p:ext uri="{BB962C8B-B14F-4D97-AF65-F5344CB8AC3E}">
        <p14:creationId xmlns:p14="http://schemas.microsoft.com/office/powerpoint/2010/main" val="30411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#2</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3474732" y="1325903"/>
            <a:ext cx="5212067" cy="1859283"/>
          </a:xfrm>
        </p:spPr>
        <p:txBody>
          <a:bodyPr/>
          <a:lstStyle/>
          <a:p>
            <a:r>
              <a:rPr lang="en-US" dirty="0"/>
              <a:t>This code is too complex!</a:t>
            </a:r>
          </a:p>
          <a:p>
            <a:r>
              <a:rPr lang="en-US" dirty="0"/>
              <a:t>It tries to do too much.</a:t>
            </a:r>
          </a:p>
          <a:p>
            <a:pPr lvl="4"/>
            <a:endParaRPr lang="en-US" dirty="0"/>
          </a:p>
          <a:p>
            <a:r>
              <a:rPr lang="en-US" dirty="0"/>
              <a:t>How would </a:t>
            </a:r>
            <a:r>
              <a:rPr lang="en-US" u="sng" dirty="0"/>
              <a:t>you</a:t>
            </a:r>
            <a:r>
              <a:rPr lang="en-US" dirty="0"/>
              <a:t> fix it?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sp>
        <p:nvSpPr>
          <p:cNvPr id="5" name="TextBox 4">
            <a:extLst>
              <a:ext uri="{FF2B5EF4-FFF2-40B4-BE49-F238E27FC236}">
                <a16:creationId xmlns:a16="http://schemas.microsoft.com/office/drawing/2014/main" id="{AD13100E-9C16-CC68-6448-91E63F06C30A}"/>
              </a:ext>
            </a:extLst>
          </p:cNvPr>
          <p:cNvSpPr txBox="1"/>
          <p:nvPr/>
        </p:nvSpPr>
        <p:spPr>
          <a:xfrm>
            <a:off x="274367" y="1257955"/>
            <a:ext cx="2880917" cy="3600986"/>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AutomobileApp</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void accelerate();</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adjust_headlights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apply_brakes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rotate_tires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shut_off_engine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start_engine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tuneup_engine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turn_left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turn_right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vacuum_car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wash_car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wax_car</a:t>
            </a:r>
            <a:r>
              <a:rPr lang="en-US" sz="120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D8995A06-9AD6-056E-0B45-E3CB4B46963D}"/>
              </a:ext>
            </a:extLst>
          </p:cNvPr>
          <p:cNvSpPr txBox="1"/>
          <p:nvPr/>
        </p:nvSpPr>
        <p:spPr>
          <a:xfrm>
            <a:off x="3429959" y="3448647"/>
            <a:ext cx="2787943"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Brake brakes[4];</a:t>
            </a:r>
          </a:p>
          <a:p>
            <a:r>
              <a:rPr lang="en-US" sz="1200" b="1" dirty="0">
                <a:effectLst/>
                <a:latin typeface="Courier New" panose="02070309020205020404" pitchFamily="49" charset="0"/>
                <a:cs typeface="Courier New" panose="02070309020205020404" pitchFamily="49" charset="0"/>
              </a:rPr>
              <a:t>    Engine engine;</a:t>
            </a:r>
          </a:p>
          <a:p>
            <a:r>
              <a:rPr lang="en-US" sz="1200" b="1" dirty="0">
                <a:effectLst/>
                <a:latin typeface="Courier New" panose="02070309020205020404" pitchFamily="49" charset="0"/>
                <a:cs typeface="Courier New" panose="02070309020205020404" pitchFamily="49" charset="0"/>
              </a:rPr>
              <a:t>    Oil </a:t>
            </a:r>
            <a:r>
              <a:rPr lang="en-US" sz="1200" b="1" dirty="0" err="1">
                <a:effectLst/>
                <a:latin typeface="Courier New" panose="02070309020205020404" pitchFamily="49" charset="0"/>
                <a:cs typeface="Courier New" panose="02070309020205020404" pitchFamily="49" charset="0"/>
              </a:rPr>
              <a:t>engine_oil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Direction heading;</a:t>
            </a:r>
          </a:p>
          <a:p>
            <a:r>
              <a:rPr lang="en-US" sz="1200" b="1" dirty="0">
                <a:effectLst/>
                <a:latin typeface="Courier New" panose="02070309020205020404" pitchFamily="49" charset="0"/>
                <a:cs typeface="Courier New" panose="02070309020205020404" pitchFamily="49" charset="0"/>
              </a:rPr>
              <a:t>    Headlight headlights[4];</a:t>
            </a:r>
          </a:p>
          <a:p>
            <a:r>
              <a:rPr lang="en-US" sz="1200" b="1" dirty="0">
                <a:effectLst/>
                <a:latin typeface="Courier New" panose="02070309020205020404" pitchFamily="49" charset="0"/>
                <a:cs typeface="Courier New" panose="02070309020205020404" pitchFamily="49" charset="0"/>
              </a:rPr>
              <a:t>    int speed;</a:t>
            </a:r>
          </a:p>
          <a:p>
            <a:r>
              <a:rPr lang="en-US" sz="1200" b="1" dirty="0">
                <a:effectLst/>
                <a:latin typeface="Courier New" panose="02070309020205020404" pitchFamily="49" charset="0"/>
                <a:cs typeface="Courier New" panose="02070309020205020404" pitchFamily="49" charset="0"/>
              </a:rPr>
              <a:t>    Soap soap;</a:t>
            </a:r>
          </a:p>
          <a:p>
            <a:r>
              <a:rPr lang="en-US" sz="1200" b="1" dirty="0">
                <a:effectLst/>
                <a:latin typeface="Courier New" panose="02070309020205020404" pitchFamily="49" charset="0"/>
                <a:cs typeface="Courier New" panose="02070309020205020404" pitchFamily="49" charset="0"/>
              </a:rPr>
              <a:t>    Tire tires[4];</a:t>
            </a:r>
          </a:p>
          <a:p>
            <a:r>
              <a:rPr lang="en-US" sz="1200" b="1" dirty="0">
                <a:effectLst/>
                <a:latin typeface="Courier New" panose="02070309020205020404" pitchFamily="49" charset="0"/>
                <a:cs typeface="Courier New" panose="02070309020205020404" pitchFamily="49" charset="0"/>
              </a:rPr>
              <a:t>    Vacuum </a:t>
            </a:r>
            <a:r>
              <a:rPr lang="en-US" sz="1200" b="1" dirty="0" err="1">
                <a:effectLst/>
                <a:latin typeface="Courier New" panose="02070309020205020404" pitchFamily="49" charset="0"/>
                <a:cs typeface="Courier New" panose="02070309020205020404" pitchFamily="49" charset="0"/>
              </a:rPr>
              <a:t>vacuum_cleaner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CarWax</a:t>
            </a:r>
            <a:r>
              <a:rPr lang="en-US" sz="1200" b="1" dirty="0">
                <a:effectLst/>
                <a:latin typeface="Courier New" panose="02070309020205020404" pitchFamily="49" charset="0"/>
                <a:cs typeface="Courier New" panose="02070309020205020404" pitchFamily="49" charset="0"/>
              </a:rPr>
              <a:t> wax;</a:t>
            </a:r>
          </a:p>
          <a:p>
            <a:r>
              <a:rPr lang="en-US" sz="1200" b="1" dirty="0">
                <a:effectLst/>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03C597CE-5AD6-2F42-6E3F-63F52DB170D2}"/>
              </a:ext>
            </a:extLst>
          </p:cNvPr>
          <p:cNvSpPr txBox="1"/>
          <p:nvPr/>
        </p:nvSpPr>
        <p:spPr>
          <a:xfrm>
            <a:off x="4471505" y="3305789"/>
            <a:ext cx="1608133" cy="276999"/>
          </a:xfrm>
          <a:prstGeom prst="rect">
            <a:avLst/>
          </a:prstGeom>
          <a:solidFill>
            <a:srgbClr val="0432FF"/>
          </a:solidFill>
        </p:spPr>
        <p:txBody>
          <a:bodyPr wrap="none" rtlCol="0">
            <a:spAutoFit/>
          </a:bodyPr>
          <a:lstStyle/>
          <a:p>
            <a:r>
              <a:rPr lang="en-US" sz="1200" dirty="0">
                <a:solidFill>
                  <a:srgbClr val="FFFF00"/>
                </a:solidFill>
              </a:rPr>
              <a:t>1.2/</a:t>
            </a:r>
            <a:r>
              <a:rPr lang="en-US" sz="1200" dirty="0" err="1">
                <a:solidFill>
                  <a:srgbClr val="FFFF00"/>
                </a:solidFill>
              </a:rPr>
              <a:t>AutomobileApp.h</a:t>
            </a:r>
            <a:endParaRPr lang="en-US" sz="1200" dirty="0">
              <a:solidFill>
                <a:srgbClr val="FFFF00"/>
              </a:solidFill>
            </a:endParaRPr>
          </a:p>
        </p:txBody>
      </p:sp>
    </p:spTree>
    <p:extLst>
      <p:ext uri="{BB962C8B-B14F-4D97-AF65-F5344CB8AC3E}">
        <p14:creationId xmlns:p14="http://schemas.microsoft.com/office/powerpoint/2010/main" val="42212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#3</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4023365" y="1295400"/>
            <a:ext cx="4846267" cy="4835525"/>
          </a:xfrm>
        </p:spPr>
        <p:txBody>
          <a:bodyPr/>
          <a:lstStyle/>
          <a:p>
            <a:r>
              <a:rPr lang="en-US" dirty="0"/>
              <a:t>Suppose we have the statement</a:t>
            </a:r>
          </a:p>
          <a:p>
            <a:endParaRPr lang="en-US" dirty="0"/>
          </a:p>
          <a:p>
            <a:r>
              <a:rPr lang="en-US" dirty="0"/>
              <a:t>We’ve </a:t>
            </a:r>
            <a:r>
              <a:rPr lang="en-US" u="sng" dirty="0"/>
              <a:t>hardcoded</a:t>
            </a:r>
            <a:r>
              <a:rPr lang="en-US" dirty="0"/>
              <a:t> </a:t>
            </a:r>
            <a:r>
              <a:rPr lang="en-US" b="1" dirty="0">
                <a:solidFill>
                  <a:srgbClr val="0432FF"/>
                </a:solidFill>
                <a:latin typeface="Courier New" panose="02070309020205020404" pitchFamily="49" charset="0"/>
                <a:cs typeface="Courier New" panose="02070309020205020404" pitchFamily="49" charset="0"/>
              </a:rPr>
              <a:t>pet</a:t>
            </a:r>
            <a:r>
              <a:rPr lang="en-US" dirty="0"/>
              <a:t> to point only to a </a:t>
            </a:r>
            <a:r>
              <a:rPr lang="en-US" b="1" dirty="0">
                <a:solidFill>
                  <a:srgbClr val="C00000"/>
                </a:solidFill>
                <a:latin typeface="Courier New" panose="02070309020205020404" pitchFamily="49" charset="0"/>
                <a:cs typeface="Courier New" panose="02070309020205020404" pitchFamily="49" charset="0"/>
              </a:rPr>
              <a:t>Cat</a:t>
            </a:r>
            <a:r>
              <a:rPr lang="en-US" dirty="0"/>
              <a:t> object.</a:t>
            </a:r>
          </a:p>
          <a:p>
            <a:r>
              <a:rPr lang="en-US" dirty="0"/>
              <a:t>But what if later we want </a:t>
            </a:r>
            <a:r>
              <a:rPr lang="en-US" b="1" dirty="0">
                <a:solidFill>
                  <a:srgbClr val="0432FF"/>
                </a:solidFill>
                <a:latin typeface="Courier New" panose="02070309020205020404" pitchFamily="49" charset="0"/>
                <a:cs typeface="Courier New" panose="02070309020205020404" pitchFamily="49" charset="0"/>
              </a:rPr>
              <a:t>pet</a:t>
            </a:r>
            <a:r>
              <a:rPr lang="en-US" dirty="0"/>
              <a:t> to point to a </a:t>
            </a:r>
            <a:r>
              <a:rPr lang="en-US" b="1" dirty="0">
                <a:solidFill>
                  <a:srgbClr val="C00000"/>
                </a:solidFill>
                <a:latin typeface="Courier New" panose="02070309020205020404" pitchFamily="49" charset="0"/>
                <a:cs typeface="Courier New" panose="02070309020205020404" pitchFamily="49" charset="0"/>
              </a:rPr>
              <a:t>Dog</a:t>
            </a:r>
            <a:r>
              <a:rPr lang="en-US" dirty="0"/>
              <a:t> object instead?</a:t>
            </a:r>
          </a:p>
          <a:p>
            <a:r>
              <a:rPr lang="en-US" dirty="0"/>
              <a:t>Inflexible code! How would </a:t>
            </a:r>
            <a:r>
              <a:rPr lang="en-US" u="sng" dirty="0"/>
              <a:t>you</a:t>
            </a:r>
            <a:r>
              <a:rPr lang="en-US" dirty="0"/>
              <a:t> improve it?</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0AF5015F-02C8-029B-89AD-A9E9E4342591}"/>
              </a:ext>
            </a:extLst>
          </p:cNvPr>
          <p:cNvSpPr txBox="1"/>
          <p:nvPr/>
        </p:nvSpPr>
        <p:spPr>
          <a:xfrm>
            <a:off x="448674" y="1443841"/>
            <a:ext cx="3252814" cy="39703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Cat</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Dog</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175BE73-BEBB-52F5-F8C7-889914502558}"/>
              </a:ext>
            </a:extLst>
          </p:cNvPr>
          <p:cNvSpPr txBox="1"/>
          <p:nvPr/>
        </p:nvSpPr>
        <p:spPr>
          <a:xfrm>
            <a:off x="4937756" y="2331732"/>
            <a:ext cx="3108925" cy="369332"/>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a:t>
            </a:r>
            <a:r>
              <a:rPr lang="en-US" sz="1800" b="1" kern="100"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pet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 new </a:t>
            </a:r>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a:t>
            </a:r>
            <a:r>
              <a:rPr lang="en-US" b="1" dirty="0">
                <a:effectLst/>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4E988676-92E9-7841-412B-3EE2B2B129F2}"/>
              </a:ext>
            </a:extLst>
          </p:cNvPr>
          <p:cNvSpPr txBox="1"/>
          <p:nvPr/>
        </p:nvSpPr>
        <p:spPr>
          <a:xfrm>
            <a:off x="2743220" y="1292079"/>
            <a:ext cx="800219" cy="276999"/>
          </a:xfrm>
          <a:prstGeom prst="rect">
            <a:avLst/>
          </a:prstGeom>
          <a:solidFill>
            <a:srgbClr val="0432FF"/>
          </a:solidFill>
        </p:spPr>
        <p:txBody>
          <a:bodyPr wrap="none" rtlCol="0">
            <a:spAutoFit/>
          </a:bodyPr>
          <a:lstStyle/>
          <a:p>
            <a:r>
              <a:rPr lang="en-US" sz="1200" dirty="0">
                <a:solidFill>
                  <a:srgbClr val="FFFF00"/>
                </a:solidFill>
              </a:rPr>
              <a:t>1.3/</a:t>
            </a:r>
            <a:r>
              <a:rPr lang="en-US" sz="1200" dirty="0" err="1">
                <a:solidFill>
                  <a:srgbClr val="FFFF00"/>
                </a:solidFill>
              </a:rPr>
              <a:t>Pet.h</a:t>
            </a:r>
            <a:endParaRPr lang="en-US" sz="1200" dirty="0">
              <a:solidFill>
                <a:srgbClr val="FFFF00"/>
              </a:solidFill>
            </a:endParaRPr>
          </a:p>
        </p:txBody>
      </p:sp>
    </p:spTree>
    <p:extLst>
      <p:ext uri="{BB962C8B-B14F-4D97-AF65-F5344CB8AC3E}">
        <p14:creationId xmlns:p14="http://schemas.microsoft.com/office/powerpoint/2010/main" val="32982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#4</a:t>
            </a:r>
          </a:p>
        </p:txBody>
      </p:sp>
      <p:sp>
        <p:nvSpPr>
          <p:cNvPr id="6" name="Content Placeholder 5">
            <a:extLst>
              <a:ext uri="{FF2B5EF4-FFF2-40B4-BE49-F238E27FC236}">
                <a16:creationId xmlns:a16="http://schemas.microsoft.com/office/drawing/2014/main" id="{3F8F9A2B-8D63-2660-F9C2-79BE740BF4AC}"/>
              </a:ext>
            </a:extLst>
          </p:cNvPr>
          <p:cNvSpPr>
            <a:spLocks noGrp="1"/>
          </p:cNvSpPr>
          <p:nvPr>
            <p:ph idx="1"/>
          </p:nvPr>
        </p:nvSpPr>
        <p:spPr>
          <a:xfrm>
            <a:off x="6309340" y="2484107"/>
            <a:ext cx="2468854" cy="2590795"/>
          </a:xfrm>
        </p:spPr>
        <p:txBody>
          <a:bodyPr/>
          <a:lstStyle/>
          <a:p>
            <a:r>
              <a:rPr lang="en-US" dirty="0"/>
              <a:t>A bad surprise!</a:t>
            </a:r>
          </a:p>
          <a:p>
            <a:pPr lvl="4"/>
            <a:endParaRPr lang="en-US" dirty="0"/>
          </a:p>
          <a:p>
            <a:r>
              <a:rPr lang="en-US" dirty="0"/>
              <a:t>How would </a:t>
            </a:r>
            <a:r>
              <a:rPr lang="en-US" u="sng" dirty="0"/>
              <a:t>you</a:t>
            </a:r>
            <a:r>
              <a:rPr lang="en-US" dirty="0"/>
              <a:t> fix this code?</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dirty="0"/>
          </a:p>
        </p:txBody>
      </p:sp>
      <p:sp>
        <p:nvSpPr>
          <p:cNvPr id="5" name="TextBox 4">
            <a:extLst>
              <a:ext uri="{FF2B5EF4-FFF2-40B4-BE49-F238E27FC236}">
                <a16:creationId xmlns:a16="http://schemas.microsoft.com/office/drawing/2014/main" id="{882709DD-5374-AC7A-EE6F-94B385755E52}"/>
              </a:ext>
            </a:extLst>
          </p:cNvPr>
          <p:cNvSpPr txBox="1"/>
          <p:nvPr/>
        </p:nvSpPr>
        <p:spPr>
          <a:xfrm>
            <a:off x="401652" y="1380689"/>
            <a:ext cx="5763116" cy="3785652"/>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Date</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Date(int y, int m, int d) : year(y), month(m), day(d)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string </a:t>
            </a:r>
            <a:r>
              <a:rPr lang="en-US" sz="1200" b="1" dirty="0" err="1">
                <a:solidFill>
                  <a:srgbClr val="C00000"/>
                </a:solidFill>
                <a:effectLst/>
                <a:latin typeface="Courier New" panose="02070309020205020404" pitchFamily="49" charset="0"/>
                <a:cs typeface="Courier New" panose="02070309020205020404" pitchFamily="49" charset="0"/>
              </a:rPr>
              <a:t>date_string</a:t>
            </a:r>
            <a:r>
              <a:rPr lang="en-US" sz="1200" b="1" dirty="0">
                <a:effectLst/>
                <a:latin typeface="Courier New" panose="02070309020205020404" pitchFamily="49" charset="0"/>
                <a:cs typeface="Courier New" panose="02070309020205020404" pitchFamily="49" charset="0"/>
              </a:rPr>
              <a:t>() const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return MONTH_NAMES[month]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(day)</a:t>
            </a:r>
          </a:p>
          <a:p>
            <a:r>
              <a:rPr lang="en-US" sz="1200" b="1" dirty="0">
                <a:effectLst/>
                <a:latin typeface="Courier New" panose="02070309020205020404" pitchFamily="49" charset="0"/>
                <a:cs typeface="Courier New" panose="02070309020205020404" pitchFamily="49" charset="0"/>
              </a:rPr>
              <a:t>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(year);</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const string </a:t>
            </a:r>
            <a:r>
              <a:rPr lang="en-US" sz="1200" b="1" dirty="0">
                <a:solidFill>
                  <a:srgbClr val="C00000"/>
                </a:solidFill>
                <a:effectLst/>
                <a:latin typeface="Courier New" panose="02070309020205020404" pitchFamily="49" charset="0"/>
                <a:cs typeface="Courier New" panose="02070309020205020404" pitchFamily="49" charset="0"/>
              </a:rPr>
              <a:t>MONTH_NAMES</a:t>
            </a:r>
            <a:r>
              <a:rPr lang="en-US" sz="1200" b="1" dirty="0">
                <a:effectLst/>
                <a:latin typeface="Courier New" panose="02070309020205020404" pitchFamily="49" charset="0"/>
                <a:cs typeface="Courier New" panose="02070309020205020404" pitchFamily="49" charset="0"/>
              </a:rPr>
              <a:t>[12] =</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"JAN", "FEB", "MAR", "APR", "MAY", "JUN",</a:t>
            </a:r>
          </a:p>
          <a:p>
            <a:r>
              <a:rPr lang="en-US" sz="1200" b="1" dirty="0">
                <a:effectLst/>
                <a:latin typeface="Courier New" panose="02070309020205020404" pitchFamily="49" charset="0"/>
                <a:cs typeface="Courier New" panose="02070309020205020404" pitchFamily="49" charset="0"/>
              </a:rPr>
              <a:t>        "JUL", "AUG", "SEP", "OCT", "NOV", "DEC"</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int year, month, day;</a:t>
            </a:r>
          </a:p>
          <a:p>
            <a:r>
              <a:rPr lang="en-US" sz="12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65FE3AEB-2E95-E411-CC7C-CA2AA1E10034}"/>
              </a:ext>
            </a:extLst>
          </p:cNvPr>
          <p:cNvSpPr txBox="1"/>
          <p:nvPr/>
        </p:nvSpPr>
        <p:spPr>
          <a:xfrm>
            <a:off x="493116" y="5360862"/>
            <a:ext cx="2292615" cy="707886"/>
          </a:xfrm>
          <a:prstGeom prst="rect">
            <a:avLst/>
          </a:prstGeom>
          <a:solidFill>
            <a:schemeClr val="bg1"/>
          </a:solidFill>
        </p:spPr>
        <p:txBody>
          <a:bodyPr wrap="none" rtlCol="0">
            <a:spAutoFit/>
          </a:bodyPr>
          <a:lstStyle/>
          <a:p>
            <a:r>
              <a:rPr lang="en-US" sz="2000" dirty="0"/>
              <a:t>What would these </a:t>
            </a:r>
          </a:p>
          <a:p>
            <a:r>
              <a:rPr lang="en-US" sz="2000" dirty="0"/>
              <a:t>statements print?</a:t>
            </a:r>
          </a:p>
        </p:txBody>
      </p:sp>
      <p:sp>
        <p:nvSpPr>
          <p:cNvPr id="8" name="TextBox 7">
            <a:extLst>
              <a:ext uri="{FF2B5EF4-FFF2-40B4-BE49-F238E27FC236}">
                <a16:creationId xmlns:a16="http://schemas.microsoft.com/office/drawing/2014/main" id="{2BA8A3B4-3DA6-17D2-0DBD-63AB82D92343}"/>
              </a:ext>
            </a:extLst>
          </p:cNvPr>
          <p:cNvSpPr txBox="1"/>
          <p:nvPr/>
        </p:nvSpPr>
        <p:spPr>
          <a:xfrm>
            <a:off x="2743220" y="5477311"/>
            <a:ext cx="4003340" cy="5232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 date(2023, 9, 2);</a:t>
            </a:r>
          </a:p>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date.date_string</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1CB20A8-BF94-B20B-3AEC-F8FD391FC5D8}"/>
              </a:ext>
            </a:extLst>
          </p:cNvPr>
          <p:cNvSpPr txBox="1"/>
          <p:nvPr/>
        </p:nvSpPr>
        <p:spPr>
          <a:xfrm>
            <a:off x="5141831" y="1239270"/>
            <a:ext cx="893193" cy="276999"/>
          </a:xfrm>
          <a:prstGeom prst="rect">
            <a:avLst/>
          </a:prstGeom>
          <a:solidFill>
            <a:srgbClr val="0432FF"/>
          </a:solidFill>
        </p:spPr>
        <p:txBody>
          <a:bodyPr wrap="none" rtlCol="0">
            <a:spAutoFit/>
          </a:bodyPr>
          <a:lstStyle/>
          <a:p>
            <a:r>
              <a:rPr lang="en-US" sz="1200" dirty="0">
                <a:solidFill>
                  <a:srgbClr val="FFFF00"/>
                </a:solidFill>
              </a:rPr>
              <a:t>1.4/</a:t>
            </a:r>
            <a:r>
              <a:rPr lang="en-US" sz="1200" dirty="0" err="1">
                <a:solidFill>
                  <a:srgbClr val="FFFF00"/>
                </a:solidFill>
              </a:rPr>
              <a:t>Date.h</a:t>
            </a:r>
            <a:endParaRPr lang="en-US" sz="1200" dirty="0">
              <a:solidFill>
                <a:srgbClr val="FFFF00"/>
              </a:solidFill>
            </a:endParaRPr>
          </a:p>
        </p:txBody>
      </p:sp>
      <p:sp>
        <p:nvSpPr>
          <p:cNvPr id="3" name="TextBox 2">
            <a:extLst>
              <a:ext uri="{FF2B5EF4-FFF2-40B4-BE49-F238E27FC236}">
                <a16:creationId xmlns:a16="http://schemas.microsoft.com/office/drawing/2014/main" id="{6251FF9D-E872-A5A6-4BB3-6E6178C90A48}"/>
              </a:ext>
            </a:extLst>
          </p:cNvPr>
          <p:cNvSpPr txBox="1"/>
          <p:nvPr/>
        </p:nvSpPr>
        <p:spPr>
          <a:xfrm>
            <a:off x="6960910" y="5545528"/>
            <a:ext cx="1542410" cy="338554"/>
          </a:xfrm>
          <a:prstGeom prst="rect">
            <a:avLst/>
          </a:prstGeom>
          <a:solidFill>
            <a:srgbClr val="B8F1FF"/>
          </a:solidFill>
          <a:ln>
            <a:solidFill>
              <a:srgbClr val="0432FF"/>
            </a:solidFill>
          </a:ln>
        </p:spPr>
        <p:txBody>
          <a:bodyPr wrap="none" rtlCol="0">
            <a:spAutoFit/>
          </a:bodyPr>
          <a:lstStyle/>
          <a:p>
            <a:r>
              <a:rPr lang="en-US"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SEP 2, 2023</a:t>
            </a:r>
            <a:endParaRPr lang="en-US" dirty="0"/>
          </a:p>
        </p:txBody>
      </p:sp>
      <p:sp>
        <p:nvSpPr>
          <p:cNvPr id="10" name="TextBox 9">
            <a:extLst>
              <a:ext uri="{FF2B5EF4-FFF2-40B4-BE49-F238E27FC236}">
                <a16:creationId xmlns:a16="http://schemas.microsoft.com/office/drawing/2014/main" id="{3FB3E24A-13C7-C4B6-72D7-9BC10A83E857}"/>
              </a:ext>
            </a:extLst>
          </p:cNvPr>
          <p:cNvSpPr txBox="1"/>
          <p:nvPr/>
        </p:nvSpPr>
        <p:spPr>
          <a:xfrm>
            <a:off x="8503320" y="5483972"/>
            <a:ext cx="356188" cy="461665"/>
          </a:xfrm>
          <a:prstGeom prst="rect">
            <a:avLst/>
          </a:prstGeom>
          <a:noFill/>
        </p:spPr>
        <p:txBody>
          <a:bodyPr wrap="none" rtlCol="0">
            <a:spAutoFit/>
          </a:bodyPr>
          <a:lstStyle/>
          <a:p>
            <a:r>
              <a:rPr lang="en-US" sz="2400" dirty="0">
                <a:solidFill>
                  <a:srgbClr val="0432FF"/>
                </a:solidFill>
              </a:rPr>
              <a:t>?</a:t>
            </a:r>
          </a:p>
        </p:txBody>
      </p:sp>
      <p:grpSp>
        <p:nvGrpSpPr>
          <p:cNvPr id="13" name="Group 12">
            <a:extLst>
              <a:ext uri="{FF2B5EF4-FFF2-40B4-BE49-F238E27FC236}">
                <a16:creationId xmlns:a16="http://schemas.microsoft.com/office/drawing/2014/main" id="{0E3A44BD-725D-3439-31FD-539B7B75A30E}"/>
              </a:ext>
            </a:extLst>
          </p:cNvPr>
          <p:cNvGrpSpPr/>
          <p:nvPr/>
        </p:nvGrpSpPr>
        <p:grpSpPr>
          <a:xfrm>
            <a:off x="6938546" y="1482978"/>
            <a:ext cx="1564774" cy="665876"/>
            <a:chOff x="6938546" y="1090020"/>
            <a:chExt cx="1564774" cy="665876"/>
          </a:xfrm>
        </p:grpSpPr>
        <p:sp>
          <p:nvSpPr>
            <p:cNvPr id="11" name="TextBox 10">
              <a:extLst>
                <a:ext uri="{FF2B5EF4-FFF2-40B4-BE49-F238E27FC236}">
                  <a16:creationId xmlns:a16="http://schemas.microsoft.com/office/drawing/2014/main" id="{178305F8-FF2B-B4EC-5CE1-053CAADD21BD}"/>
                </a:ext>
              </a:extLst>
            </p:cNvPr>
            <p:cNvSpPr txBox="1"/>
            <p:nvPr/>
          </p:nvSpPr>
          <p:spPr>
            <a:xfrm>
              <a:off x="6960910" y="1417342"/>
              <a:ext cx="1542410" cy="338554"/>
            </a:xfrm>
            <a:prstGeom prst="rect">
              <a:avLst/>
            </a:prstGeom>
            <a:solidFill>
              <a:srgbClr val="B8F1FF"/>
            </a:solidFill>
            <a:ln>
              <a:solidFill>
                <a:srgbClr val="0432FF"/>
              </a:solidFill>
            </a:ln>
          </p:spPr>
          <p:txBody>
            <a:bodyPr wrap="none" rtlCol="0">
              <a:spAutoFit/>
            </a:bodyPr>
            <a:lstStyle/>
            <a:p>
              <a:r>
                <a:rPr lang="en-US"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OCT 2, 2023</a:t>
              </a:r>
              <a:endParaRPr lang="en-US" dirty="0"/>
            </a:p>
          </p:txBody>
        </p:sp>
        <p:sp>
          <p:nvSpPr>
            <p:cNvPr id="12" name="TextBox 11">
              <a:extLst>
                <a:ext uri="{FF2B5EF4-FFF2-40B4-BE49-F238E27FC236}">
                  <a16:creationId xmlns:a16="http://schemas.microsoft.com/office/drawing/2014/main" id="{6884BE41-F687-AE64-7D9C-4EB94B5AF105}"/>
                </a:ext>
              </a:extLst>
            </p:cNvPr>
            <p:cNvSpPr txBox="1"/>
            <p:nvPr/>
          </p:nvSpPr>
          <p:spPr>
            <a:xfrm>
              <a:off x="6938546" y="1090020"/>
              <a:ext cx="958917" cy="338554"/>
            </a:xfrm>
            <a:prstGeom prst="rect">
              <a:avLst/>
            </a:prstGeom>
            <a:noFill/>
          </p:spPr>
          <p:txBody>
            <a:bodyPr wrap="none" rtlCol="0">
              <a:spAutoFit/>
            </a:bodyPr>
            <a:lstStyle/>
            <a:p>
              <a:r>
                <a:rPr lang="en-US" dirty="0"/>
                <a:t>Actually:</a:t>
              </a:r>
            </a:p>
          </p:txBody>
        </p:sp>
      </p:grpSp>
    </p:spTree>
    <p:extLst>
      <p:ext uri="{BB962C8B-B14F-4D97-AF65-F5344CB8AC3E}">
        <p14:creationId xmlns:p14="http://schemas.microsoft.com/office/powerpoint/2010/main" val="24675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F55ABEF-F3A2-8CFB-6A28-1580376C0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17" y="2788927"/>
            <a:ext cx="3748999" cy="3367364"/>
          </a:xfrm>
          <a:prstGeom prst="rect">
            <a:avLst/>
          </a:prstGeom>
          <a:noFill/>
        </p:spPr>
      </p:pic>
      <p:sp>
        <p:nvSpPr>
          <p:cNvPr id="2" name="Title 1">
            <a:extLst>
              <a:ext uri="{FF2B5EF4-FFF2-40B4-BE49-F238E27FC236}">
                <a16:creationId xmlns:a16="http://schemas.microsoft.com/office/drawing/2014/main" id="{8D55A7E2-4696-8690-2514-2D0A6005B880}"/>
              </a:ext>
            </a:extLst>
          </p:cNvPr>
          <p:cNvSpPr>
            <a:spLocks noGrp="1"/>
          </p:cNvSpPr>
          <p:nvPr>
            <p:ph type="title"/>
          </p:nvPr>
        </p:nvSpPr>
        <p:spPr/>
        <p:txBody>
          <a:bodyPr/>
          <a:lstStyle/>
          <a:p>
            <a:r>
              <a:rPr lang="en-US" dirty="0"/>
              <a:t>A Software Architecture Example</a:t>
            </a:r>
          </a:p>
        </p:txBody>
      </p:sp>
      <p:sp>
        <p:nvSpPr>
          <p:cNvPr id="3" name="Content Placeholder 2">
            <a:extLst>
              <a:ext uri="{FF2B5EF4-FFF2-40B4-BE49-F238E27FC236}">
                <a16:creationId xmlns:a16="http://schemas.microsoft.com/office/drawing/2014/main" id="{1EAA8BA0-CB21-F59B-0A9B-27FB67A6AE5E}"/>
              </a:ext>
            </a:extLst>
          </p:cNvPr>
          <p:cNvSpPr>
            <a:spLocks noGrp="1"/>
          </p:cNvSpPr>
          <p:nvPr>
            <p:ph idx="1"/>
          </p:nvPr>
        </p:nvSpPr>
        <p:spPr>
          <a:xfrm>
            <a:off x="457200" y="1295400"/>
            <a:ext cx="7315165" cy="4953000"/>
          </a:xfrm>
        </p:spPr>
        <p:txBody>
          <a:bodyPr/>
          <a:lstStyle/>
          <a:p>
            <a:r>
              <a:rPr lang="en-US" sz="2000" dirty="0"/>
              <a:t>A </a:t>
            </a:r>
            <a:r>
              <a:rPr lang="en-US" sz="2000" u="sng" dirty="0"/>
              <a:t>publisher component</a:t>
            </a:r>
            <a:r>
              <a:rPr lang="en-US" sz="2000" dirty="0"/>
              <a:t> produces data that are consumed by various </a:t>
            </a:r>
            <a:r>
              <a:rPr lang="en-US" sz="2000" u="sng" dirty="0"/>
              <a:t>subscriber components</a:t>
            </a:r>
            <a:r>
              <a:rPr lang="en-US" sz="2000" dirty="0"/>
              <a:t>.</a:t>
            </a:r>
          </a:p>
          <a:p>
            <a:pPr lvl="4"/>
            <a:endParaRPr lang="en-US" sz="600" dirty="0"/>
          </a:p>
          <a:p>
            <a:r>
              <a:rPr lang="en-US" sz="2000" dirty="0"/>
              <a:t>How would </a:t>
            </a:r>
            <a:r>
              <a:rPr lang="en-US" sz="2000" u="sng" dirty="0"/>
              <a:t>you</a:t>
            </a:r>
            <a:r>
              <a:rPr lang="en-US" sz="2000" dirty="0"/>
              <a:t> design a good architecture if you want:</a:t>
            </a:r>
          </a:p>
          <a:p>
            <a:pPr lvl="1"/>
            <a:r>
              <a:rPr lang="en-US" sz="1800" dirty="0"/>
              <a:t>The subscriber components must</a:t>
            </a:r>
            <a:br>
              <a:rPr lang="en-US" sz="1800" dirty="0"/>
            </a:br>
            <a:r>
              <a:rPr lang="en-US" sz="1800" u="sng" dirty="0"/>
              <a:t>work independently</a:t>
            </a:r>
            <a:r>
              <a:rPr lang="en-US" sz="1800" dirty="0"/>
              <a:t> of each other.</a:t>
            </a:r>
          </a:p>
          <a:p>
            <a:pPr lvl="1"/>
            <a:r>
              <a:rPr lang="en-US" sz="1800" dirty="0"/>
              <a:t>Each subscriber component must know</a:t>
            </a:r>
            <a:br>
              <a:rPr lang="en-US" sz="1800" dirty="0"/>
            </a:br>
            <a:r>
              <a:rPr lang="en-US" sz="1800" dirty="0"/>
              <a:t>whenever the publisher component</a:t>
            </a:r>
            <a:br>
              <a:rPr lang="en-US" sz="1800" dirty="0"/>
            </a:br>
            <a:r>
              <a:rPr lang="en-US" sz="1800" dirty="0"/>
              <a:t>has </a:t>
            </a:r>
            <a:r>
              <a:rPr lang="en-US" sz="1800" u="sng" dirty="0"/>
              <a:t>new data</a:t>
            </a:r>
            <a:r>
              <a:rPr lang="en-US" sz="1800" dirty="0"/>
              <a:t>.</a:t>
            </a:r>
          </a:p>
          <a:p>
            <a:pPr lvl="1"/>
            <a:r>
              <a:rPr lang="en-US" sz="1800" dirty="0"/>
              <a:t>The publisher component </a:t>
            </a:r>
            <a:br>
              <a:rPr lang="en-US" sz="1800" dirty="0"/>
            </a:br>
            <a:r>
              <a:rPr lang="en-US" sz="1800" u="sng" dirty="0"/>
              <a:t>doesn’t care</a:t>
            </a:r>
            <a:r>
              <a:rPr lang="en-US" sz="1800" dirty="0"/>
              <a:t> what the subscriber </a:t>
            </a:r>
            <a:br>
              <a:rPr lang="en-US" sz="1800" dirty="0"/>
            </a:br>
            <a:r>
              <a:rPr lang="en-US" sz="1800" dirty="0"/>
              <a:t>components do with the data </a:t>
            </a:r>
            <a:br>
              <a:rPr lang="en-US" sz="1800" dirty="0"/>
            </a:br>
            <a:r>
              <a:rPr lang="en-US" sz="1800" dirty="0"/>
              <a:t>that it produces.</a:t>
            </a:r>
          </a:p>
          <a:p>
            <a:pPr lvl="1"/>
            <a:r>
              <a:rPr lang="en-US" sz="1800" dirty="0"/>
              <a:t>It should be easy to </a:t>
            </a:r>
            <a:r>
              <a:rPr lang="en-US" sz="1800" u="sng" dirty="0"/>
              <a:t>add new </a:t>
            </a:r>
            <a:br>
              <a:rPr lang="en-US" sz="1800" dirty="0"/>
            </a:br>
            <a:r>
              <a:rPr lang="en-US" sz="1800" dirty="0"/>
              <a:t>subscriber components and </a:t>
            </a:r>
            <a:br>
              <a:rPr lang="en-US" sz="1800" dirty="0"/>
            </a:br>
            <a:r>
              <a:rPr lang="en-US" sz="1800" dirty="0"/>
              <a:t>to </a:t>
            </a:r>
            <a:r>
              <a:rPr lang="en-US" sz="1800" u="sng" dirty="0"/>
              <a:t>remove</a:t>
            </a:r>
            <a:r>
              <a:rPr lang="en-US" sz="1800" dirty="0"/>
              <a:t> subscriber components</a:t>
            </a:r>
            <a:br>
              <a:rPr lang="en-US" sz="1800" dirty="0"/>
            </a:br>
            <a:r>
              <a:rPr lang="en-US" sz="1800" dirty="0"/>
              <a:t>that are no longer needed.</a:t>
            </a:r>
          </a:p>
        </p:txBody>
      </p:sp>
      <p:sp>
        <p:nvSpPr>
          <p:cNvPr id="4" name="Slide Number Placeholder 3">
            <a:extLst>
              <a:ext uri="{FF2B5EF4-FFF2-40B4-BE49-F238E27FC236}">
                <a16:creationId xmlns:a16="http://schemas.microsoft.com/office/drawing/2014/main" id="{10EE2BB7-A6CA-313F-868C-2F218A1A8ECA}"/>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Tree>
    <p:extLst>
      <p:ext uri="{BB962C8B-B14F-4D97-AF65-F5344CB8AC3E}">
        <p14:creationId xmlns:p14="http://schemas.microsoft.com/office/powerpoint/2010/main" val="28178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AF3F604-6416-F2D3-3791-6F158CD9D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98" y="4434829"/>
            <a:ext cx="5706100" cy="1864995"/>
          </a:xfrm>
          <a:prstGeom prst="rect">
            <a:avLst/>
          </a:prstGeom>
          <a:noFill/>
        </p:spPr>
      </p:pic>
      <p:sp>
        <p:nvSpPr>
          <p:cNvPr id="2" name="Title 1">
            <a:extLst>
              <a:ext uri="{FF2B5EF4-FFF2-40B4-BE49-F238E27FC236}">
                <a16:creationId xmlns:a16="http://schemas.microsoft.com/office/drawing/2014/main" id="{D923E2A8-51EE-66EF-6C71-A4889CF3CB70}"/>
              </a:ext>
            </a:extLst>
          </p:cNvPr>
          <p:cNvSpPr>
            <a:spLocks noGrp="1"/>
          </p:cNvSpPr>
          <p:nvPr>
            <p:ph type="title"/>
          </p:nvPr>
        </p:nvSpPr>
        <p:spPr/>
        <p:txBody>
          <a:bodyPr/>
          <a:lstStyle/>
          <a:p>
            <a:r>
              <a:rPr lang="en-US" dirty="0"/>
              <a:t>Good Design Doesn’t Come Easily</a:t>
            </a:r>
          </a:p>
        </p:txBody>
      </p:sp>
      <p:sp>
        <p:nvSpPr>
          <p:cNvPr id="3" name="Content Placeholder 2">
            <a:extLst>
              <a:ext uri="{FF2B5EF4-FFF2-40B4-BE49-F238E27FC236}">
                <a16:creationId xmlns:a16="http://schemas.microsoft.com/office/drawing/2014/main" id="{D08D0548-1549-64A8-F8E9-17C669BC90D6}"/>
              </a:ext>
            </a:extLst>
          </p:cNvPr>
          <p:cNvSpPr>
            <a:spLocks noGrp="1"/>
          </p:cNvSpPr>
          <p:nvPr>
            <p:ph idx="1"/>
          </p:nvPr>
        </p:nvSpPr>
        <p:spPr>
          <a:xfrm>
            <a:off x="457200" y="1295401"/>
            <a:ext cx="8229600" cy="4053818"/>
          </a:xfrm>
        </p:spPr>
        <p:txBody>
          <a:bodyPr/>
          <a:lstStyle/>
          <a:p>
            <a:r>
              <a:rPr lang="en-US" dirty="0"/>
              <a:t>It takes </a:t>
            </a:r>
            <a:r>
              <a:rPr lang="en-US" u="sng" dirty="0"/>
              <a:t>practice and experience</a:t>
            </a:r>
            <a:r>
              <a:rPr lang="en-US" dirty="0"/>
              <a:t> to develop well-designed applications.</a:t>
            </a:r>
          </a:p>
          <a:p>
            <a:r>
              <a:rPr lang="en-US" dirty="0"/>
              <a:t>It often requires </a:t>
            </a:r>
            <a:r>
              <a:rPr lang="en-US" u="sng" dirty="0"/>
              <a:t>multiple</a:t>
            </a:r>
            <a:r>
              <a:rPr lang="en-US" dirty="0"/>
              <a:t> design-code-test iterations, design trade-offs, and backtracking from poor design decisions.</a:t>
            </a:r>
          </a:p>
          <a:p>
            <a:r>
              <a:rPr lang="en-US" dirty="0"/>
              <a:t>Long coding marathons without iterations rarely produce a working application at the end.</a:t>
            </a:r>
          </a:p>
          <a:p>
            <a:pPr lvl="1"/>
            <a:r>
              <a:rPr lang="en-US" dirty="0"/>
              <a:t>The “Big Bang” </a:t>
            </a:r>
            <a:br>
              <a:rPr lang="en-US" dirty="0"/>
            </a:br>
            <a:r>
              <a:rPr lang="en-US" dirty="0"/>
              <a:t>almost never occurs! </a:t>
            </a:r>
          </a:p>
        </p:txBody>
      </p:sp>
      <p:sp>
        <p:nvSpPr>
          <p:cNvPr id="4" name="Slide Number Placeholder 3">
            <a:extLst>
              <a:ext uri="{FF2B5EF4-FFF2-40B4-BE49-F238E27FC236}">
                <a16:creationId xmlns:a16="http://schemas.microsoft.com/office/drawing/2014/main" id="{DECCF3C1-4ECE-3704-5F83-75C2342D9785}"/>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dirty="0"/>
          </a:p>
        </p:txBody>
      </p:sp>
    </p:spTree>
    <p:extLst>
      <p:ext uri="{BB962C8B-B14F-4D97-AF65-F5344CB8AC3E}">
        <p14:creationId xmlns:p14="http://schemas.microsoft.com/office/powerpoint/2010/main" val="49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Encapsulation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It’s all about using classes (C++ in our case).</a:t>
            </a:r>
          </a:p>
          <a:p>
            <a:pPr lvl="4"/>
            <a:endParaRPr lang="en-US" dirty="0"/>
          </a:p>
          <a:p>
            <a:r>
              <a:rPr lang="en-US" dirty="0"/>
              <a:t>Combine data (member variables) and related functionality (member functions).</a:t>
            </a:r>
          </a:p>
          <a:p>
            <a:pPr lvl="4"/>
            <a:endParaRPr lang="en-US" dirty="0"/>
          </a:p>
          <a:p>
            <a:r>
              <a:rPr lang="en-US" dirty="0"/>
              <a:t>Public and private members.</a:t>
            </a:r>
          </a:p>
          <a:p>
            <a:pPr lvl="4"/>
            <a:endParaRPr lang="en-US" dirty="0"/>
          </a:p>
          <a:p>
            <a:r>
              <a:rPr lang="en-US" dirty="0"/>
              <a:t>At run time, instantiate objects from a class.</a:t>
            </a:r>
          </a:p>
          <a:p>
            <a:pPr lvl="1"/>
            <a:r>
              <a:rPr lang="en-US" dirty="0"/>
              <a:t>An object’s </a:t>
            </a:r>
            <a:r>
              <a:rPr lang="en-US" u="sng" dirty="0"/>
              <a:t>state</a:t>
            </a:r>
            <a:r>
              <a:rPr lang="en-US" dirty="0"/>
              <a:t> at run time is defined </a:t>
            </a:r>
            <a:br>
              <a:rPr lang="en-US" dirty="0"/>
            </a:br>
            <a:r>
              <a:rPr lang="en-US" dirty="0"/>
              <a:t>by the values of its member variables.</a:t>
            </a:r>
          </a:p>
          <a:p>
            <a:pPr lvl="1"/>
            <a:r>
              <a:rPr lang="en-US" dirty="0"/>
              <a:t>An object undergoes a </a:t>
            </a:r>
            <a:r>
              <a:rPr lang="en-US" u="sng" dirty="0"/>
              <a:t>state change</a:t>
            </a:r>
            <a:r>
              <a:rPr lang="en-US" dirty="0"/>
              <a:t> whenever </a:t>
            </a:r>
            <a:br>
              <a:rPr lang="en-US" dirty="0"/>
            </a:br>
            <a:r>
              <a:rPr lang="en-US" dirty="0"/>
              <a:t>the values of its member variables change.</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37688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a:xfrm>
            <a:off x="457200" y="1295400"/>
            <a:ext cx="8229600" cy="4876770"/>
          </a:xfrm>
        </p:spPr>
        <p:txBody>
          <a:bodyPr/>
          <a:lstStyle/>
          <a:p>
            <a:r>
              <a:rPr lang="en-US" sz="2600" dirty="0"/>
              <a:t>Go over Assignment #2</a:t>
            </a:r>
          </a:p>
          <a:p>
            <a:pPr lvl="4"/>
            <a:endParaRPr lang="en-US" sz="850" dirty="0"/>
          </a:p>
          <a:p>
            <a:r>
              <a:rPr lang="en-US" sz="2600" dirty="0"/>
              <a:t>Introduction to multithreaded programming</a:t>
            </a:r>
            <a:r>
              <a:rPr lang="en-US" sz="2600" i="1" dirty="0"/>
              <a:t>, cont’d</a:t>
            </a:r>
            <a:endParaRPr lang="en-US" sz="800" dirty="0"/>
          </a:p>
          <a:p>
            <a:pPr lvl="1"/>
            <a:r>
              <a:rPr lang="en-US" dirty="0"/>
              <a:t>The Dining Philosophers problem</a:t>
            </a:r>
          </a:p>
          <a:p>
            <a:pPr lvl="4"/>
            <a:endParaRPr lang="en-US" dirty="0"/>
          </a:p>
          <a:p>
            <a:r>
              <a:rPr lang="en-US" dirty="0"/>
              <a:t>Well-designed software</a:t>
            </a:r>
          </a:p>
          <a:p>
            <a:r>
              <a:rPr lang="en-US" dirty="0"/>
              <a:t>Code examples</a:t>
            </a:r>
          </a:p>
          <a:p>
            <a:r>
              <a:rPr lang="en-US" dirty="0"/>
              <a:t>Object-oriented design</a:t>
            </a:r>
          </a:p>
          <a:p>
            <a:pPr lvl="4"/>
            <a:endParaRPr lang="en-US" dirty="0"/>
          </a:p>
          <a:p>
            <a:r>
              <a:rPr lang="en-US" i="1" dirty="0"/>
              <a:t>Break</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970-9F15-0AE8-D5C8-B2B09746C068}"/>
              </a:ext>
            </a:extLst>
          </p:cNvPr>
          <p:cNvSpPr>
            <a:spLocks noGrp="1"/>
          </p:cNvSpPr>
          <p:nvPr>
            <p:ph type="title"/>
          </p:nvPr>
        </p:nvSpPr>
        <p:spPr/>
        <p:txBody>
          <a:bodyPr/>
          <a:lstStyle/>
          <a:p>
            <a:r>
              <a:rPr lang="en-US" dirty="0"/>
              <a:t>Encapsulation</a:t>
            </a:r>
            <a:r>
              <a:rPr lang="en-US" i="1" dirty="0"/>
              <a:t>, cont’d</a:t>
            </a:r>
          </a:p>
        </p:txBody>
      </p:sp>
      <p:sp>
        <p:nvSpPr>
          <p:cNvPr id="3" name="Content Placeholder 2">
            <a:extLst>
              <a:ext uri="{FF2B5EF4-FFF2-40B4-BE49-F238E27FC236}">
                <a16:creationId xmlns:a16="http://schemas.microsoft.com/office/drawing/2014/main" id="{7E296A53-B606-A61E-5FEC-F007D2CE0DA3}"/>
              </a:ext>
            </a:extLst>
          </p:cNvPr>
          <p:cNvSpPr>
            <a:spLocks noGrp="1"/>
          </p:cNvSpPr>
          <p:nvPr>
            <p:ph idx="1"/>
          </p:nvPr>
        </p:nvSpPr>
        <p:spPr/>
        <p:txBody>
          <a:bodyPr/>
          <a:lstStyle/>
          <a:p>
            <a:r>
              <a:rPr lang="en-US" dirty="0"/>
              <a:t>Encapsulation also </a:t>
            </a:r>
            <a:r>
              <a:rPr lang="en-US" u="sng" dirty="0"/>
              <a:t>contains and isolates changes</a:t>
            </a:r>
            <a:r>
              <a:rPr lang="en-US" dirty="0"/>
              <a:t> in an application.</a:t>
            </a:r>
          </a:p>
          <a:p>
            <a:pPr lvl="1"/>
            <a:r>
              <a:rPr lang="en-US" dirty="0"/>
              <a:t>Prevents leaking changes! </a:t>
            </a:r>
          </a:p>
        </p:txBody>
      </p:sp>
      <p:sp>
        <p:nvSpPr>
          <p:cNvPr id="4" name="Slide Number Placeholder 3">
            <a:extLst>
              <a:ext uri="{FF2B5EF4-FFF2-40B4-BE49-F238E27FC236}">
                <a16:creationId xmlns:a16="http://schemas.microsoft.com/office/drawing/2014/main" id="{3CCC75BE-C1BD-C2AE-01F1-5143C08C2A6E}"/>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291602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Abstraction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Ignore irrelevant details and pay attention only to what’s important to develop our application.</a:t>
            </a:r>
          </a:p>
          <a:p>
            <a:pPr lvl="4"/>
            <a:endParaRPr lang="en-US" dirty="0"/>
          </a:p>
          <a:p>
            <a:r>
              <a:rPr lang="en-US" dirty="0"/>
              <a:t>We can have different levels of abstraction.</a:t>
            </a:r>
          </a:p>
          <a:p>
            <a:pPr lvl="4"/>
            <a:endParaRPr lang="en-US" dirty="0"/>
          </a:p>
          <a:p>
            <a:r>
              <a:rPr lang="en-US" dirty="0"/>
              <a:t>Proper use of abstraction can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Tree>
    <p:extLst>
      <p:ext uri="{BB962C8B-B14F-4D97-AF65-F5344CB8AC3E}">
        <p14:creationId xmlns:p14="http://schemas.microsoft.com/office/powerpoint/2010/main" val="145440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Inheritance</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Create subclasses (child classes) from a superclass (parent or base class).</a:t>
            </a:r>
          </a:p>
          <a:p>
            <a:r>
              <a:rPr lang="en-US" dirty="0"/>
              <a:t>The superclass passes state information (in the form of member variables) and behavior (in the form of member functions) to the subclasses.</a:t>
            </a:r>
          </a:p>
          <a:p>
            <a:r>
              <a:rPr lang="en-US" dirty="0"/>
              <a:t>Each subclass can add its own additional state and behavior.</a:t>
            </a:r>
          </a:p>
          <a:p>
            <a:r>
              <a:rPr lang="en-US" dirty="0"/>
              <a:t>Each subclass can override (replace) any inherited state or behavior.</a:t>
            </a:r>
          </a:p>
          <a:p>
            <a:r>
              <a:rPr lang="en-US" dirty="0"/>
              <a:t>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11238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Polymorphism</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Different subclass objects have a </a:t>
            </a:r>
            <a:r>
              <a:rPr lang="en-US" u="sng" dirty="0"/>
              <a:t>common superclass</a:t>
            </a:r>
            <a:r>
              <a:rPr lang="en-US" dirty="0"/>
              <a:t>, and you have a </a:t>
            </a:r>
            <a:r>
              <a:rPr lang="en-US" u="sng" dirty="0"/>
              <a:t>pointer to a subclass object</a:t>
            </a:r>
            <a:r>
              <a:rPr lang="en-US" dirty="0"/>
              <a:t>.</a:t>
            </a:r>
          </a:p>
          <a:p>
            <a:pPr lvl="4"/>
            <a:endParaRPr lang="en-US" dirty="0"/>
          </a:p>
          <a:p>
            <a:r>
              <a:rPr lang="en-US" dirty="0"/>
              <a:t>If you use the pointer to call a member function, </a:t>
            </a:r>
            <a:r>
              <a:rPr lang="en-US" u="sng" dirty="0"/>
              <a:t>polymorphism</a:t>
            </a:r>
            <a:r>
              <a:rPr lang="en-US" dirty="0"/>
              <a:t> determines dynamically at run time which member function (i.e., from which subclass object) to call.</a:t>
            </a:r>
          </a:p>
          <a:p>
            <a:pPr lvl="4"/>
            <a:endParaRPr lang="en-US" dirty="0"/>
          </a:p>
          <a:p>
            <a:r>
              <a:rPr lang="en-US" dirty="0"/>
              <a:t>Increases code flexibility.</a:t>
            </a:r>
          </a:p>
          <a:p>
            <a:pPr lvl="4"/>
            <a:endParaRPr lang="en-US" dirty="0"/>
          </a:p>
          <a:p>
            <a:r>
              <a:rPr lang="en-US" dirty="0"/>
              <a:t>Yet 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24749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4214-D034-B1E2-FB77-13F8C907FC78}"/>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0E2041B2-FFA3-0E25-BB78-B07A4993CF3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87ADA78-41BE-EDF7-054F-78421320754A}"/>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196022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779E-911F-DA55-8FA1-D0B5CB0BAD52}"/>
              </a:ext>
            </a:extLst>
          </p:cNvPr>
          <p:cNvSpPr>
            <a:spLocks noGrp="1"/>
          </p:cNvSpPr>
          <p:nvPr>
            <p:ph type="title"/>
          </p:nvPr>
        </p:nvSpPr>
        <p:spPr/>
        <p:txBody>
          <a:bodyPr/>
          <a:lstStyle/>
          <a:p>
            <a:r>
              <a:rPr lang="en-US" dirty="0"/>
              <a:t>Backtrack from Bad Design Decisions</a:t>
            </a:r>
          </a:p>
        </p:txBody>
      </p:sp>
      <p:sp>
        <p:nvSpPr>
          <p:cNvPr id="3" name="Content Placeholder 2">
            <a:extLst>
              <a:ext uri="{FF2B5EF4-FFF2-40B4-BE49-F238E27FC236}">
                <a16:creationId xmlns:a16="http://schemas.microsoft.com/office/drawing/2014/main" id="{4C667A87-F1D5-E971-4A56-188209C8BF05}"/>
              </a:ext>
            </a:extLst>
          </p:cNvPr>
          <p:cNvSpPr>
            <a:spLocks noGrp="1"/>
          </p:cNvSpPr>
          <p:nvPr>
            <p:ph idx="1"/>
          </p:nvPr>
        </p:nvSpPr>
        <p:spPr/>
        <p:txBody>
          <a:bodyPr/>
          <a:lstStyle/>
          <a:p>
            <a:r>
              <a:rPr lang="en-US" dirty="0"/>
              <a:t>Mozart was a musical genius who could compose an entire symphony in his head </a:t>
            </a:r>
            <a:br>
              <a:rPr lang="en-US" dirty="0"/>
            </a:br>
            <a:r>
              <a:rPr lang="en-US" dirty="0"/>
              <a:t>and write it down to paper with few edits.</a:t>
            </a:r>
          </a:p>
          <a:p>
            <a:pPr lvl="1"/>
            <a:r>
              <a:rPr lang="en-US" dirty="0"/>
              <a:t>Are you a programming genius?</a:t>
            </a:r>
          </a:p>
          <a:p>
            <a:pPr lvl="3"/>
            <a:endParaRPr lang="en-US" dirty="0"/>
          </a:p>
          <a:p>
            <a:r>
              <a:rPr lang="en-US" dirty="0"/>
              <a:t>The journey to a well-designed application is often a bumpy one, with wrong turns and dead ends that require backtracking and rewriting. </a:t>
            </a:r>
          </a:p>
        </p:txBody>
      </p:sp>
      <p:sp>
        <p:nvSpPr>
          <p:cNvPr id="4" name="Slide Number Placeholder 3">
            <a:extLst>
              <a:ext uri="{FF2B5EF4-FFF2-40B4-BE49-F238E27FC236}">
                <a16:creationId xmlns:a16="http://schemas.microsoft.com/office/drawing/2014/main" id="{025746A6-405C-01C7-7A93-72724305B317}"/>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4279262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63601-DFF5-F430-4B25-CC9B18D3E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1" y="3402404"/>
            <a:ext cx="4405352" cy="2728521"/>
          </a:xfrm>
          <a:prstGeom prst="rect">
            <a:avLst/>
          </a:prstGeom>
        </p:spPr>
      </p:pic>
      <p:sp>
        <p:nvSpPr>
          <p:cNvPr id="2" name="Title 1">
            <a:extLst>
              <a:ext uri="{FF2B5EF4-FFF2-40B4-BE49-F238E27FC236}">
                <a16:creationId xmlns:a16="http://schemas.microsoft.com/office/drawing/2014/main" id="{B367C79B-49EB-FE5E-C2B1-264539AE7CAE}"/>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sp>
        <p:nvSpPr>
          <p:cNvPr id="3" name="Content Placeholder 2">
            <a:extLst>
              <a:ext uri="{FF2B5EF4-FFF2-40B4-BE49-F238E27FC236}">
                <a16:creationId xmlns:a16="http://schemas.microsoft.com/office/drawing/2014/main" id="{93530963-7311-17F2-0A0C-49145A6E23A3}"/>
              </a:ext>
            </a:extLst>
          </p:cNvPr>
          <p:cNvSpPr>
            <a:spLocks noGrp="1"/>
          </p:cNvSpPr>
          <p:nvPr>
            <p:ph idx="1"/>
          </p:nvPr>
        </p:nvSpPr>
        <p:spPr/>
        <p:txBody>
          <a:bodyPr/>
          <a:lstStyle/>
          <a:p>
            <a:r>
              <a:rPr lang="en-US" dirty="0"/>
              <a:t>Each branch of the tree is a development path that either leads to a successful application (the pot of gold) or to a dead end (lumps of coal).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If we took a dead-end branch, we must back up to the previous decision node and take another branch.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After exhausting all possible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branches at a node, we must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back up again to the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next higher node.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We hope eventually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to find a path to a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successfully completed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application.</a:t>
            </a:r>
          </a:p>
          <a:p>
            <a:pPr lvl="1"/>
            <a:endParaRPr lang="en-US" dirty="0"/>
          </a:p>
        </p:txBody>
      </p:sp>
      <p:sp>
        <p:nvSpPr>
          <p:cNvPr id="4" name="Slide Number Placeholder 3">
            <a:extLst>
              <a:ext uri="{FF2B5EF4-FFF2-40B4-BE49-F238E27FC236}">
                <a16:creationId xmlns:a16="http://schemas.microsoft.com/office/drawing/2014/main" id="{F64C7365-8633-B5FA-F155-A6F66F4464C0}"/>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6" name="TextBox 5">
            <a:extLst>
              <a:ext uri="{FF2B5EF4-FFF2-40B4-BE49-F238E27FC236}">
                <a16:creationId xmlns:a16="http://schemas.microsoft.com/office/drawing/2014/main" id="{F8A83742-71C9-E05C-F5DC-E3662CCDB20E}"/>
              </a:ext>
            </a:extLst>
          </p:cNvPr>
          <p:cNvSpPr txBox="1"/>
          <p:nvPr/>
        </p:nvSpPr>
        <p:spPr>
          <a:xfrm>
            <a:off x="6433549" y="3543885"/>
            <a:ext cx="1529458" cy="338554"/>
          </a:xfrm>
          <a:prstGeom prst="rect">
            <a:avLst/>
          </a:prstGeom>
          <a:noFill/>
        </p:spPr>
        <p:txBody>
          <a:bodyPr wrap="none" rtlCol="0">
            <a:spAutoFit/>
          </a:bodyPr>
          <a:lstStyle/>
          <a:p>
            <a:r>
              <a:rPr lang="en-US" dirty="0"/>
              <a:t>A decision tree</a:t>
            </a:r>
          </a:p>
        </p:txBody>
      </p:sp>
    </p:spTree>
    <p:extLst>
      <p:ext uri="{BB962C8B-B14F-4D97-AF65-F5344CB8AC3E}">
        <p14:creationId xmlns:p14="http://schemas.microsoft.com/office/powerpoint/2010/main" val="41488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09F39-FC04-D9E2-F7DD-BA6BF8FE60EC}"/>
              </a:ext>
            </a:extLst>
          </p:cNvPr>
          <p:cNvSpPr>
            <a:spLocks noGrp="1"/>
          </p:cNvSpPr>
          <p:nvPr>
            <p:ph idx="1"/>
          </p:nvPr>
        </p:nvSpPr>
        <p:spPr>
          <a:xfrm>
            <a:off x="457200" y="1325903"/>
            <a:ext cx="8229600" cy="4835525"/>
          </a:xfrm>
        </p:spPr>
        <p:txBody>
          <a:bodyPr/>
          <a:lstStyle/>
          <a:p>
            <a:r>
              <a:rPr lang="en-US" dirty="0"/>
              <a:t>How does this work in practice?</a:t>
            </a:r>
          </a:p>
          <a:p>
            <a:pPr lvl="1"/>
            <a:r>
              <a:rPr lang="en-US" dirty="0"/>
              <a:t>Modern </a:t>
            </a:r>
            <a:r>
              <a:rPr lang="en-US" u="sng" dirty="0"/>
              <a:t>agile software development</a:t>
            </a:r>
            <a:r>
              <a:rPr lang="en-US" dirty="0"/>
              <a:t> practice advocates that development should progress in a series of iterations.</a:t>
            </a:r>
          </a:p>
          <a:p>
            <a:pPr lvl="1"/>
            <a:r>
              <a:rPr lang="en-US" dirty="0"/>
              <a:t>Each </a:t>
            </a:r>
            <a:r>
              <a:rPr lang="en-US" u="sng" dirty="0"/>
              <a:t>design-code-test iteration</a:t>
            </a:r>
            <a:r>
              <a:rPr lang="en-US" dirty="0"/>
              <a:t> can be a trip down one branch of the decision tree.</a:t>
            </a:r>
          </a:p>
        </p:txBody>
      </p:sp>
      <p:sp>
        <p:nvSpPr>
          <p:cNvPr id="4" name="Slide Number Placeholder 3">
            <a:extLst>
              <a:ext uri="{FF2B5EF4-FFF2-40B4-BE49-F238E27FC236}">
                <a16:creationId xmlns:a16="http://schemas.microsoft.com/office/drawing/2014/main" id="{40F4CADD-9BF6-AFCC-E8E5-F61341E84ED3}"/>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itle 1">
            <a:extLst>
              <a:ext uri="{FF2B5EF4-FFF2-40B4-BE49-F238E27FC236}">
                <a16:creationId xmlns:a16="http://schemas.microsoft.com/office/drawing/2014/main" id="{89BC866E-EC8E-D1AD-EE1F-BB9EB0D57631}"/>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pic>
        <p:nvPicPr>
          <p:cNvPr id="6" name="Picture 5" descr="Diagram&#10;&#10;Description automatically generated">
            <a:extLst>
              <a:ext uri="{FF2B5EF4-FFF2-40B4-BE49-F238E27FC236}">
                <a16:creationId xmlns:a16="http://schemas.microsoft.com/office/drawing/2014/main" id="{5D88AF80-FDB7-C998-5A5C-D3B8B2A1F0F1}"/>
              </a:ext>
            </a:extLst>
          </p:cNvPr>
          <p:cNvPicPr>
            <a:picLocks noChangeAspect="1"/>
          </p:cNvPicPr>
          <p:nvPr/>
        </p:nvPicPr>
        <p:blipFill>
          <a:blip r:embed="rId2"/>
          <a:stretch>
            <a:fillRect/>
          </a:stretch>
        </p:blipFill>
        <p:spPr>
          <a:xfrm>
            <a:off x="457245" y="3818269"/>
            <a:ext cx="5498470" cy="2171023"/>
          </a:xfrm>
          <a:prstGeom prst="rect">
            <a:avLst/>
          </a:prstGeom>
        </p:spPr>
      </p:pic>
      <p:sp>
        <p:nvSpPr>
          <p:cNvPr id="7" name="TextBox 6">
            <a:extLst>
              <a:ext uri="{FF2B5EF4-FFF2-40B4-BE49-F238E27FC236}">
                <a16:creationId xmlns:a16="http://schemas.microsoft.com/office/drawing/2014/main" id="{A89AAB78-4EAF-313E-BB7B-78C125AEC46C}"/>
              </a:ext>
            </a:extLst>
          </p:cNvPr>
          <p:cNvSpPr txBox="1"/>
          <p:nvPr/>
        </p:nvSpPr>
        <p:spPr>
          <a:xfrm>
            <a:off x="6126463" y="3818269"/>
            <a:ext cx="2743214" cy="2031325"/>
          </a:xfrm>
          <a:prstGeom prst="rect">
            <a:avLst/>
          </a:prstGeom>
          <a:solidFill>
            <a:schemeClr val="accent1">
              <a:lumMod val="20000"/>
              <a:lumOff val="80000"/>
            </a:schemeClr>
          </a:solidFill>
          <a:ln>
            <a:solidFill>
              <a:srgbClr val="005493"/>
            </a:solidFill>
          </a:ln>
        </p:spPr>
        <p:txBody>
          <a:bodyPr wrap="square" rtlCol="0">
            <a:spAutoFit/>
          </a:bodyPr>
          <a:lstStyle/>
          <a:p>
            <a:r>
              <a:rPr lang="en-US" sz="1800" dirty="0">
                <a:solidFill>
                  <a:srgbClr val="0432FF"/>
                </a:solidFill>
              </a:rPr>
              <a:t>The iterations can vary in the amount of time, from as little as a few hours to around two weeks. If an iteration lasts longer than that, it’s probably trying to accomplish too much.</a:t>
            </a:r>
          </a:p>
        </p:txBody>
      </p:sp>
    </p:spTree>
    <p:extLst>
      <p:ext uri="{BB962C8B-B14F-4D97-AF65-F5344CB8AC3E}">
        <p14:creationId xmlns:p14="http://schemas.microsoft.com/office/powerpoint/2010/main" val="325631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D04-5FE7-71A9-61EB-1C51DFF293E1}"/>
              </a:ext>
            </a:extLst>
          </p:cNvPr>
          <p:cNvSpPr>
            <a:spLocks noGrp="1"/>
          </p:cNvSpPr>
          <p:nvPr>
            <p:ph type="title"/>
          </p:nvPr>
        </p:nvSpPr>
        <p:spPr/>
        <p:txBody>
          <a:bodyPr/>
          <a:lstStyle/>
          <a:p>
            <a:r>
              <a:rPr lang="en-US" dirty="0"/>
              <a:t>Don’t Let Changes Leak Out</a:t>
            </a:r>
          </a:p>
        </p:txBody>
      </p:sp>
      <p:sp>
        <p:nvSpPr>
          <p:cNvPr id="3" name="Content Placeholder 2">
            <a:extLst>
              <a:ext uri="{FF2B5EF4-FFF2-40B4-BE49-F238E27FC236}">
                <a16:creationId xmlns:a16="http://schemas.microsoft.com/office/drawing/2014/main" id="{20564488-52A5-340B-6D51-9D21A278E46B}"/>
              </a:ext>
            </a:extLst>
          </p:cNvPr>
          <p:cNvSpPr>
            <a:spLocks noGrp="1"/>
          </p:cNvSpPr>
          <p:nvPr>
            <p:ph idx="1"/>
          </p:nvPr>
        </p:nvSpPr>
        <p:spPr/>
        <p:txBody>
          <a:bodyPr/>
          <a:lstStyle/>
          <a:p>
            <a:r>
              <a:rPr lang="en-US" dirty="0"/>
              <a:t>Woe to the programmer who discovers that making changes to one part of an application then requires changes to other parts! </a:t>
            </a:r>
          </a:p>
          <a:p>
            <a:pPr lvl="1"/>
            <a:r>
              <a:rPr lang="en-US" dirty="0"/>
              <a:t>In the worst case, major portions of the application, </a:t>
            </a:r>
            <a:br>
              <a:rPr lang="en-US" dirty="0"/>
            </a:br>
            <a:r>
              <a:rPr lang="en-US" dirty="0"/>
              <a:t>if not the entire application, will require rewriting.</a:t>
            </a:r>
          </a:p>
          <a:p>
            <a:pPr lvl="4"/>
            <a:endParaRPr lang="en-US" dirty="0"/>
          </a:p>
          <a:p>
            <a:r>
              <a:rPr lang="en-US" dirty="0"/>
              <a:t>A major goal of good software design is to </a:t>
            </a:r>
            <a:r>
              <a:rPr lang="en-US" u="sng" dirty="0"/>
              <a:t>encapsulate code that can change</a:t>
            </a:r>
            <a:r>
              <a:rPr lang="en-US" dirty="0"/>
              <a:t> so that </a:t>
            </a:r>
            <a:br>
              <a:rPr lang="en-US" dirty="0"/>
            </a:br>
            <a:r>
              <a:rPr lang="en-US" dirty="0"/>
              <a:t>the changes don’t affect other parts of the application.</a:t>
            </a:r>
          </a:p>
        </p:txBody>
      </p:sp>
      <p:sp>
        <p:nvSpPr>
          <p:cNvPr id="4" name="Slide Number Placeholder 3">
            <a:extLst>
              <a:ext uri="{FF2B5EF4-FFF2-40B4-BE49-F238E27FC236}">
                <a16:creationId xmlns:a16="http://schemas.microsoft.com/office/drawing/2014/main" id="{E0B311C4-578F-311A-672E-E585E8250E6D}"/>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17181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E1AC-BD04-74B7-C21F-7DA124818049}"/>
              </a:ext>
            </a:extLst>
          </p:cNvPr>
          <p:cNvSpPr>
            <a:spLocks noGrp="1"/>
          </p:cNvSpPr>
          <p:nvPr>
            <p:ph type="title"/>
          </p:nvPr>
        </p:nvSpPr>
        <p:spPr/>
        <p:txBody>
          <a:bodyPr/>
          <a:lstStyle/>
          <a:p>
            <a:r>
              <a:rPr lang="en-US" dirty="0"/>
              <a:t>Where Do Changes Come From?</a:t>
            </a:r>
          </a:p>
        </p:txBody>
      </p:sp>
      <p:sp>
        <p:nvSpPr>
          <p:cNvPr id="3" name="Content Placeholder 2">
            <a:extLst>
              <a:ext uri="{FF2B5EF4-FFF2-40B4-BE49-F238E27FC236}">
                <a16:creationId xmlns:a16="http://schemas.microsoft.com/office/drawing/2014/main" id="{370503BC-9C9D-A3BC-ABBA-18DA3ED5A252}"/>
              </a:ext>
            </a:extLst>
          </p:cNvPr>
          <p:cNvSpPr>
            <a:spLocks noGrp="1"/>
          </p:cNvSpPr>
          <p:nvPr>
            <p:ph idx="1"/>
          </p:nvPr>
        </p:nvSpPr>
        <p:spPr/>
        <p:txBody>
          <a:bodyPr/>
          <a:lstStyle/>
          <a:p>
            <a:r>
              <a:rPr lang="en-US" dirty="0"/>
              <a:t>The requirements change. </a:t>
            </a:r>
          </a:p>
          <a:p>
            <a:pPr lvl="1"/>
            <a:r>
              <a:rPr lang="en-US" dirty="0"/>
              <a:t>The requirements state what our application must do or allow its users to do.</a:t>
            </a:r>
          </a:p>
          <a:p>
            <a:pPr lvl="1"/>
            <a:r>
              <a:rPr lang="en-US" dirty="0"/>
              <a:t>Requirements may change both during development and after the application is “finished”.</a:t>
            </a:r>
          </a:p>
          <a:p>
            <a:pPr lvl="4"/>
            <a:endParaRPr lang="en-US" dirty="0"/>
          </a:p>
          <a:p>
            <a:r>
              <a:rPr lang="en-US" dirty="0"/>
              <a:t>We change our mind about design during development.</a:t>
            </a:r>
          </a:p>
          <a:p>
            <a:pPr lvl="4"/>
            <a:endParaRPr lang="en-US" dirty="0"/>
          </a:p>
          <a:p>
            <a:r>
              <a:rPr lang="en-US" dirty="0"/>
              <a:t>We add new features (or remove unneeded ones) from a completed application.</a:t>
            </a:r>
          </a:p>
        </p:txBody>
      </p:sp>
      <p:sp>
        <p:nvSpPr>
          <p:cNvPr id="4" name="Slide Number Placeholder 3">
            <a:extLst>
              <a:ext uri="{FF2B5EF4-FFF2-40B4-BE49-F238E27FC236}">
                <a16:creationId xmlns:a16="http://schemas.microsoft.com/office/drawing/2014/main" id="{3CABFF27-A0B7-623F-62D2-0AF1A3E741A8}"/>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6181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r>
              <a:rPr lang="en-US" i="1" dirty="0"/>
              <a:t>, cont’d</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a:xfrm>
            <a:off x="457200" y="1295400"/>
            <a:ext cx="8229600" cy="4876770"/>
          </a:xfrm>
        </p:spPr>
        <p:txBody>
          <a:bodyPr/>
          <a:lstStyle/>
          <a:p>
            <a:r>
              <a:rPr lang="en-US" dirty="0"/>
              <a:t>Backtracking from bad decisions during development</a:t>
            </a:r>
          </a:p>
          <a:p>
            <a:r>
              <a:rPr lang="en-US" dirty="0"/>
              <a:t>Leaking changes</a:t>
            </a:r>
          </a:p>
          <a:p>
            <a:r>
              <a:rPr lang="en-US" dirty="0"/>
              <a:t>Application development example</a:t>
            </a:r>
            <a:endParaRPr lang="en-US" sz="2200" dirty="0"/>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49943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E7C6-04B1-BCBA-7EE5-3FE97428FCBF}"/>
              </a:ext>
            </a:extLst>
          </p:cNvPr>
          <p:cNvSpPr>
            <a:spLocks noGrp="1"/>
          </p:cNvSpPr>
          <p:nvPr>
            <p:ph type="title"/>
          </p:nvPr>
        </p:nvSpPr>
        <p:spPr/>
        <p:txBody>
          <a:bodyPr/>
          <a:lstStyle/>
          <a:p>
            <a:r>
              <a:rPr lang="en-US" dirty="0"/>
              <a:t>An Application Development Example</a:t>
            </a:r>
          </a:p>
        </p:txBody>
      </p:sp>
      <p:sp>
        <p:nvSpPr>
          <p:cNvPr id="3" name="Content Placeholder 2">
            <a:extLst>
              <a:ext uri="{FF2B5EF4-FFF2-40B4-BE49-F238E27FC236}">
                <a16:creationId xmlns:a16="http://schemas.microsoft.com/office/drawing/2014/main" id="{9F4FBBFF-DB2B-580D-1300-3CFA505B432A}"/>
              </a:ext>
            </a:extLst>
          </p:cNvPr>
          <p:cNvSpPr>
            <a:spLocks noGrp="1"/>
          </p:cNvSpPr>
          <p:nvPr>
            <p:ph idx="1"/>
          </p:nvPr>
        </p:nvSpPr>
        <p:spPr/>
        <p:txBody>
          <a:bodyPr/>
          <a:lstStyle/>
          <a:p>
            <a:r>
              <a:rPr lang="en-US" dirty="0"/>
              <a:t>Book catalogue application</a:t>
            </a:r>
          </a:p>
          <a:p>
            <a:pPr lvl="4"/>
            <a:endParaRPr lang="en-US" dirty="0"/>
          </a:p>
          <a:p>
            <a:r>
              <a:rPr lang="en-US" dirty="0"/>
              <a:t>We want to develop an application that </a:t>
            </a:r>
            <a:br>
              <a:rPr lang="en-US" dirty="0"/>
            </a:br>
            <a:r>
              <a:rPr lang="en-US" u="sng" dirty="0"/>
              <a:t>stores a list of books</a:t>
            </a:r>
            <a:r>
              <a:rPr lang="en-US" dirty="0"/>
              <a:t> and allows a user to </a:t>
            </a:r>
            <a:r>
              <a:rPr lang="en-US" u="sng" dirty="0"/>
              <a:t>search for book</a:t>
            </a:r>
            <a:r>
              <a:rPr lang="en-US" dirty="0"/>
              <a:t>s that match the user’s target attributes. </a:t>
            </a:r>
          </a:p>
        </p:txBody>
      </p:sp>
      <p:sp>
        <p:nvSpPr>
          <p:cNvPr id="4" name="Slide Number Placeholder 3">
            <a:extLst>
              <a:ext uri="{FF2B5EF4-FFF2-40B4-BE49-F238E27FC236}">
                <a16:creationId xmlns:a16="http://schemas.microsoft.com/office/drawing/2014/main" id="{CB3A4D90-81DE-4723-C58C-47D6E4306DD8}"/>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122868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2FEA-C427-32B2-6AF2-2FAEA97B565E}"/>
              </a:ext>
            </a:extLst>
          </p:cNvPr>
          <p:cNvSpPr>
            <a:spLocks noGrp="1"/>
          </p:cNvSpPr>
          <p:nvPr>
            <p:ph type="title"/>
          </p:nvPr>
        </p:nvSpPr>
        <p:spPr/>
        <p:txBody>
          <a:bodyPr/>
          <a:lstStyle/>
          <a:p>
            <a:r>
              <a:rPr lang="en-US" dirty="0"/>
              <a:t>Book Catalogue Application Requirements</a:t>
            </a:r>
          </a:p>
        </p:txBody>
      </p:sp>
      <p:sp>
        <p:nvSpPr>
          <p:cNvPr id="3" name="Content Placeholder 2">
            <a:extLst>
              <a:ext uri="{FF2B5EF4-FFF2-40B4-BE49-F238E27FC236}">
                <a16:creationId xmlns:a16="http://schemas.microsoft.com/office/drawing/2014/main" id="{EE30DC74-D9DE-D509-EAAC-33E307FC67EF}"/>
              </a:ext>
            </a:extLst>
          </p:cNvPr>
          <p:cNvSpPr>
            <a:spLocks noGrp="1"/>
          </p:cNvSpPr>
          <p:nvPr>
            <p:ph idx="1"/>
          </p:nvPr>
        </p:nvSpPr>
        <p:spPr>
          <a:xfrm>
            <a:off x="457200" y="1325903"/>
            <a:ext cx="8229600" cy="4754828"/>
          </a:xfrm>
          <a:solidFill>
            <a:srgbClr val="73FEFF">
              <a:alpha val="50459"/>
            </a:srgbClr>
          </a:solidFill>
          <a:ln>
            <a:solidFill>
              <a:srgbClr val="0432FF"/>
            </a:solidFill>
          </a:ln>
        </p:spPr>
        <p:txBody>
          <a:bodyPr/>
          <a:lstStyle/>
          <a:p>
            <a:r>
              <a:rPr lang="en-US" sz="2000" dirty="0">
                <a:effectLst/>
                <a:latin typeface="Helvetica" pitchFamily="2" charset="0"/>
              </a:rPr>
              <a:t>A user must be able to </a:t>
            </a:r>
            <a:r>
              <a:rPr lang="en-US" sz="2000" u="sng" dirty="0">
                <a:effectLst/>
                <a:latin typeface="Helvetica" pitchFamily="2" charset="0"/>
              </a:rPr>
              <a:t>add fiction books</a:t>
            </a:r>
            <a:r>
              <a:rPr lang="en-US" sz="2000" dirty="0">
                <a:effectLst/>
                <a:latin typeface="Helvetica" pitchFamily="2" charset="0"/>
              </a:rPr>
              <a:t> and their attributes </a:t>
            </a:r>
            <a:br>
              <a:rPr lang="en-US" sz="2000" dirty="0">
                <a:effectLst/>
                <a:latin typeface="Helvetica" pitchFamily="2" charset="0"/>
              </a:rPr>
            </a:br>
            <a:r>
              <a:rPr lang="en-US" sz="2000" dirty="0">
                <a:effectLst/>
                <a:latin typeface="Helvetica" pitchFamily="2" charset="0"/>
              </a:rPr>
              <a:t>to the catalogue.</a:t>
            </a:r>
          </a:p>
          <a:p>
            <a:r>
              <a:rPr lang="en-US" sz="2000" dirty="0">
                <a:effectLst/>
                <a:latin typeface="Helvetica" pitchFamily="2" charset="0"/>
              </a:rPr>
              <a:t>The </a:t>
            </a:r>
            <a:r>
              <a:rPr lang="en-US" sz="2000" u="sng" dirty="0">
                <a:effectLst/>
                <a:latin typeface="Helvetica" pitchFamily="2" charset="0"/>
              </a:rPr>
              <a:t>attributes</a:t>
            </a:r>
            <a:r>
              <a:rPr lang="en-US" sz="2000" dirty="0">
                <a:effectLst/>
                <a:latin typeface="Helvetica" pitchFamily="2" charset="0"/>
              </a:rPr>
              <a:t> for each book shall be the book title </a:t>
            </a:r>
            <a:br>
              <a:rPr lang="en-US" sz="2000" dirty="0">
                <a:effectLst/>
                <a:latin typeface="Helvetica" pitchFamily="2" charset="0"/>
              </a:rPr>
            </a:br>
            <a:r>
              <a:rPr lang="en-US" sz="2000" dirty="0">
                <a:effectLst/>
                <a:latin typeface="Helvetica" pitchFamily="2" charset="0"/>
              </a:rPr>
              <a:t>and the author’s last and first names.</a:t>
            </a:r>
          </a:p>
          <a:p>
            <a:r>
              <a:rPr lang="en-US" sz="2000" dirty="0">
                <a:effectLst/>
                <a:latin typeface="Helvetica" pitchFamily="2" charset="0"/>
              </a:rPr>
              <a:t>A user must be able to </a:t>
            </a:r>
            <a:r>
              <a:rPr lang="en-US" sz="2000" u="sng" dirty="0">
                <a:effectLst/>
                <a:latin typeface="Helvetica" pitchFamily="2" charset="0"/>
              </a:rPr>
              <a:t>search for books</a:t>
            </a:r>
            <a:r>
              <a:rPr lang="en-US" sz="2000" dirty="0">
                <a:effectLst/>
                <a:latin typeface="Helvetica" pitchFamily="2" charset="0"/>
              </a:rPr>
              <a:t> that </a:t>
            </a:r>
            <a:br>
              <a:rPr lang="en-US" sz="2000" dirty="0">
                <a:effectLst/>
                <a:latin typeface="Helvetica" pitchFamily="2" charset="0"/>
              </a:rPr>
            </a:br>
            <a:r>
              <a:rPr lang="en-US" sz="2000" dirty="0">
                <a:effectLst/>
                <a:latin typeface="Helvetica" pitchFamily="2" charset="0"/>
              </a:rPr>
              <a:t>match the user’s target attribute values.</a:t>
            </a:r>
          </a:p>
          <a:p>
            <a:r>
              <a:rPr lang="en-US" sz="2000" dirty="0">
                <a:effectLst/>
                <a:latin typeface="Helvetica" pitchFamily="2" charset="0"/>
              </a:rPr>
              <a:t>Searches for books shall depend on </a:t>
            </a:r>
            <a:r>
              <a:rPr lang="en-US" sz="2000" u="sng" dirty="0">
                <a:effectLst/>
                <a:latin typeface="Helvetica" pitchFamily="2" charset="0"/>
              </a:rPr>
              <a:t>matching any number</a:t>
            </a:r>
            <a:r>
              <a:rPr lang="en-US" sz="2000" dirty="0">
                <a:effectLst/>
                <a:latin typeface="Helvetica" pitchFamily="2" charset="0"/>
              </a:rPr>
              <a:t> </a:t>
            </a:r>
            <a:br>
              <a:rPr lang="en-US" sz="2000" dirty="0">
                <a:effectLst/>
                <a:latin typeface="Helvetica" pitchFamily="2" charset="0"/>
              </a:rPr>
            </a:br>
            <a:r>
              <a:rPr lang="en-US" sz="2000" dirty="0">
                <a:effectLst/>
                <a:latin typeface="Helvetica" pitchFamily="2" charset="0"/>
              </a:rPr>
              <a:t>of target attributes.</a:t>
            </a:r>
          </a:p>
          <a:p>
            <a:r>
              <a:rPr lang="en-US" sz="2000" u="sng" dirty="0">
                <a:effectLst/>
                <a:latin typeface="Helvetica" pitchFamily="2" charset="0"/>
              </a:rPr>
              <a:t>String matches</a:t>
            </a:r>
            <a:r>
              <a:rPr lang="en-US" sz="2000" dirty="0">
                <a:effectLst/>
                <a:latin typeface="Helvetica" pitchFamily="2" charset="0"/>
              </a:rPr>
              <a:t> of the book titles and authors’ first and last names must be </a:t>
            </a:r>
            <a:r>
              <a:rPr lang="en-US" sz="2000" u="sng" dirty="0">
                <a:effectLst/>
                <a:latin typeface="Helvetica" pitchFamily="2" charset="0"/>
              </a:rPr>
              <a:t>case insensitive</a:t>
            </a:r>
            <a:r>
              <a:rPr lang="en-US" sz="2000" dirty="0">
                <a:effectLst/>
                <a:latin typeface="Helvetica" pitchFamily="2" charset="0"/>
              </a:rPr>
              <a:t>.</a:t>
            </a:r>
          </a:p>
          <a:p>
            <a:r>
              <a:rPr lang="en-US" sz="2000" dirty="0">
                <a:effectLst/>
                <a:latin typeface="Helvetica" pitchFamily="2" charset="0"/>
              </a:rPr>
              <a:t>A user must be able to specify any number of </a:t>
            </a:r>
            <a:r>
              <a:rPr lang="en-US" sz="2000" u="sng" dirty="0">
                <a:effectLst/>
                <a:latin typeface="Helvetica" pitchFamily="2" charset="0"/>
              </a:rPr>
              <a:t>don’t-care</a:t>
            </a:r>
            <a:r>
              <a:rPr lang="en-US" sz="2000" dirty="0">
                <a:effectLst/>
                <a:latin typeface="Helvetica" pitchFamily="2" charset="0"/>
              </a:rPr>
              <a:t> (wildcard) target attributes. Each don’t-care attribute must by default match the corresponding attribute in all books in the catalogue. </a:t>
            </a:r>
          </a:p>
          <a:p>
            <a:r>
              <a:rPr lang="en-US" sz="2000" dirty="0">
                <a:effectLst/>
                <a:latin typeface="Helvetica" pitchFamily="2" charset="0"/>
              </a:rPr>
              <a:t>The remaining target attributes must </a:t>
            </a:r>
            <a:r>
              <a:rPr lang="en-US" sz="2000" u="sng" dirty="0">
                <a:effectLst/>
                <a:latin typeface="Helvetica" pitchFamily="2" charset="0"/>
              </a:rPr>
              <a:t>match exactly</a:t>
            </a:r>
            <a:r>
              <a:rPr lang="en-US" sz="2000" dirty="0">
                <a:effectLst/>
                <a:latin typeface="Helvetica" pitchFamily="2" charset="0"/>
              </a:rPr>
              <a:t>.</a:t>
            </a:r>
          </a:p>
        </p:txBody>
      </p:sp>
      <p:sp>
        <p:nvSpPr>
          <p:cNvPr id="4" name="Slide Number Placeholder 3">
            <a:extLst>
              <a:ext uri="{FF2B5EF4-FFF2-40B4-BE49-F238E27FC236}">
                <a16:creationId xmlns:a16="http://schemas.microsoft.com/office/drawing/2014/main" id="{C89C017B-A42A-FC28-0B83-B42A661C407D}"/>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355696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71B4-352A-C140-A1EA-68987260730B}"/>
              </a:ext>
            </a:extLst>
          </p:cNvPr>
          <p:cNvSpPr>
            <a:spLocks noGrp="1"/>
          </p:cNvSpPr>
          <p:nvPr>
            <p:ph type="title"/>
          </p:nvPr>
        </p:nvSpPr>
        <p:spPr/>
        <p:txBody>
          <a:bodyPr/>
          <a:lstStyle/>
          <a:p>
            <a:r>
              <a:rPr lang="en-US" dirty="0"/>
              <a:t>Warning</a:t>
            </a:r>
          </a:p>
        </p:txBody>
      </p:sp>
      <p:sp>
        <p:nvSpPr>
          <p:cNvPr id="4" name="Slide Number Placeholder 3">
            <a:extLst>
              <a:ext uri="{FF2B5EF4-FFF2-40B4-BE49-F238E27FC236}">
                <a16:creationId xmlns:a16="http://schemas.microsoft.com/office/drawing/2014/main" id="{7AB21B96-9D5D-8E9E-1F6D-1E3DB1686382}"/>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
        <p:nvSpPr>
          <p:cNvPr id="5" name="TextBox 4">
            <a:extLst>
              <a:ext uri="{FF2B5EF4-FFF2-40B4-BE49-F238E27FC236}">
                <a16:creationId xmlns:a16="http://schemas.microsoft.com/office/drawing/2014/main" id="{01C47171-1C1A-0A1C-3522-4CE5C4484298}"/>
              </a:ext>
            </a:extLst>
          </p:cNvPr>
          <p:cNvSpPr txBox="1"/>
          <p:nvPr/>
        </p:nvSpPr>
        <p:spPr>
          <a:xfrm>
            <a:off x="2964829" y="1874537"/>
            <a:ext cx="3214341" cy="1569660"/>
          </a:xfrm>
          <a:prstGeom prst="rect">
            <a:avLst/>
          </a:prstGeom>
          <a:solidFill>
            <a:schemeClr val="accent1">
              <a:lumMod val="20000"/>
              <a:lumOff val="80000"/>
            </a:schemeClr>
          </a:solidFill>
          <a:ln>
            <a:solidFill>
              <a:srgbClr val="C00000"/>
            </a:solidFill>
          </a:ln>
        </p:spPr>
        <p:txBody>
          <a:bodyPr wrap="none" rtlCol="0">
            <a:spAutoFit/>
          </a:bodyPr>
          <a:lstStyle/>
          <a:p>
            <a:pPr algn="ctr"/>
            <a:r>
              <a:rPr lang="en-US" sz="3200" dirty="0">
                <a:solidFill>
                  <a:srgbClr val="C00000"/>
                </a:solidFill>
              </a:rPr>
              <a:t>Possible </a:t>
            </a:r>
            <a:r>
              <a:rPr lang="en-US" sz="3200" u="sng" dirty="0">
                <a:solidFill>
                  <a:srgbClr val="C00000"/>
                </a:solidFill>
              </a:rPr>
              <a:t>bad</a:t>
            </a:r>
            <a:r>
              <a:rPr lang="en-US" sz="3200" dirty="0">
                <a:solidFill>
                  <a:srgbClr val="C00000"/>
                </a:solidFill>
              </a:rPr>
              <a:t> </a:t>
            </a:r>
            <a:br>
              <a:rPr lang="en-US" sz="3200" dirty="0">
                <a:solidFill>
                  <a:srgbClr val="C00000"/>
                </a:solidFill>
              </a:rPr>
            </a:br>
            <a:r>
              <a:rPr lang="en-US" sz="3200" dirty="0">
                <a:solidFill>
                  <a:srgbClr val="C00000"/>
                </a:solidFill>
              </a:rPr>
              <a:t>design decisions</a:t>
            </a:r>
            <a:br>
              <a:rPr lang="en-US" sz="3200" dirty="0">
                <a:solidFill>
                  <a:srgbClr val="C00000"/>
                </a:solidFill>
              </a:rPr>
            </a:br>
            <a:r>
              <a:rPr lang="en-US" sz="3200" dirty="0">
                <a:solidFill>
                  <a:srgbClr val="C00000"/>
                </a:solidFill>
              </a:rPr>
              <a:t>ahead!</a:t>
            </a:r>
          </a:p>
        </p:txBody>
      </p:sp>
    </p:spTree>
    <p:extLst>
      <p:ext uri="{BB962C8B-B14F-4D97-AF65-F5344CB8AC3E}">
        <p14:creationId xmlns:p14="http://schemas.microsoft.com/office/powerpoint/2010/main" val="308258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992B88-520E-CA2D-3A90-378E2EDD66A2}"/>
              </a:ext>
            </a:extLst>
          </p:cNvPr>
          <p:cNvSpPr/>
          <p:nvPr/>
        </p:nvSpPr>
        <p:spPr bwMode="auto">
          <a:xfrm>
            <a:off x="360262" y="3154683"/>
            <a:ext cx="8497683" cy="30174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4CB15E09-F8AE-FD49-5839-B056E903A535}"/>
              </a:ext>
            </a:extLst>
          </p:cNvPr>
          <p:cNvSpPr>
            <a:spLocks noGrp="1"/>
          </p:cNvSpPr>
          <p:nvPr>
            <p:ph type="title"/>
          </p:nvPr>
        </p:nvSpPr>
        <p:spPr/>
        <p:txBody>
          <a:bodyPr/>
          <a:lstStyle/>
          <a:p>
            <a:r>
              <a:rPr lang="en-US" dirty="0"/>
              <a:t>Iteration #1: Initial Cohesive Classes</a:t>
            </a:r>
          </a:p>
        </p:txBody>
      </p:sp>
      <p:sp>
        <p:nvSpPr>
          <p:cNvPr id="3" name="Content Placeholder 2">
            <a:extLst>
              <a:ext uri="{FF2B5EF4-FFF2-40B4-BE49-F238E27FC236}">
                <a16:creationId xmlns:a16="http://schemas.microsoft.com/office/drawing/2014/main" id="{EC56DEE2-07E5-AB18-2D4D-A673EEEAA486}"/>
              </a:ext>
            </a:extLst>
          </p:cNvPr>
          <p:cNvSpPr>
            <a:spLocks noGrp="1"/>
          </p:cNvSpPr>
          <p:nvPr>
            <p:ph idx="1"/>
          </p:nvPr>
        </p:nvSpPr>
        <p:spPr>
          <a:xfrm>
            <a:off x="457200" y="1295401"/>
            <a:ext cx="8229600" cy="1950722"/>
          </a:xfrm>
        </p:spPr>
        <p:txBody>
          <a:bodyPr/>
          <a:lstStyle/>
          <a:p>
            <a:r>
              <a:rPr lang="en-US" dirty="0"/>
              <a:t>Classes</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860B3A4-67AE-8FF7-7BAA-A7D7F4496EDB}"/>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grpSp>
        <p:nvGrpSpPr>
          <p:cNvPr id="9" name="Group 8">
            <a:extLst>
              <a:ext uri="{FF2B5EF4-FFF2-40B4-BE49-F238E27FC236}">
                <a16:creationId xmlns:a16="http://schemas.microsoft.com/office/drawing/2014/main" id="{2EC799F5-B8E8-7329-49A0-163E48EB81DB}"/>
              </a:ext>
            </a:extLst>
          </p:cNvPr>
          <p:cNvGrpSpPr/>
          <p:nvPr/>
        </p:nvGrpSpPr>
        <p:grpSpPr>
          <a:xfrm>
            <a:off x="440014" y="3246122"/>
            <a:ext cx="8521058" cy="2810898"/>
            <a:chOff x="365806" y="3337561"/>
            <a:chExt cx="8521058" cy="2810898"/>
          </a:xfrm>
        </p:grpSpPr>
        <p:sp>
          <p:nvSpPr>
            <p:cNvPr id="5" name="TextBox 4">
              <a:extLst>
                <a:ext uri="{FF2B5EF4-FFF2-40B4-BE49-F238E27FC236}">
                  <a16:creationId xmlns:a16="http://schemas.microsoft.com/office/drawing/2014/main" id="{CF236240-E90E-EA0A-B842-08972BE18F51}"/>
                </a:ext>
              </a:extLst>
            </p:cNvPr>
            <p:cNvSpPr txBox="1"/>
            <p:nvPr/>
          </p:nvSpPr>
          <p:spPr>
            <a:xfrm>
              <a:off x="365806" y="3337561"/>
              <a:ext cx="8338181" cy="1200329"/>
            </a:xfrm>
            <a:prstGeom prst="rect">
              <a:avLst/>
            </a:prstGeom>
            <a:noFill/>
          </p:spPr>
          <p:txBody>
            <a:bodyPr wrap="square" rtlCol="0">
              <a:spAutoFit/>
            </a:bodyPr>
            <a:lstStyle/>
            <a:p>
              <a:r>
                <a:rPr lang="en-US" sz="1800" dirty="0">
                  <a:solidFill>
                    <a:srgbClr val="0432FF"/>
                  </a:solidFill>
                  <a:latin typeface="+mn-lt"/>
                </a:rPr>
                <a:t>All the code examples use the 2020 version of C++. </a:t>
              </a:r>
              <a:r>
                <a:rPr lang="en-US" sz="1800" kern="100" dirty="0">
                  <a:solidFill>
                    <a:srgbClr val="0432FF"/>
                  </a:solidFill>
                  <a:effectLst/>
                  <a:latin typeface="+mn-lt"/>
                  <a:ea typeface="Calibri" panose="020F0502020204030204" pitchFamily="34" charset="0"/>
                  <a:cs typeface="Times New Roman" panose="02020603050405020304" pitchFamily="18" charset="0"/>
                </a:rPr>
                <a:t>The following two commands specify the 2020 standard and will compile, link, and run program 2.1 in a Linux terminal window using the GNU C++ compiler or in a MacOS terminal window using the Apple Clang C++ compiler</a:t>
              </a:r>
              <a:r>
                <a:rPr lang="en-US" sz="1800" kern="100" dirty="0">
                  <a:solidFill>
                    <a:srgbClr val="0432FF"/>
                  </a:solidFill>
                  <a:latin typeface="+mn-lt"/>
                  <a:ea typeface="Calibri" panose="020F0502020204030204" pitchFamily="34" charset="0"/>
                  <a:cs typeface="Times New Roman" panose="02020603050405020304" pitchFamily="18" charset="0"/>
                </a:rPr>
                <a:t>:</a:t>
              </a:r>
              <a:endParaRPr lang="en-US" sz="1800" dirty="0">
                <a:solidFill>
                  <a:srgbClr val="0432FF"/>
                </a:solidFill>
                <a:latin typeface="+mn-lt"/>
              </a:endParaRPr>
            </a:p>
          </p:txBody>
        </p:sp>
        <p:sp>
          <p:nvSpPr>
            <p:cNvPr id="6" name="TextBox 5">
              <a:extLst>
                <a:ext uri="{FF2B5EF4-FFF2-40B4-BE49-F238E27FC236}">
                  <a16:creationId xmlns:a16="http://schemas.microsoft.com/office/drawing/2014/main" id="{9FC1876E-4A18-DA91-621F-4FCB4CB59ED1}"/>
                </a:ext>
              </a:extLst>
            </p:cNvPr>
            <p:cNvSpPr txBox="1"/>
            <p:nvPr/>
          </p:nvSpPr>
          <p:spPr>
            <a:xfrm>
              <a:off x="389181" y="4892367"/>
              <a:ext cx="8497683" cy="645209"/>
            </a:xfrm>
            <a:prstGeom prst="rect">
              <a:avLst/>
            </a:prstGeom>
            <a:noFill/>
          </p:spPr>
          <p:txBody>
            <a:bodyPr wrap="square" rtlCol="0">
              <a:spAutoFit/>
            </a:bodyPr>
            <a:lstStyle/>
            <a:p>
              <a:r>
                <a:rPr lang="en-US" sz="1800" kern="100" dirty="0">
                  <a:solidFill>
                    <a:srgbClr val="0432FF"/>
                  </a:solidFill>
                  <a:effectLst/>
                  <a:latin typeface="+mn-lt"/>
                  <a:ea typeface="Calibri" panose="020F0502020204030204" pitchFamily="34" charset="0"/>
                  <a:cs typeface="Times New Roman" panose="02020603050405020304" pitchFamily="18" charset="0"/>
                </a:rPr>
                <a:t>The equivalent commands in a Microsoft Windows “Developer Command Prompt for VS”  window using the Visual Studio C++ compiler</a:t>
              </a:r>
              <a:r>
                <a:rPr lang="en-US" sz="1800" kern="100" dirty="0">
                  <a:solidFill>
                    <a:srgbClr val="0432FF"/>
                  </a:solidFill>
                  <a:latin typeface="+mn-lt"/>
                  <a:ea typeface="Calibri" panose="020F0502020204030204" pitchFamily="34" charset="0"/>
                  <a:cs typeface="Times New Roman" panose="02020603050405020304" pitchFamily="18" charset="0"/>
                </a:rPr>
                <a:t>:</a:t>
              </a:r>
              <a:endParaRPr lang="en-US" dirty="0">
                <a:solidFill>
                  <a:srgbClr val="0432FF"/>
                </a:solidFill>
                <a:latin typeface="+mn-lt"/>
              </a:endParaRPr>
            </a:p>
          </p:txBody>
        </p:sp>
        <p:sp>
          <p:nvSpPr>
            <p:cNvPr id="7" name="TextBox 6">
              <a:extLst>
                <a:ext uri="{FF2B5EF4-FFF2-40B4-BE49-F238E27FC236}">
                  <a16:creationId xmlns:a16="http://schemas.microsoft.com/office/drawing/2014/main" id="{5ED25933-BC78-3515-27E8-5312D0F9C3A0}"/>
                </a:ext>
              </a:extLst>
            </p:cNvPr>
            <p:cNvSpPr txBox="1"/>
            <p:nvPr/>
          </p:nvSpPr>
          <p:spPr>
            <a:xfrm>
              <a:off x="5215395" y="4277365"/>
              <a:ext cx="3305713" cy="523220"/>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-std=</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 </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 -o books</a:t>
              </a:r>
              <a:b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sp>
          <p:nvSpPr>
            <p:cNvPr id="8" name="TextBox 7">
              <a:extLst>
                <a:ext uri="{FF2B5EF4-FFF2-40B4-BE49-F238E27FC236}">
                  <a16:creationId xmlns:a16="http://schemas.microsoft.com/office/drawing/2014/main" id="{6E673388-10B4-B2BF-0395-22C1F7EE4321}"/>
                </a:ext>
              </a:extLst>
            </p:cNvPr>
            <p:cNvSpPr txBox="1"/>
            <p:nvPr/>
          </p:nvSpPr>
          <p:spPr>
            <a:xfrm>
              <a:off x="1480305" y="5563684"/>
              <a:ext cx="6486071" cy="58477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 </a:t>
              </a:r>
              <a:r>
                <a:rPr lang="en-US"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*.cpp /</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EHs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std:c</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 </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 /link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out:books.exe</a:t>
              </a:r>
              <a:br>
                <a:rPr lang="en-US"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b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grpSp>
      <p:sp>
        <p:nvSpPr>
          <p:cNvPr id="10" name="TextBox 9">
            <a:extLst>
              <a:ext uri="{FF2B5EF4-FFF2-40B4-BE49-F238E27FC236}">
                <a16:creationId xmlns:a16="http://schemas.microsoft.com/office/drawing/2014/main" id="{49A67ED0-C251-4275-E344-43BF264E5604}"/>
              </a:ext>
            </a:extLst>
          </p:cNvPr>
          <p:cNvSpPr txBox="1"/>
          <p:nvPr/>
        </p:nvSpPr>
        <p:spPr>
          <a:xfrm>
            <a:off x="2523574" y="1411863"/>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Program2.1-Books1</a:t>
            </a:r>
          </a:p>
        </p:txBody>
      </p:sp>
    </p:spTree>
    <p:extLst>
      <p:ext uri="{BB962C8B-B14F-4D97-AF65-F5344CB8AC3E}">
        <p14:creationId xmlns:p14="http://schemas.microsoft.com/office/powerpoint/2010/main" val="181983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B5C5-9A50-1AAB-D8DD-23941A904ADA}"/>
              </a:ext>
            </a:extLst>
          </p:cNvPr>
          <p:cNvSpPr>
            <a:spLocks noGrp="1"/>
          </p:cNvSpPr>
          <p:nvPr>
            <p:ph type="title"/>
          </p:nvPr>
        </p:nvSpPr>
        <p:spPr/>
        <p:txBody>
          <a:bodyPr/>
          <a:lstStyle/>
          <a:p>
            <a:r>
              <a:rPr lang="en-US" dirty="0"/>
              <a:t>Iteration #1</a:t>
            </a:r>
            <a:r>
              <a:rPr lang="en-US" i="1" dirty="0"/>
              <a:t>, cont’d</a:t>
            </a:r>
          </a:p>
        </p:txBody>
      </p:sp>
      <p:sp>
        <p:nvSpPr>
          <p:cNvPr id="4" name="Slide Number Placeholder 3">
            <a:extLst>
              <a:ext uri="{FF2B5EF4-FFF2-40B4-BE49-F238E27FC236}">
                <a16:creationId xmlns:a16="http://schemas.microsoft.com/office/drawing/2014/main" id="{127516ED-A6E3-F21C-93BC-4DEF40BDE7A7}"/>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6" name="TextBox 5">
            <a:extLst>
              <a:ext uri="{FF2B5EF4-FFF2-40B4-BE49-F238E27FC236}">
                <a16:creationId xmlns:a16="http://schemas.microsoft.com/office/drawing/2014/main" id="{6D9A5634-B56F-FBB6-44BE-3AA70292B2FA}"/>
              </a:ext>
            </a:extLst>
          </p:cNvPr>
          <p:cNvSpPr txBox="1"/>
          <p:nvPr/>
        </p:nvSpPr>
        <p:spPr>
          <a:xfrm>
            <a:off x="1600232" y="1600220"/>
            <a:ext cx="5943535" cy="2985433"/>
          </a:xfrm>
          <a:prstGeom prst="rect">
            <a:avLst/>
          </a:prstGeom>
          <a:solidFill>
            <a:srgbClr val="FEE698">
              <a:alpha val="50296"/>
            </a:srgbClr>
          </a:solidFill>
          <a:ln w="28575">
            <a:solidFill>
              <a:srgbClr val="E1A90D"/>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The Single Responsibility Principle (SRP)</a:t>
            </a:r>
          </a:p>
          <a:p>
            <a:endParaRPr lang="en-US" sz="800" dirty="0">
              <a:latin typeface="+mn-lt"/>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well-designed class is </a:t>
            </a:r>
            <a:r>
              <a:rPr lang="en-US" sz="1800" dirty="0">
                <a:solidFill>
                  <a:srgbClr val="C00000"/>
                </a:solidFill>
                <a:effectLst/>
                <a:latin typeface="+mn-lt"/>
                <a:ea typeface="Times New Roman" panose="02020603050405020304" pitchFamily="18" charset="0"/>
                <a:cs typeface="Times New Roman" panose="02020603050405020304" pitchFamily="18" charset="0"/>
              </a:rPr>
              <a:t>cohesive</a:t>
            </a:r>
            <a:r>
              <a:rPr lang="en-US" sz="1800" dirty="0">
                <a:solidFill>
                  <a:srgbClr val="000000"/>
                </a:solidFill>
                <a:effectLst/>
                <a:latin typeface="+mn-lt"/>
                <a:ea typeface="Times New Roman" panose="02020603050405020304" pitchFamily="18" charset="0"/>
                <a:cs typeface="Times New Roman" panose="02020603050405020304" pitchFamily="18" charset="0"/>
              </a:rPr>
              <a:t>, meaning that it has only a </a:t>
            </a:r>
            <a:r>
              <a:rPr lang="en-US" sz="1800" u="sng" dirty="0">
                <a:solidFill>
                  <a:srgbClr val="000000"/>
                </a:solidFill>
                <a:effectLst/>
                <a:latin typeface="+mn-lt"/>
                <a:ea typeface="Times New Roman" panose="02020603050405020304" pitchFamily="18" charset="0"/>
                <a:cs typeface="Times New Roman" panose="02020603050405020304" pitchFamily="18" charset="0"/>
              </a:rPr>
              <a:t>single primary responsibility</a:t>
            </a:r>
            <a:r>
              <a:rPr lang="en-US" sz="1800" dirty="0">
                <a:solidFill>
                  <a:srgbClr val="000000"/>
                </a:solidFill>
                <a:effectLst/>
                <a:latin typeface="+mn-lt"/>
                <a:ea typeface="Times New Roman" panose="02020603050405020304" pitchFamily="18" charset="0"/>
                <a:cs typeface="Times New Roman" panose="02020603050405020304" pitchFamily="18" charset="0"/>
              </a:rPr>
              <a:t>. A poorly designed class has too many responsibilities. </a:t>
            </a:r>
          </a:p>
          <a:p>
            <a:endParaRPr lang="en-US" sz="1000" dirty="0">
              <a:solidFill>
                <a:srgbClr val="000000"/>
              </a:solidFill>
              <a:latin typeface="+mn-lt"/>
              <a:ea typeface="Times New Roman" panose="02020603050405020304" pitchFamily="18" charset="0"/>
              <a:cs typeface="Times New Roman" panose="02020603050405020304" pitchFamily="18" charset="0"/>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cohesive class with a clear responsibility is </a:t>
            </a:r>
            <a:r>
              <a:rPr lang="en-US" sz="1800" u="sng" dirty="0">
                <a:solidFill>
                  <a:srgbClr val="000000"/>
                </a:solidFill>
                <a:effectLst/>
                <a:latin typeface="+mn-lt"/>
                <a:ea typeface="Times New Roman" panose="02020603050405020304" pitchFamily="18" charset="0"/>
                <a:cs typeface="Times New Roman" panose="02020603050405020304" pitchFamily="18" charset="0"/>
              </a:rPr>
              <a:t>easy to use</a:t>
            </a:r>
            <a:r>
              <a:rPr lang="en-US" sz="1800" dirty="0">
                <a:solidFill>
                  <a:srgbClr val="000000"/>
                </a:solidFill>
                <a:effectLst/>
                <a:latin typeface="+mn-lt"/>
                <a:ea typeface="Times New Roman" panose="02020603050405020304" pitchFamily="18" charset="0"/>
                <a:cs typeface="Times New Roman" panose="02020603050405020304" pitchFamily="18" charset="0"/>
              </a:rPr>
              <a:t> — there should be no doubt what its purpose is. </a:t>
            </a:r>
            <a:br>
              <a:rPr lang="en-US" sz="1800" dirty="0">
                <a:solidFill>
                  <a:srgbClr val="000000"/>
                </a:solidFill>
                <a:effectLst/>
                <a:latin typeface="+mn-lt"/>
                <a:ea typeface="Times New Roman" panose="02020603050405020304" pitchFamily="18" charset="0"/>
                <a:cs typeface="Times New Roman" panose="02020603050405020304" pitchFamily="18" charset="0"/>
              </a:rPr>
            </a:br>
            <a:endParaRPr lang="en-US" sz="800" dirty="0">
              <a:solidFill>
                <a:srgbClr val="000000"/>
              </a:solidFill>
              <a:effectLst/>
              <a:latin typeface="+mn-lt"/>
              <a:ea typeface="Times New Roman" panose="02020603050405020304" pitchFamily="18" charset="0"/>
              <a:cs typeface="Times New Roman" panose="02020603050405020304" pitchFamily="18" charset="0"/>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cohesive class is </a:t>
            </a:r>
            <a:r>
              <a:rPr lang="en-US" sz="1800" u="sng" dirty="0">
                <a:solidFill>
                  <a:srgbClr val="000000"/>
                </a:solidFill>
                <a:effectLst/>
                <a:latin typeface="+mn-lt"/>
                <a:ea typeface="Times New Roman" panose="02020603050405020304" pitchFamily="18" charset="0"/>
                <a:cs typeface="Times New Roman" panose="02020603050405020304" pitchFamily="18" charset="0"/>
              </a:rPr>
              <a:t>easy to maintain</a:t>
            </a:r>
            <a:r>
              <a:rPr lang="en-US" sz="1800" dirty="0">
                <a:solidFill>
                  <a:srgbClr val="000000"/>
                </a:solidFill>
                <a:effectLst/>
                <a:latin typeface="+mn-lt"/>
                <a:ea typeface="Times New Roman" panose="02020603050405020304" pitchFamily="18" charset="0"/>
                <a:cs typeface="Times New Roman" panose="02020603050405020304" pitchFamily="18" charset="0"/>
              </a:rPr>
              <a:t> — all its member functions and member variables serve a single primary purpose.</a:t>
            </a:r>
          </a:p>
        </p:txBody>
      </p:sp>
    </p:spTree>
    <p:extLst>
      <p:ext uri="{BB962C8B-B14F-4D97-AF65-F5344CB8AC3E}">
        <p14:creationId xmlns:p14="http://schemas.microsoft.com/office/powerpoint/2010/main" val="3576696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C211-1CC2-877E-E44A-5AAB0C4E72FB}"/>
              </a:ext>
            </a:extLst>
          </p:cNvPr>
          <p:cNvSpPr>
            <a:spLocks noGrp="1"/>
          </p:cNvSpPr>
          <p:nvPr>
            <p:ph type="title"/>
          </p:nvPr>
        </p:nvSpPr>
        <p:spPr/>
        <p:txBody>
          <a:bodyPr/>
          <a:lstStyle/>
          <a:p>
            <a:r>
              <a:rPr lang="en-US" dirty="0"/>
              <a:t>Iteration #1</a:t>
            </a:r>
            <a:r>
              <a:rPr lang="en-US" i="1" dirty="0"/>
              <a:t>, cont’d</a:t>
            </a:r>
            <a:endParaRPr lang="en-US" dirty="0"/>
          </a:p>
        </p:txBody>
      </p:sp>
      <p:sp>
        <p:nvSpPr>
          <p:cNvPr id="3" name="Content Placeholder 2">
            <a:extLst>
              <a:ext uri="{FF2B5EF4-FFF2-40B4-BE49-F238E27FC236}">
                <a16:creationId xmlns:a16="http://schemas.microsoft.com/office/drawing/2014/main" id="{B0C4B113-8218-662B-AE54-B2A584D7EA7C}"/>
              </a:ext>
            </a:extLst>
          </p:cNvPr>
          <p:cNvSpPr>
            <a:spLocks noGrp="1"/>
          </p:cNvSpPr>
          <p:nvPr>
            <p:ph idx="1"/>
          </p:nvPr>
        </p:nvSpPr>
        <p:spPr>
          <a:xfrm>
            <a:off x="457200" y="1295400"/>
            <a:ext cx="8229600" cy="1493527"/>
          </a:xfrm>
        </p:spPr>
        <p:txBody>
          <a:bodyPr/>
          <a:lstStyle/>
          <a:p>
            <a:r>
              <a:rPr lang="en-US" dirty="0"/>
              <a:t>Apparently, our application fulfills its requirements.</a:t>
            </a:r>
          </a:p>
          <a:p>
            <a:r>
              <a:rPr lang="en-US" dirty="0"/>
              <a:t>Well-designed classes, too?</a:t>
            </a:r>
          </a:p>
        </p:txBody>
      </p:sp>
      <p:sp>
        <p:nvSpPr>
          <p:cNvPr id="4" name="Slide Number Placeholder 3">
            <a:extLst>
              <a:ext uri="{FF2B5EF4-FFF2-40B4-BE49-F238E27FC236}">
                <a16:creationId xmlns:a16="http://schemas.microsoft.com/office/drawing/2014/main" id="{DA0242D5-6996-9589-97ED-8BFF2116F23B}"/>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pic>
        <p:nvPicPr>
          <p:cNvPr id="5" name="Picture 4" descr="Diagram&#10;&#10;Description automatically generated">
            <a:extLst>
              <a:ext uri="{FF2B5EF4-FFF2-40B4-BE49-F238E27FC236}">
                <a16:creationId xmlns:a16="http://schemas.microsoft.com/office/drawing/2014/main" id="{15F0E9F9-5898-DC00-1781-B85FF938B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297" y="2849863"/>
            <a:ext cx="2947406" cy="2926048"/>
          </a:xfrm>
          <a:prstGeom prst="rect">
            <a:avLst/>
          </a:prstGeom>
        </p:spPr>
      </p:pic>
    </p:spTree>
    <p:extLst>
      <p:ext uri="{BB962C8B-B14F-4D97-AF65-F5344CB8AC3E}">
        <p14:creationId xmlns:p14="http://schemas.microsoft.com/office/powerpoint/2010/main" val="22376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15AB25-DAF8-B217-B8DA-DB45F60C73A7}"/>
              </a:ext>
            </a:extLst>
          </p:cNvPr>
          <p:cNvSpPr/>
          <p:nvPr/>
        </p:nvSpPr>
        <p:spPr bwMode="auto">
          <a:xfrm>
            <a:off x="914439" y="1783098"/>
            <a:ext cx="7406559" cy="1645902"/>
          </a:xfrm>
          <a:prstGeom prst="rect">
            <a:avLst/>
          </a:prstGeom>
          <a:solidFill>
            <a:srgbClr val="73FEFF">
              <a:alpha val="50433"/>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DA3341A2-A361-8D09-F6B1-C65CEC144187}"/>
              </a:ext>
            </a:extLst>
          </p:cNvPr>
          <p:cNvSpPr>
            <a:spLocks noGrp="1"/>
          </p:cNvSpPr>
          <p:nvPr>
            <p:ph type="title"/>
          </p:nvPr>
        </p:nvSpPr>
        <p:spPr/>
        <p:txBody>
          <a:bodyPr/>
          <a:lstStyle/>
          <a:p>
            <a:r>
              <a:rPr lang="en-US" dirty="0"/>
              <a:t>Iteration #2: A New </a:t>
            </a:r>
            <a:r>
              <a:rPr lang="en-US" b="1" dirty="0">
                <a:latin typeface="Courier New" panose="02070309020205020404" pitchFamily="49" charset="0"/>
                <a:cs typeface="Courier New" panose="02070309020205020404" pitchFamily="49" charset="0"/>
              </a:rPr>
              <a:t>Attributes</a:t>
            </a:r>
            <a:r>
              <a:rPr lang="en-US" dirty="0"/>
              <a:t> Class</a:t>
            </a:r>
          </a:p>
        </p:txBody>
      </p:sp>
      <p:sp>
        <p:nvSpPr>
          <p:cNvPr id="3" name="Content Placeholder 2">
            <a:extLst>
              <a:ext uri="{FF2B5EF4-FFF2-40B4-BE49-F238E27FC236}">
                <a16:creationId xmlns:a16="http://schemas.microsoft.com/office/drawing/2014/main" id="{EA7EEAB6-7C9F-0A73-5FA9-6DC88C0775AE}"/>
              </a:ext>
            </a:extLst>
          </p:cNvPr>
          <p:cNvSpPr>
            <a:spLocks noGrp="1"/>
          </p:cNvSpPr>
          <p:nvPr>
            <p:ph idx="1"/>
          </p:nvPr>
        </p:nvSpPr>
        <p:spPr/>
        <p:txBody>
          <a:bodyPr/>
          <a:lstStyle/>
          <a:p>
            <a:r>
              <a:rPr lang="en-US" dirty="0"/>
              <a:t>More requirements!</a:t>
            </a:r>
          </a:p>
          <a:p>
            <a:pPr lvl="1"/>
            <a:r>
              <a:rPr lang="en-US" sz="2000" dirty="0"/>
              <a:t>The attributes for each fiction book shall include </a:t>
            </a:r>
            <a:br>
              <a:rPr lang="en-US" sz="2000" dirty="0"/>
            </a:br>
            <a:r>
              <a:rPr lang="en-US" sz="2000" dirty="0"/>
              <a:t>its </a:t>
            </a:r>
            <a:r>
              <a:rPr lang="en-US" sz="2000" u="sng" dirty="0"/>
              <a:t>publication year and its genre</a:t>
            </a:r>
            <a:r>
              <a:rPr lang="en-US" sz="2000" dirty="0"/>
              <a:t>.</a:t>
            </a:r>
          </a:p>
          <a:p>
            <a:pPr lvl="1"/>
            <a:r>
              <a:rPr lang="en-US" sz="2000" dirty="0"/>
              <a:t>The </a:t>
            </a:r>
            <a:r>
              <a:rPr lang="en-US" sz="2000" u="sng" dirty="0"/>
              <a:t>book genres</a:t>
            </a:r>
            <a:r>
              <a:rPr lang="en-US" sz="2000" dirty="0"/>
              <a:t> shall be ADVENTURE, CLASSICS, DETECTIVE, FANTASY, HISTORIC, HORROR, ROMANCE, and SCIFI.</a:t>
            </a:r>
          </a:p>
          <a:p>
            <a:pPr lvl="4"/>
            <a:endParaRPr lang="en-US" sz="650" dirty="0"/>
          </a:p>
          <a:p>
            <a:r>
              <a:rPr lang="en-US" dirty="0"/>
              <a:t>Classes</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solidFill>
                  <a:srgbClr val="C00000"/>
                </a:solidFill>
                <a:latin typeface="Courier New" panose="02070309020205020404" pitchFamily="49" charset="0"/>
                <a:cs typeface="Courier New" panose="02070309020205020404" pitchFamily="49" charset="0"/>
              </a:rPr>
              <a:t>Attributes.h</a:t>
            </a:r>
            <a:endParaRPr lang="en-US" b="1" dirty="0">
              <a:solidFill>
                <a:srgbClr val="C00000"/>
              </a:solidFill>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ED533B3-CA35-E64B-5C2E-2657D19F1CAE}"/>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
        <p:nvSpPr>
          <p:cNvPr id="5" name="TextBox 4">
            <a:extLst>
              <a:ext uri="{FF2B5EF4-FFF2-40B4-BE49-F238E27FC236}">
                <a16:creationId xmlns:a16="http://schemas.microsoft.com/office/drawing/2014/main" id="{F0523B61-1E21-F039-6750-CC2D3F447DD8}"/>
              </a:ext>
            </a:extLst>
          </p:cNvPr>
          <p:cNvSpPr txBox="1"/>
          <p:nvPr/>
        </p:nvSpPr>
        <p:spPr>
          <a:xfrm>
            <a:off x="2468903" y="3665882"/>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Program2.2-Books2</a:t>
            </a:r>
          </a:p>
        </p:txBody>
      </p:sp>
    </p:spTree>
    <p:extLst>
      <p:ext uri="{BB962C8B-B14F-4D97-AF65-F5344CB8AC3E}">
        <p14:creationId xmlns:p14="http://schemas.microsoft.com/office/powerpoint/2010/main" val="163142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1600220"/>
            <a:ext cx="5852096" cy="3385542"/>
          </a:xfrm>
          <a:prstGeom prst="rect">
            <a:avLst/>
          </a:prstGeom>
          <a:solidFill>
            <a:srgbClr val="FEE698">
              <a:alpha val="50000"/>
            </a:srgbClr>
          </a:solidFill>
          <a:ln w="28575">
            <a:solidFill>
              <a:srgbClr val="E1A90D">
                <a:alpha val="46000"/>
              </a:srgbClr>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Strings vs. Enumeration Types</a:t>
            </a:r>
          </a:p>
          <a:p>
            <a:endParaRPr lang="en-US" sz="800" dirty="0">
              <a:latin typeface="+mn-lt"/>
            </a:endParaRPr>
          </a:p>
          <a:p>
            <a:r>
              <a:rPr lang="en-US" sz="1800" kern="100" dirty="0">
                <a:effectLst/>
                <a:latin typeface="+mn-lt"/>
                <a:ea typeface="Calibri" panose="020F0502020204030204" pitchFamily="34" charset="0"/>
                <a:cs typeface="Times New Roman" panose="02020603050405020304" pitchFamily="18" charset="0"/>
              </a:rPr>
              <a:t>Whenever there is a limited set of values, such as for the genre, an enumeration type is preferable to using a string type. With strings, we must worry about case-sensitive versus case-insensitive comparisons. If we have a typo or a misspelling in a string, the resulting runtime logic error may be hard to detect. </a:t>
            </a:r>
          </a:p>
          <a:p>
            <a:endParaRPr lang="en-US" sz="1000" kern="100" dirty="0">
              <a:latin typeface="+mn-lt"/>
              <a:ea typeface="Calibri" panose="020F0502020204030204" pitchFamily="34" charset="0"/>
              <a:cs typeface="Times New Roman" panose="02020603050405020304" pitchFamily="18" charset="0"/>
            </a:endParaRPr>
          </a:p>
          <a:p>
            <a:r>
              <a:rPr lang="en-US" sz="1800" kern="100" dirty="0">
                <a:effectLst/>
                <a:latin typeface="+mn-lt"/>
                <a:ea typeface="Calibri" panose="020F0502020204030204" pitchFamily="34" charset="0"/>
                <a:cs typeface="Times New Roman" panose="02020603050405020304" pitchFamily="18" charset="0"/>
              </a:rPr>
              <a:t>Comparisons of enumeration constant values during run time are very efficient, and the compiler will catch a misspelling of an enumeration constant before the application runs.</a:t>
            </a:r>
            <a:r>
              <a:rPr lang="en-US" sz="1800" dirty="0">
                <a:effectLst/>
                <a:latin typeface="+mn-lt"/>
              </a:rPr>
              <a:t> </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78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6" name="Content Placeholder 5">
            <a:extLst>
              <a:ext uri="{FF2B5EF4-FFF2-40B4-BE49-F238E27FC236}">
                <a16:creationId xmlns:a16="http://schemas.microsoft.com/office/drawing/2014/main" id="{FF9C133B-036A-E581-E3A0-A221E39B805A}"/>
              </a:ext>
            </a:extLst>
          </p:cNvPr>
          <p:cNvSpPr>
            <a:spLocks noGrp="1"/>
          </p:cNvSpPr>
          <p:nvPr>
            <p:ph idx="1"/>
          </p:nvPr>
        </p:nvSpPr>
        <p:spPr>
          <a:xfrm>
            <a:off x="457200" y="1295401"/>
            <a:ext cx="8229600" cy="1767844"/>
          </a:xfrm>
        </p:spPr>
        <p:txBody>
          <a:bodyPr/>
          <a:lstStyle/>
          <a:p>
            <a:r>
              <a:rPr lang="en-US" dirty="0"/>
              <a:t>Because the book attributes can change </a:t>
            </a:r>
            <a:br>
              <a:rPr lang="en-US" dirty="0"/>
            </a:br>
            <a:r>
              <a:rPr lang="en-US" dirty="0"/>
              <a:t>as the requirements change, we </a:t>
            </a:r>
            <a:r>
              <a:rPr lang="en-US" u="sng" dirty="0"/>
              <a:t>encapsulate the changes</a:t>
            </a:r>
            <a:r>
              <a:rPr lang="en-US" dirty="0"/>
              <a:t> by putting them in a separate </a:t>
            </a:r>
            <a:r>
              <a:rPr lang="en-US" b="1" dirty="0">
                <a:solidFill>
                  <a:srgbClr val="0432FF"/>
                </a:solidFill>
                <a:latin typeface="Courier New" panose="02070309020205020404" pitchFamily="49" charset="0"/>
                <a:cs typeface="Courier New" panose="02070309020205020404" pitchFamily="49" charset="0"/>
              </a:rPr>
              <a:t>Attributes</a:t>
            </a:r>
            <a:r>
              <a:rPr lang="en-US" dirty="0"/>
              <a:t> class.</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3337561"/>
            <a:ext cx="5852096" cy="2492990"/>
          </a:xfrm>
          <a:prstGeom prst="rect">
            <a:avLst/>
          </a:prstGeom>
          <a:solidFill>
            <a:srgbClr val="FEE698">
              <a:alpha val="51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Encapsulate What Varies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Good software design separates code that can vary from code that won’t vary.</a:t>
            </a:r>
            <a:r>
              <a:rPr lang="en-US" sz="1800" dirty="0">
                <a:effectLst/>
                <a:latin typeface="+mj-lt"/>
              </a:rPr>
              <a:t> </a:t>
            </a:r>
            <a:r>
              <a:rPr lang="en-US" sz="1800" kern="100" dirty="0">
                <a:effectLst/>
                <a:latin typeface="+mj-lt"/>
                <a:ea typeface="Calibri" panose="020F0502020204030204" pitchFamily="34" charset="0"/>
                <a:cs typeface="Times New Roman" panose="02020603050405020304" pitchFamily="18" charset="0"/>
              </a:rPr>
              <a:t>Encapsulating the code that can vary isolates it from the rest of the program. Then when changes occur to the encapsulated code, those changes won’t “leak out” and cause other code to change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A common way to encapsulate code that can vary is to put it in a class by itself</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9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41B5-75F1-E251-977F-9311942AE961}"/>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F900D813-A1D7-B070-5FBD-F02F8CC49068}"/>
              </a:ext>
            </a:extLst>
          </p:cNvPr>
          <p:cNvSpPr>
            <a:spLocks noGrp="1"/>
          </p:cNvSpPr>
          <p:nvPr>
            <p:ph idx="1"/>
          </p:nvPr>
        </p:nvSpPr>
        <p:spPr>
          <a:xfrm>
            <a:off x="457200" y="1295400"/>
            <a:ext cx="8229600" cy="1859283"/>
          </a:xfrm>
        </p:spPr>
        <p:txBody>
          <a:bodyPr/>
          <a:lstStyle/>
          <a:p>
            <a:r>
              <a:rPr lang="en-US" sz="2400" dirty="0"/>
              <a:t>Member function </a:t>
            </a:r>
            <a:r>
              <a:rPr lang="en-US" sz="2400" b="1" dirty="0">
                <a:solidFill>
                  <a:srgbClr val="0432FF"/>
                </a:solidFill>
                <a:latin typeface="Courier New" panose="02070309020205020404" pitchFamily="49" charset="0"/>
                <a:cs typeface="Courier New" panose="02070309020205020404" pitchFamily="49" charset="0"/>
              </a:rPr>
              <a:t>is_match()</a:t>
            </a:r>
            <a:r>
              <a:rPr lang="en-US" sz="2400" dirty="0">
                <a:solidFill>
                  <a:srgbClr val="0432FF"/>
                </a:solidFill>
              </a:rPr>
              <a:t> </a:t>
            </a:r>
            <a:r>
              <a:rPr lang="en-US" sz="2400" dirty="0"/>
              <a:t>of the </a:t>
            </a:r>
            <a:r>
              <a:rPr lang="en-US" sz="2400" b="1" dirty="0">
                <a:solidFill>
                  <a:srgbClr val="0432FF"/>
                </a:solidFill>
                <a:latin typeface="Courier New" panose="02070309020205020404" pitchFamily="49" charset="0"/>
                <a:cs typeface="Courier New" panose="02070309020205020404" pitchFamily="49" charset="0"/>
              </a:rPr>
              <a:t>Attributes</a:t>
            </a:r>
            <a:r>
              <a:rPr lang="en-US" sz="2400" dirty="0"/>
              <a:t> class does the work of matching book attributes for a book search.</a:t>
            </a:r>
          </a:p>
          <a:p>
            <a:pPr lvl="1"/>
            <a:r>
              <a:rPr lang="en-US" sz="2000" dirty="0"/>
              <a:t>Member function </a:t>
            </a:r>
            <a:r>
              <a:rPr lang="en-US" sz="2000" b="1" dirty="0">
                <a:solidFill>
                  <a:srgbClr val="0432FF"/>
                </a:solidFill>
                <a:latin typeface="Courier New" panose="02070309020205020404" pitchFamily="49" charset="0"/>
                <a:cs typeface="Courier New" panose="02070309020205020404" pitchFamily="49" charset="0"/>
              </a:rPr>
              <a:t>find()</a:t>
            </a:r>
            <a:r>
              <a:rPr lang="en-US" sz="2000" dirty="0">
                <a:solidFill>
                  <a:srgbClr val="0432FF"/>
                </a:solidFill>
              </a:rPr>
              <a:t> </a:t>
            </a:r>
            <a:r>
              <a:rPr lang="en-US" sz="2000" dirty="0"/>
              <a:t>of class </a:t>
            </a:r>
            <a:r>
              <a:rPr lang="en-US" sz="2000" b="1" dirty="0">
                <a:solidFill>
                  <a:srgbClr val="0432FF"/>
                </a:solidFill>
                <a:latin typeface="Courier New" panose="02070309020205020404" pitchFamily="49" charset="0"/>
                <a:cs typeface="Courier New" panose="02070309020205020404" pitchFamily="49" charset="0"/>
              </a:rPr>
              <a:t>Catalogue</a:t>
            </a:r>
            <a:r>
              <a:rPr lang="en-US" sz="2000" dirty="0"/>
              <a:t> </a:t>
            </a:r>
            <a:br>
              <a:rPr lang="en-US" sz="2000" dirty="0"/>
            </a:br>
            <a:r>
              <a:rPr lang="en-US" sz="2000" dirty="0"/>
              <a:t>is now much simpler.</a:t>
            </a:r>
          </a:p>
        </p:txBody>
      </p:sp>
      <p:sp>
        <p:nvSpPr>
          <p:cNvPr id="4" name="Slide Number Placeholder 3">
            <a:extLst>
              <a:ext uri="{FF2B5EF4-FFF2-40B4-BE49-F238E27FC236}">
                <a16:creationId xmlns:a16="http://schemas.microsoft.com/office/drawing/2014/main" id="{6813D736-D938-178E-36FA-56FA2DB163F9}"/>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
        <p:nvSpPr>
          <p:cNvPr id="5" name="TextBox 4">
            <a:extLst>
              <a:ext uri="{FF2B5EF4-FFF2-40B4-BE49-F238E27FC236}">
                <a16:creationId xmlns:a16="http://schemas.microsoft.com/office/drawing/2014/main" id="{C1E1787C-4636-F5FF-CF24-569CB2E9BECC}"/>
              </a:ext>
            </a:extLst>
          </p:cNvPr>
          <p:cNvSpPr txBox="1"/>
          <p:nvPr/>
        </p:nvSpPr>
        <p:spPr>
          <a:xfrm>
            <a:off x="251507" y="3309515"/>
            <a:ext cx="8640986" cy="2769989"/>
          </a:xfrm>
          <a:prstGeom prst="rect">
            <a:avLst/>
          </a:prstGeom>
          <a:solidFill>
            <a:srgbClr val="FEE698">
              <a:alpha val="5039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Delegation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Move functionality out of one class (the requester) into another more suitable class (the delegate) to make the two classes more </a:t>
            </a:r>
            <a:r>
              <a:rPr lang="en-US" sz="1800" u="sng" kern="100" dirty="0">
                <a:effectLst/>
                <a:latin typeface="+mj-lt"/>
                <a:ea typeface="Calibri" panose="020F0502020204030204" pitchFamily="34" charset="0"/>
                <a:cs typeface="Times New Roman" panose="02020603050405020304" pitchFamily="18" charset="0"/>
              </a:rPr>
              <a:t>cohesive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The requester class commonly has a member variable that points to the delegate class. A particular member function in the delegate class implements the work to be done on behalf of the requester class. The requester class generally should have </a:t>
            </a:r>
            <a:r>
              <a:rPr lang="en-US" sz="1800" u="sng" kern="100" dirty="0">
                <a:effectLst/>
                <a:latin typeface="+mj-lt"/>
                <a:ea typeface="Calibri" panose="020F0502020204030204" pitchFamily="34" charset="0"/>
                <a:cs typeface="Times New Roman" panose="02020603050405020304" pitchFamily="18" charset="0"/>
              </a:rPr>
              <a:t>no dependencies</a:t>
            </a:r>
            <a:r>
              <a:rPr lang="en-US" sz="1800" kern="100" dirty="0">
                <a:effectLst/>
                <a:latin typeface="+mj-lt"/>
                <a:ea typeface="Calibri" panose="020F0502020204030204" pitchFamily="34" charset="0"/>
                <a:cs typeface="Times New Roman" panose="02020603050405020304" pitchFamily="18" charset="0"/>
              </a:rPr>
              <a:t> on how the delegate class does that work. At run time, an object of the requester class can </a:t>
            </a:r>
            <a:r>
              <a:rPr lang="en-US" sz="1800" u="sng" kern="100" dirty="0">
                <a:effectLst/>
                <a:latin typeface="+mj-lt"/>
                <a:ea typeface="Calibri" panose="020F0502020204030204" pitchFamily="34" charset="0"/>
                <a:cs typeface="Times New Roman" panose="02020603050405020304" pitchFamily="18" charset="0"/>
              </a:rPr>
              <a:t>request the work</a:t>
            </a:r>
            <a:r>
              <a:rPr lang="en-US" sz="1800" kern="100" dirty="0">
                <a:effectLst/>
                <a:latin typeface="+mj-lt"/>
                <a:ea typeface="Calibri" panose="020F0502020204030204" pitchFamily="34" charset="0"/>
                <a:cs typeface="Times New Roman" panose="02020603050405020304" pitchFamily="18" charset="0"/>
              </a:rPr>
              <a:t> by calling that member function on an object of the delegate class</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59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7DF1-8C6C-0436-CE29-3E6A82AF9A72}"/>
              </a:ext>
            </a:extLst>
          </p:cNvPr>
          <p:cNvSpPr>
            <a:spLocks noGrp="1"/>
          </p:cNvSpPr>
          <p:nvPr>
            <p:ph type="title"/>
          </p:nvPr>
        </p:nvSpPr>
        <p:spPr/>
        <p:txBody>
          <a:bodyPr/>
          <a:lstStyle/>
          <a:p>
            <a:r>
              <a:rPr lang="en-US" dirty="0"/>
              <a:t>The Dining Philosophers Problem</a:t>
            </a:r>
          </a:p>
        </p:txBody>
      </p:sp>
      <p:sp>
        <p:nvSpPr>
          <p:cNvPr id="3" name="Content Placeholder 2">
            <a:extLst>
              <a:ext uri="{FF2B5EF4-FFF2-40B4-BE49-F238E27FC236}">
                <a16:creationId xmlns:a16="http://schemas.microsoft.com/office/drawing/2014/main" id="{0648ECDF-390E-450E-DB06-2EB73E553A14}"/>
              </a:ext>
            </a:extLst>
          </p:cNvPr>
          <p:cNvSpPr>
            <a:spLocks noGrp="1"/>
          </p:cNvSpPr>
          <p:nvPr>
            <p:ph idx="1"/>
          </p:nvPr>
        </p:nvSpPr>
        <p:spPr>
          <a:xfrm>
            <a:off x="457200" y="1295400"/>
            <a:ext cx="8229600" cy="4953000"/>
          </a:xfrm>
        </p:spPr>
        <p:txBody>
          <a:bodyPr/>
          <a:lstStyle/>
          <a:p>
            <a:r>
              <a:rPr lang="en-US" dirty="0"/>
              <a:t>Another classic multithreading problem!</a:t>
            </a:r>
          </a:p>
          <a:p>
            <a:r>
              <a:rPr lang="en-US" dirty="0"/>
              <a:t>Five Chinese philosophers are seated at a round table with a central bowl of chow mein.</a:t>
            </a:r>
          </a:p>
          <a:p>
            <a:pPr lvl="1"/>
            <a:r>
              <a:rPr lang="en-US" dirty="0"/>
              <a:t>Each has a small individual bowl.</a:t>
            </a:r>
          </a:p>
          <a:p>
            <a:r>
              <a:rPr lang="en-US" dirty="0"/>
              <a:t>Between each philosopher is a </a:t>
            </a:r>
            <a:r>
              <a:rPr lang="en-US" u="sng" dirty="0"/>
              <a:t>single chopstick</a:t>
            </a:r>
            <a:r>
              <a:rPr lang="en-US" dirty="0"/>
              <a:t>.</a:t>
            </a:r>
          </a:p>
          <a:p>
            <a:pPr lvl="1"/>
            <a:r>
              <a:rPr lang="en-US" u="sng" dirty="0"/>
              <a:t>Two chopsticks are required</a:t>
            </a:r>
            <a:r>
              <a:rPr lang="en-US" dirty="0"/>
              <a:t> for a philosopher to fill his individual bowl and to eat the noodles.</a:t>
            </a:r>
          </a:p>
          <a:p>
            <a:r>
              <a:rPr lang="en-US" dirty="0"/>
              <a:t>When </a:t>
            </a:r>
            <a:r>
              <a:rPr lang="en-US" u="sng" dirty="0"/>
              <a:t>both chopsticks</a:t>
            </a:r>
            <a:r>
              <a:rPr lang="en-US" dirty="0"/>
              <a:t> on either side of a philosopher are free, he takes both to use.</a:t>
            </a:r>
          </a:p>
          <a:p>
            <a:pPr lvl="1"/>
            <a:r>
              <a:rPr lang="en-US" dirty="0"/>
              <a:t>Otherwise, </a:t>
            </a:r>
            <a:r>
              <a:rPr lang="en-US" u="sng" dirty="0"/>
              <a:t>the philosopher must wait</a:t>
            </a:r>
            <a:r>
              <a:rPr lang="en-US" dirty="0"/>
              <a:t> until both of his neighbors finishes eating.</a:t>
            </a:r>
          </a:p>
        </p:txBody>
      </p:sp>
      <p:sp>
        <p:nvSpPr>
          <p:cNvPr id="4" name="Slide Number Placeholder 3">
            <a:extLst>
              <a:ext uri="{FF2B5EF4-FFF2-40B4-BE49-F238E27FC236}">
                <a16:creationId xmlns:a16="http://schemas.microsoft.com/office/drawing/2014/main" id="{1916E83B-461D-71C0-7732-2C8EF646E080}"/>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1433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5B03-28CF-B6EE-3B94-CB63CCA7600F}"/>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5D8C277B-74EF-9F14-612B-8E12729BBF4D}"/>
              </a:ext>
            </a:extLst>
          </p:cNvPr>
          <p:cNvSpPr>
            <a:spLocks noGrp="1"/>
          </p:cNvSpPr>
          <p:nvPr>
            <p:ph idx="1"/>
          </p:nvPr>
        </p:nvSpPr>
        <p:spPr>
          <a:xfrm>
            <a:off x="457200" y="1295400"/>
            <a:ext cx="8503872" cy="4835525"/>
          </a:xfrm>
        </p:spPr>
        <p:txBody>
          <a:bodyPr/>
          <a:lstStyle/>
          <a:p>
            <a:r>
              <a:rPr lang="en-US" dirty="0"/>
              <a:t>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is now </a:t>
            </a:r>
            <a:r>
              <a:rPr lang="en-US" dirty="0">
                <a:solidFill>
                  <a:srgbClr val="C00000"/>
                </a:solidFill>
              </a:rPr>
              <a:t>loosely coupled</a:t>
            </a:r>
            <a:r>
              <a:rPr lang="en-US" dirty="0"/>
              <a:t> with class </a:t>
            </a:r>
            <a:r>
              <a:rPr lang="en-US" b="1" dirty="0">
                <a:solidFill>
                  <a:srgbClr val="0432FF"/>
                </a:solidFill>
                <a:latin typeface="Courier New" panose="02070309020205020404" pitchFamily="49" charset="0"/>
                <a:cs typeface="Courier New" panose="02070309020205020404" pitchFamily="49" charset="0"/>
              </a:rPr>
              <a:t>Attributes</a:t>
            </a:r>
            <a:r>
              <a:rPr lang="en-US" dirty="0"/>
              <a:t> because we’ve </a:t>
            </a:r>
            <a:r>
              <a:rPr lang="en-US" u="sng" dirty="0"/>
              <a:t>minimized the dependences</a:t>
            </a:r>
            <a:r>
              <a:rPr lang="en-US" dirty="0"/>
              <a:t> of </a:t>
            </a:r>
            <a:r>
              <a:rPr lang="en-US" b="1" dirty="0">
                <a:solidFill>
                  <a:srgbClr val="0432FF"/>
                </a:solidFill>
                <a:latin typeface="Courier New" panose="02070309020205020404" pitchFamily="49" charset="0"/>
                <a:cs typeface="Courier New" panose="02070309020205020404" pitchFamily="49" charset="0"/>
              </a:rPr>
              <a:t>Catalogue</a:t>
            </a:r>
            <a:r>
              <a:rPr lang="en-US" dirty="0"/>
              <a:t> on </a:t>
            </a:r>
            <a:r>
              <a:rPr lang="en-US" b="1" dirty="0">
                <a:solidFill>
                  <a:srgbClr val="0432FF"/>
                </a:solidFill>
                <a:latin typeface="Courier New" panose="02070309020205020404" pitchFamily="49" charset="0"/>
                <a:cs typeface="Courier New" panose="02070309020205020404" pitchFamily="49" charset="0"/>
              </a:rPr>
              <a:t>Attributes</a:t>
            </a:r>
            <a:r>
              <a:rPr lang="en-US" dirty="0"/>
              <a:t>.</a:t>
            </a:r>
          </a:p>
          <a:p>
            <a:pPr lvl="4"/>
            <a:endParaRPr lang="en-US" dirty="0"/>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doesn’t know the </a:t>
            </a:r>
            <a:r>
              <a:rPr lang="en-US" u="sng" dirty="0"/>
              <a:t>specific attributes</a:t>
            </a:r>
            <a:r>
              <a:rPr lang="en-US" dirty="0"/>
              <a:t> that class </a:t>
            </a:r>
            <a:r>
              <a:rPr lang="en-US" b="1" dirty="0">
                <a:latin typeface="Courier New" panose="02070309020205020404" pitchFamily="49" charset="0"/>
                <a:cs typeface="Courier New" panose="02070309020205020404" pitchFamily="49" charset="0"/>
              </a:rPr>
              <a:t>Attributes</a:t>
            </a:r>
            <a:r>
              <a:rPr lang="en-US" dirty="0"/>
              <a:t> maintains or </a:t>
            </a:r>
            <a:r>
              <a:rPr lang="en-US" u="sng" dirty="0"/>
              <a:t>how it matches</a:t>
            </a:r>
            <a:r>
              <a:rPr lang="en-US" dirty="0"/>
              <a:t> the attributes. </a:t>
            </a:r>
          </a:p>
          <a:p>
            <a:pPr lvl="4"/>
            <a:endParaRPr lang="en-US" dirty="0"/>
          </a:p>
          <a:p>
            <a:pPr lvl="1"/>
            <a:r>
              <a:rPr lang="en-US" dirty="0"/>
              <a:t>Classes </a:t>
            </a:r>
            <a:r>
              <a:rPr lang="en-US" b="1" dirty="0">
                <a:latin typeface="Courier New" panose="02070309020205020404" pitchFamily="49" charset="0"/>
                <a:cs typeface="Courier New" panose="02070309020205020404" pitchFamily="49" charset="0"/>
              </a:rPr>
              <a:t>Book</a:t>
            </a:r>
            <a:r>
              <a:rPr lang="en-US" dirty="0"/>
              <a:t> and </a:t>
            </a:r>
            <a:r>
              <a:rPr lang="en-US" b="1" dirty="0">
                <a:latin typeface="Courier New" panose="02070309020205020404" pitchFamily="49" charset="0"/>
                <a:cs typeface="Courier New" panose="02070309020205020404" pitchFamily="49" charset="0"/>
              </a:rPr>
              <a:t>Attributes</a:t>
            </a:r>
            <a:r>
              <a:rPr lang="en-US" dirty="0"/>
              <a:t> are also </a:t>
            </a:r>
            <a:r>
              <a:rPr lang="en-US" u="sng" dirty="0"/>
              <a:t>loosely coupled</a:t>
            </a:r>
            <a:r>
              <a:rPr lang="en-US" dirty="0"/>
              <a:t> with each other: class </a:t>
            </a:r>
            <a:r>
              <a:rPr lang="en-US" b="1" dirty="0">
                <a:latin typeface="Courier New" panose="02070309020205020404" pitchFamily="49" charset="0"/>
                <a:cs typeface="Courier New" panose="02070309020205020404" pitchFamily="49" charset="0"/>
              </a:rPr>
              <a:t>Attributes</a:t>
            </a:r>
            <a:r>
              <a:rPr lang="en-US" dirty="0"/>
              <a:t> doesn’t know that its objects are stored by </a:t>
            </a:r>
            <a:r>
              <a:rPr lang="en-US" b="1" dirty="0">
                <a:latin typeface="Courier New" panose="02070309020205020404" pitchFamily="49" charset="0"/>
                <a:cs typeface="Courier New" panose="02070309020205020404" pitchFamily="49" charset="0"/>
              </a:rPr>
              <a:t>Book</a:t>
            </a:r>
            <a:r>
              <a:rPr lang="en-US" dirty="0"/>
              <a:t> objects, and class </a:t>
            </a:r>
            <a:r>
              <a:rPr lang="en-US" b="1" dirty="0">
                <a:latin typeface="Courier New" panose="02070309020205020404" pitchFamily="49" charset="0"/>
                <a:cs typeface="Courier New" panose="02070309020205020404" pitchFamily="49" charset="0"/>
              </a:rPr>
              <a:t>Book</a:t>
            </a:r>
            <a:r>
              <a:rPr lang="en-US" dirty="0"/>
              <a:t> also doesn’t need to know how class </a:t>
            </a:r>
            <a:r>
              <a:rPr lang="en-US" b="1" dirty="0">
                <a:latin typeface="Courier New" panose="02070309020205020404" pitchFamily="49" charset="0"/>
                <a:cs typeface="Courier New" panose="02070309020205020404" pitchFamily="49" charset="0"/>
              </a:rPr>
              <a:t>Attributes</a:t>
            </a:r>
            <a:r>
              <a:rPr lang="en-US" dirty="0"/>
              <a:t> is implemented. </a:t>
            </a:r>
          </a:p>
        </p:txBody>
      </p:sp>
      <p:sp>
        <p:nvSpPr>
          <p:cNvPr id="4" name="Slide Number Placeholder 3">
            <a:extLst>
              <a:ext uri="{FF2B5EF4-FFF2-40B4-BE49-F238E27FC236}">
                <a16:creationId xmlns:a16="http://schemas.microsoft.com/office/drawing/2014/main" id="{4EAEB82E-7A17-9D94-2B75-C23D01632375}"/>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3600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82C-81AE-FA8F-4EF6-C083A9BE0F30}"/>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64CAB262-7965-C849-5FAD-35E27F40E133}"/>
              </a:ext>
            </a:extLst>
          </p:cNvPr>
          <p:cNvSpPr>
            <a:spLocks noGrp="1"/>
          </p:cNvSpPr>
          <p:nvPr>
            <p:ph idx="1"/>
          </p:nvPr>
        </p:nvSpPr>
        <p:spPr>
          <a:xfrm>
            <a:off x="457200" y="1295400"/>
            <a:ext cx="8229600" cy="579137"/>
          </a:xfrm>
        </p:spPr>
        <p:txBody>
          <a:bodyPr/>
          <a:lstStyle/>
          <a:p>
            <a:r>
              <a:rPr lang="en-US" dirty="0"/>
              <a:t>How are we doing so far?</a:t>
            </a:r>
          </a:p>
        </p:txBody>
      </p:sp>
      <p:sp>
        <p:nvSpPr>
          <p:cNvPr id="4" name="Slide Number Placeholder 3">
            <a:extLst>
              <a:ext uri="{FF2B5EF4-FFF2-40B4-BE49-F238E27FC236}">
                <a16:creationId xmlns:a16="http://schemas.microsoft.com/office/drawing/2014/main" id="{3944FAC8-6848-ABFB-EC99-AE76A1E9DD5B}"/>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pic>
        <p:nvPicPr>
          <p:cNvPr id="5" name="Picture 4" descr="Diagram, schematic&#10;&#10;Description automatically generated">
            <a:extLst>
              <a:ext uri="{FF2B5EF4-FFF2-40B4-BE49-F238E27FC236}">
                <a16:creationId xmlns:a16="http://schemas.microsoft.com/office/drawing/2014/main" id="{BD8F7333-F2F7-ABF7-BB04-A2743CE75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240" y="1965976"/>
            <a:ext cx="2669519" cy="3782573"/>
          </a:xfrm>
          <a:prstGeom prst="rect">
            <a:avLst/>
          </a:prstGeom>
        </p:spPr>
      </p:pic>
    </p:spTree>
    <p:extLst>
      <p:ext uri="{BB962C8B-B14F-4D97-AF65-F5344CB8AC3E}">
        <p14:creationId xmlns:p14="http://schemas.microsoft.com/office/powerpoint/2010/main" val="396145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4611B-F759-103A-BD83-AADB71C23CA7}"/>
              </a:ext>
            </a:extLst>
          </p:cNvPr>
          <p:cNvSpPr/>
          <p:nvPr/>
        </p:nvSpPr>
        <p:spPr bwMode="auto">
          <a:xfrm>
            <a:off x="823001" y="1783098"/>
            <a:ext cx="7132241" cy="1737341"/>
          </a:xfrm>
          <a:prstGeom prst="rect">
            <a:avLst/>
          </a:prstGeom>
          <a:solidFill>
            <a:srgbClr val="73FEFF">
              <a:alpha val="25000"/>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775A6D5-3747-759A-A10C-6F5606E36F90}"/>
              </a:ext>
            </a:extLst>
          </p:cNvPr>
          <p:cNvSpPr>
            <a:spLocks noGrp="1"/>
          </p:cNvSpPr>
          <p:nvPr>
            <p:ph type="title"/>
          </p:nvPr>
        </p:nvSpPr>
        <p:spPr/>
        <p:txBody>
          <a:bodyPr/>
          <a:lstStyle/>
          <a:p>
            <a:r>
              <a:rPr lang="en-US" dirty="0"/>
              <a:t>Iteration #3: More Books and Attributes</a:t>
            </a:r>
          </a:p>
        </p:txBody>
      </p:sp>
      <p:sp>
        <p:nvSpPr>
          <p:cNvPr id="3" name="Content Placeholder 2">
            <a:extLst>
              <a:ext uri="{FF2B5EF4-FFF2-40B4-BE49-F238E27FC236}">
                <a16:creationId xmlns:a16="http://schemas.microsoft.com/office/drawing/2014/main" id="{620020BD-29B4-40FD-0323-4A9040A1DB2E}"/>
              </a:ext>
            </a:extLst>
          </p:cNvPr>
          <p:cNvSpPr>
            <a:spLocks noGrp="1"/>
          </p:cNvSpPr>
          <p:nvPr>
            <p:ph idx="1"/>
          </p:nvPr>
        </p:nvSpPr>
        <p:spPr>
          <a:xfrm>
            <a:off x="457200" y="1245206"/>
            <a:ext cx="8229600" cy="4835525"/>
          </a:xfrm>
        </p:spPr>
        <p:txBody>
          <a:bodyPr/>
          <a:lstStyle/>
          <a:p>
            <a:r>
              <a:rPr lang="en-US" dirty="0"/>
              <a:t>Still more requirements!</a:t>
            </a:r>
          </a:p>
          <a:p>
            <a:pPr lvl="1"/>
            <a:r>
              <a:rPr lang="en-US" sz="2000" dirty="0"/>
              <a:t>It must be possible to </a:t>
            </a:r>
            <a:r>
              <a:rPr lang="en-US" sz="2000" u="sng" dirty="0"/>
              <a:t>add cookbooks</a:t>
            </a:r>
            <a:r>
              <a:rPr lang="en-US" sz="2000" dirty="0"/>
              <a:t> and their attributes </a:t>
            </a:r>
            <a:br>
              <a:rPr lang="en-US" sz="2000" dirty="0"/>
            </a:br>
            <a:r>
              <a:rPr lang="en-US" sz="2000" dirty="0"/>
              <a:t>to the catalogue.</a:t>
            </a:r>
          </a:p>
          <a:p>
            <a:pPr lvl="1"/>
            <a:r>
              <a:rPr lang="en-US" sz="2000" dirty="0"/>
              <a:t>The attributes for a cookbook must include its </a:t>
            </a:r>
            <a:r>
              <a:rPr lang="en-US" sz="2000" u="sng" dirty="0"/>
              <a:t>region</a:t>
            </a:r>
            <a:r>
              <a:rPr lang="en-US" sz="2000" dirty="0"/>
              <a:t>.</a:t>
            </a:r>
          </a:p>
          <a:p>
            <a:pPr lvl="1"/>
            <a:r>
              <a:rPr lang="en-US" sz="2000" dirty="0"/>
              <a:t>The regions shall be CHINA, FRANCE, INDIA, ITALY, MEXICO, US, and UNSPECIFIED.</a:t>
            </a:r>
          </a:p>
          <a:p>
            <a:pPr lvl="4"/>
            <a:endParaRPr lang="en-US" dirty="0"/>
          </a:p>
          <a:p>
            <a:r>
              <a:rPr lang="en-US" dirty="0"/>
              <a:t>Classes </a:t>
            </a: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9684E75-8A1A-8543-1F3E-EE066BFBF7E4}"/>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
        <p:nvSpPr>
          <p:cNvPr id="7" name="Content Placeholder 2">
            <a:extLst>
              <a:ext uri="{FF2B5EF4-FFF2-40B4-BE49-F238E27FC236}">
                <a16:creationId xmlns:a16="http://schemas.microsoft.com/office/drawing/2014/main" id="{943DC259-7918-FF3A-AFA3-8B979CCFD9F4}"/>
              </a:ext>
            </a:extLst>
          </p:cNvPr>
          <p:cNvSpPr txBox="1">
            <a:spLocks/>
          </p:cNvSpPr>
          <p:nvPr/>
        </p:nvSpPr>
        <p:spPr>
          <a:xfrm>
            <a:off x="3566122" y="4193785"/>
            <a:ext cx="3474732" cy="1645902"/>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eaLnBrk="1" hangingPunct="1"/>
            <a:r>
              <a:rPr lang="en-US" sz="2000" b="1" dirty="0" err="1">
                <a:solidFill>
                  <a:srgbClr val="C00000"/>
                </a:solidFill>
                <a:latin typeface="Courier New" panose="02070309020205020404" pitchFamily="49" charset="0"/>
                <a:cs typeface="Courier New" panose="02070309020205020404" pitchFamily="49" charset="0"/>
              </a:rPr>
              <a:t>Cookbook.h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CookbookAttrs.h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Fiction.h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FictionAttrs.h</a:t>
            </a:r>
            <a:endParaRPr lang="en-US" sz="2000" b="1" dirty="0">
              <a:solidFill>
                <a:srgbClr val="C0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52E6D74-FF7A-37E4-7B13-EE6053D1FB94}"/>
              </a:ext>
            </a:extLst>
          </p:cNvPr>
          <p:cNvSpPr txBox="1"/>
          <p:nvPr/>
        </p:nvSpPr>
        <p:spPr>
          <a:xfrm>
            <a:off x="2468903" y="3766028"/>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Program2.3-Books3</a:t>
            </a:r>
          </a:p>
        </p:txBody>
      </p:sp>
    </p:spTree>
    <p:extLst>
      <p:ext uri="{BB962C8B-B14F-4D97-AF65-F5344CB8AC3E}">
        <p14:creationId xmlns:p14="http://schemas.microsoft.com/office/powerpoint/2010/main" val="2522931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AEAE-7932-047B-A121-1C6968CDF413}"/>
              </a:ext>
            </a:extLst>
          </p:cNvPr>
          <p:cNvSpPr>
            <a:spLocks noGrp="1"/>
          </p:cNvSpPr>
          <p:nvPr>
            <p:ph type="title"/>
          </p:nvPr>
        </p:nvSpPr>
        <p:spPr/>
        <p:txBody>
          <a:bodyPr/>
          <a:lstStyle/>
          <a:p>
            <a:r>
              <a:rPr lang="en-US" dirty="0"/>
              <a:t>Iteration #3</a:t>
            </a:r>
            <a:r>
              <a:rPr lang="en-US" i="1" dirty="0"/>
              <a:t>, cont’d</a:t>
            </a:r>
            <a:endParaRPr lang="en-US" dirty="0"/>
          </a:p>
        </p:txBody>
      </p:sp>
      <p:sp>
        <p:nvSpPr>
          <p:cNvPr id="4" name="Slide Number Placeholder 3">
            <a:extLst>
              <a:ext uri="{FF2B5EF4-FFF2-40B4-BE49-F238E27FC236}">
                <a16:creationId xmlns:a16="http://schemas.microsoft.com/office/drawing/2014/main" id="{1AB4FFFE-0055-3F01-4A8A-14AED2E1E902}"/>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9ECA6F69-521F-8852-2AB8-52BC84C55405}"/>
              </a:ext>
            </a:extLst>
          </p:cNvPr>
          <p:cNvSpPr txBox="1"/>
          <p:nvPr/>
        </p:nvSpPr>
        <p:spPr>
          <a:xfrm>
            <a:off x="1348775" y="1508781"/>
            <a:ext cx="6446450" cy="412420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Open-Closed Principle</a:t>
            </a:r>
          </a:p>
          <a:p>
            <a:endParaRPr lang="en-US" sz="800" dirty="0">
              <a:latin typeface="+mj-lt"/>
            </a:endParaRPr>
          </a:p>
          <a:p>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Closing a class to modification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provides stability — programmers will always know what that code does and how to use it. But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keeping it open for extensions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form of subclasses allows adding functionality beyond what the closed superclass provides</a:t>
            </a:r>
            <a:r>
              <a:rPr lang="en-US" sz="1800" dirty="0">
                <a:solidFill>
                  <a:srgbClr val="000000"/>
                </a:solidFill>
                <a:effectLst/>
                <a:latin typeface="+mj-lt"/>
                <a:ea typeface="Calibri" panose="020F0502020204030204" pitchFamily="34" charset="0"/>
                <a:cs typeface="Times New Roman" panose="02020603050405020304" pitchFamily="18" charset="0"/>
              </a:rPr>
              <a:t>.</a:t>
            </a:r>
          </a:p>
          <a:p>
            <a:endParaRPr lang="en-US" sz="1000" dirty="0">
              <a:solidFill>
                <a:srgbClr val="000000"/>
              </a:solidFill>
              <a:latin typeface="+mj-lt"/>
              <a:ea typeface="Times New Roman" panose="02020603050405020304" pitchFamily="18"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Open-Closed Principle supports loose coupling and encapsulation. For example, a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can hide how it stores coordinates. But it can have subclasses such as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extend functionality by displaying the various shapes, but the subclasses are not dependent on how the coordinates are stored. If it ever becomes necessary to change the coordinates code in the superclass, the subclasses will inherit the changes but not require any code modifications</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057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AEAE-7932-047B-A121-1C6968CDF413}"/>
              </a:ext>
            </a:extLst>
          </p:cNvPr>
          <p:cNvSpPr>
            <a:spLocks noGrp="1"/>
          </p:cNvSpPr>
          <p:nvPr>
            <p:ph type="title"/>
          </p:nvPr>
        </p:nvSpPr>
        <p:spPr/>
        <p:txBody>
          <a:bodyPr/>
          <a:lstStyle/>
          <a:p>
            <a:r>
              <a:rPr lang="en-US" dirty="0"/>
              <a:t>Iteration #3</a:t>
            </a:r>
            <a:r>
              <a:rPr lang="en-US" i="1" dirty="0"/>
              <a:t>, cont’d</a:t>
            </a:r>
            <a:endParaRPr lang="en-US" dirty="0"/>
          </a:p>
        </p:txBody>
      </p:sp>
      <p:sp>
        <p:nvSpPr>
          <p:cNvPr id="4" name="Slide Number Placeholder 3">
            <a:extLst>
              <a:ext uri="{FF2B5EF4-FFF2-40B4-BE49-F238E27FC236}">
                <a16:creationId xmlns:a16="http://schemas.microsoft.com/office/drawing/2014/main" id="{1AB4FFFE-0055-3F01-4A8A-14AED2E1E902}"/>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5" name="TextBox 4">
            <a:extLst>
              <a:ext uri="{FF2B5EF4-FFF2-40B4-BE49-F238E27FC236}">
                <a16:creationId xmlns:a16="http://schemas.microsoft.com/office/drawing/2014/main" id="{9ECA6F69-521F-8852-2AB8-52BC84C55405}"/>
              </a:ext>
            </a:extLst>
          </p:cNvPr>
          <p:cNvSpPr txBox="1"/>
          <p:nvPr/>
        </p:nvSpPr>
        <p:spPr>
          <a:xfrm>
            <a:off x="457200" y="1234464"/>
            <a:ext cx="8229599" cy="504753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Code to the Interface Principle</a:t>
            </a:r>
          </a:p>
          <a:p>
            <a:endParaRPr lang="en-US" sz="800" dirty="0">
              <a:latin typeface="+mj-lt"/>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 class has several subclasses, our code should have the flexibility to work with any of the subclasses at run time. For example, if a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has subclasses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coding to a specific implementation is poor design</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r>
              <a:rPr lang="en-US" sz="18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Rectangle *</a:t>
            </a:r>
            <a:r>
              <a:rPr lang="en-US" sz="1800" b="1"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new Rectangle();  // poor design!</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-&gt;display()</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Variable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rect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can only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 But if instead we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code to the interface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this example</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p>
          <a:p>
            <a:r>
              <a:rPr lang="en-US" sz="18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Shape *shape = new Rectangle();</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shape-&gt;display();</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can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 but it can also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shape = new Circle();</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shape-&gt;display();</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Coding to the interface relies on polymorphism. Which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display()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is invoked at run time in this example depends on the type of object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pointing to</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860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274367" y="1325903"/>
            <a:ext cx="8595266" cy="4678204"/>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Checking and Converting Pointer Types in C++</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Consider the overloaded </a:t>
            </a:r>
            <a:r>
              <a:rPr lang="en-US" sz="1800" b="1" u="none" strike="noStrike" kern="100" dirty="0">
                <a:effectLst/>
                <a:latin typeface="Courier New" panose="02070309020205020404" pitchFamily="49" charset="0"/>
                <a:ea typeface="Calibri" panose="020F0502020204030204" pitchFamily="34" charset="0"/>
                <a:cs typeface="Courier New" panose="02070309020205020404" pitchFamily="49" charset="0"/>
              </a:rPr>
              <a:t>Catalogue::find()</a:t>
            </a:r>
            <a:r>
              <a:rPr lang="en-US" sz="1800" kern="100" dirty="0">
                <a:effectLst/>
                <a:latin typeface="+mj-lt"/>
                <a:ea typeface="Calibri" panose="020F0502020204030204" pitchFamily="34" charset="0"/>
                <a:cs typeface="Times New Roman" panose="02020603050405020304" pitchFamily="18" charset="0"/>
              </a:rPr>
              <a:t> member function that receives the </a:t>
            </a:r>
            <a:r>
              <a:rPr lang="en-US" sz="1800" b="1" kern="100" dirty="0">
                <a:latin typeface="Courier New" panose="02070309020205020404" pitchFamily="49" charset="0"/>
                <a:cs typeface="Courier New" panose="02070309020205020404" pitchFamily="49" charset="0"/>
              </a:rPr>
              <a:t>FictionAttrs</a:t>
            </a:r>
            <a:r>
              <a:rPr lang="en-US" sz="1800" kern="100" dirty="0">
                <a:effectLst/>
                <a:latin typeface="+mj-lt"/>
                <a:ea typeface="Calibri" panose="020F0502020204030204" pitchFamily="34" charset="0"/>
                <a:cs typeface="Times New Roman" panose="02020603050405020304" pitchFamily="18" charset="0"/>
              </a:rPr>
              <a:t> parameter. We declared pointer variable </a:t>
            </a:r>
            <a:r>
              <a:rPr lang="en-US" sz="1800" b="1" kern="100" dirty="0">
                <a:latin typeface="Courier New" panose="02070309020205020404" pitchFamily="49" charset="0"/>
                <a:cs typeface="Courier New" panose="02070309020205020404" pitchFamily="49" charset="0"/>
              </a:rPr>
              <a:t>Book *book</a:t>
            </a:r>
            <a:r>
              <a:rPr lang="en-US" sz="1800" u="none" strike="noStrike" kern="100" dirty="0">
                <a:effectLst/>
                <a:latin typeface="+mj-lt"/>
                <a:ea typeface="Calibri" panose="020F0502020204030204" pitchFamily="34" charset="0"/>
                <a:cs typeface="Times New Roman" panose="02020603050405020304" pitchFamily="18" charset="0"/>
              </a:rPr>
              <a:t> </a:t>
            </a:r>
            <a:r>
              <a:rPr lang="en-US" sz="1800" kern="100" dirty="0">
                <a:solidFill>
                  <a:srgbClr val="000000"/>
                </a:solidFill>
                <a:effectLst/>
                <a:latin typeface="+mj-lt"/>
                <a:ea typeface="Calibri" panose="020F0502020204030204" pitchFamily="34" charset="0"/>
                <a:cs typeface="Times New Roman" panose="02020603050405020304" pitchFamily="18" charset="0"/>
              </a:rPr>
              <a:t>in the </a:t>
            </a:r>
            <a:r>
              <a:rPr lang="en-US" sz="1800" b="1" kern="100" dirty="0">
                <a:latin typeface="Courier New" panose="02070309020205020404" pitchFamily="49" charset="0"/>
                <a:cs typeface="Courier New" panose="02070309020205020404" pitchFamily="49" charset="0"/>
              </a:rPr>
              <a:t>for</a:t>
            </a:r>
            <a:r>
              <a:rPr lang="en-US" sz="1800" kern="100" dirty="0">
                <a:solidFill>
                  <a:srgbClr val="000000"/>
                </a:solidFill>
                <a:effectLst/>
                <a:latin typeface="+mj-lt"/>
                <a:ea typeface="Calibri" panose="020F0502020204030204" pitchFamily="34" charset="0"/>
                <a:cs typeface="Times New Roman" panose="02020603050405020304" pitchFamily="18" charset="0"/>
              </a:rPr>
              <a:t> loop that iterates over </a:t>
            </a:r>
            <a:r>
              <a:rPr lang="en-US" sz="1800" b="1" kern="100" dirty="0">
                <a:latin typeface="Courier New" panose="02070309020205020404" pitchFamily="49" charset="0"/>
                <a:cs typeface="Courier New" panose="02070309020205020404" pitchFamily="49" charset="0"/>
              </a:rPr>
              <a:t>Book</a:t>
            </a:r>
            <a:r>
              <a:rPr lang="en-US" sz="1800" kern="100" dirty="0">
                <a:solidFill>
                  <a:srgbClr val="000000"/>
                </a:solidFill>
                <a:effectLst/>
                <a:latin typeface="+mj-lt"/>
                <a:ea typeface="Calibri" panose="020F0502020204030204" pitchFamily="34" charset="0"/>
                <a:cs typeface="Times New Roman" panose="02020603050405020304" pitchFamily="18" charset="0"/>
              </a:rPr>
              <a:t> objects in vector </a:t>
            </a:r>
            <a:r>
              <a:rPr lang="en-US" sz="1800" b="1" kern="100" dirty="0">
                <a:latin typeface="Courier New" panose="02070309020205020404" pitchFamily="49" charset="0"/>
                <a:cs typeface="Courier New" panose="02070309020205020404" pitchFamily="49" charset="0"/>
              </a:rPr>
              <a:t>booklist</a:t>
            </a:r>
            <a:r>
              <a:rPr lang="en-US" sz="1800" kern="100" dirty="0">
                <a:solidFill>
                  <a:srgbClr val="000000"/>
                </a:solidFill>
                <a:effectLst/>
                <a:latin typeface="+mj-lt"/>
                <a:ea typeface="Calibri" panose="020F0502020204030204" pitchFamily="34" charset="0"/>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Since </a:t>
            </a:r>
            <a:r>
              <a:rPr lang="en-US" sz="1800" b="1" kern="100" dirty="0">
                <a:latin typeface="Courier New" panose="02070309020205020404" pitchFamily="49" charset="0"/>
                <a:cs typeface="Courier New" panose="02070309020205020404" pitchFamily="49" charset="0"/>
              </a:rPr>
              <a:t>booklist</a:t>
            </a:r>
            <a:r>
              <a:rPr lang="en-US" sz="1800" kern="100" dirty="0">
                <a:effectLst/>
                <a:latin typeface="+mj-lt"/>
                <a:ea typeface="Calibri" panose="020F0502020204030204" pitchFamily="34" charset="0"/>
                <a:cs typeface="Times New Roman" panose="02020603050405020304" pitchFamily="18" charset="0"/>
              </a:rPr>
              <a:t> contains pointers to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objects, during each iteration of the loop, variable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will point to an object instantiated from one of the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subclasses. If the variable is pointing to a </a:t>
            </a:r>
            <a:r>
              <a:rPr lang="en-US" sz="1800" b="1" kern="100" dirty="0">
                <a:latin typeface="Courier New" panose="02070309020205020404" pitchFamily="49" charset="0"/>
                <a:cs typeface="Courier New" panose="02070309020205020404" pitchFamily="49" charset="0"/>
              </a:rPr>
              <a:t>Fiction</a:t>
            </a:r>
            <a:r>
              <a:rPr lang="en-US" sz="1800" kern="100" dirty="0">
                <a:effectLst/>
                <a:latin typeface="+mj-lt"/>
                <a:ea typeface="Calibri" panose="020F0502020204030204" pitchFamily="34" charset="0"/>
                <a:cs typeface="Times New Roman" panose="02020603050405020304" pitchFamily="18" charset="0"/>
              </a:rPr>
              <a:t> book object, then the call to </a:t>
            </a:r>
            <a:r>
              <a:rPr lang="en-US" sz="1800" b="1" kern="100" dirty="0">
                <a:latin typeface="Courier New" panose="02070309020205020404" pitchFamily="49" charset="0"/>
                <a:cs typeface="Courier New" panose="02070309020205020404" pitchFamily="49" charset="0"/>
              </a:rPr>
              <a:t>dynamic_cast&lt;&gt;(</a:t>
            </a:r>
            <a:r>
              <a:rPr lang="en-US" sz="1800" b="1" kern="100" dirty="0">
                <a:latin typeface="+mj-lt"/>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in the statements</a:t>
            </a:r>
            <a:r>
              <a:rPr lang="en-US" sz="2000" dirty="0">
                <a:effectLst/>
                <a:latin typeface="+mj-lt"/>
              </a:rPr>
              <a:t> </a:t>
            </a:r>
          </a:p>
          <a:p>
            <a:pPr marL="171450" marR="0">
              <a:spcBef>
                <a:spcPts val="0"/>
              </a:spcBef>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Fiction *fiction = dynamic_cast&lt;Fiction *&gt;(book);</a:t>
            </a:r>
          </a:p>
          <a:p>
            <a:pPr marL="171450" marR="0">
              <a:spcBef>
                <a:spcPts val="0"/>
              </a:spcBef>
              <a:spcAft>
                <a:spcPts val="0"/>
              </a:spcAft>
            </a:pPr>
            <a:r>
              <a:rPr lang="en-US" sz="1800" b="1" kern="100" dirty="0">
                <a:latin typeface="Courier New" panose="02070309020205020404" pitchFamily="49" charset="0"/>
                <a:cs typeface="Courier New" panose="02070309020205020404" pitchFamily="49" charset="0"/>
              </a:rPr>
              <a:t>    if (fiction != nullptr) ...</a:t>
            </a:r>
          </a:p>
          <a:p>
            <a:r>
              <a:rPr lang="en-US" sz="1800" dirty="0">
                <a:solidFill>
                  <a:srgbClr val="000000"/>
                </a:solidFill>
                <a:effectLst/>
                <a:latin typeface="+mj-lt"/>
                <a:ea typeface="Calibri" panose="020F0502020204030204" pitchFamily="34" charset="0"/>
                <a:cs typeface="Times New Roman" panose="02020603050405020304" pitchFamily="18" charset="0"/>
              </a:rPr>
              <a:t>will convert the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pointer, and therefore pointer variable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will point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object. But if variable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is pointing instead to a </a:t>
            </a:r>
            <a:r>
              <a:rPr lang="en-US" sz="1800" b="1" kern="100" dirty="0">
                <a:latin typeface="Courier New" panose="02070309020205020404" pitchFamily="49" charset="0"/>
                <a:cs typeface="Courier New" panose="02070309020205020404" pitchFamily="49" charset="0"/>
              </a:rPr>
              <a:t>Cookbook</a:t>
            </a:r>
            <a:r>
              <a:rPr lang="en-US" sz="1800" dirty="0">
                <a:solidFill>
                  <a:srgbClr val="000000"/>
                </a:solidFill>
                <a:effectLst/>
                <a:latin typeface="+mj-lt"/>
                <a:ea typeface="Calibri" panose="020F0502020204030204" pitchFamily="34" charset="0"/>
                <a:cs typeface="Times New Roman" panose="02020603050405020304" pitchFamily="18" charset="0"/>
              </a:rPr>
              <a:t> object, the dynamic cast will return </a:t>
            </a:r>
            <a:r>
              <a:rPr lang="en-US" sz="1800" b="1" kern="100" dirty="0">
                <a:latin typeface="Courier New" panose="02070309020205020404" pitchFamily="49" charset="0"/>
                <a:cs typeface="Courier New" panose="02070309020205020404" pitchFamily="49" charset="0"/>
              </a:rPr>
              <a:t>nullptr</a:t>
            </a:r>
            <a:r>
              <a:rPr lang="en-US" sz="1800" dirty="0">
                <a:solidFill>
                  <a:srgbClr val="000000"/>
                </a:solidFill>
                <a:effectLst/>
                <a:latin typeface="+mj-lt"/>
                <a:ea typeface="Calibri" panose="020F0502020204030204" pitchFamily="34" charset="0"/>
                <a:cs typeface="Times New Roman" panose="02020603050405020304" pitchFamily="18" charset="0"/>
              </a:rPr>
              <a:t>. Therefore, this call to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performs </a:t>
            </a:r>
            <a:r>
              <a:rPr lang="en-US" sz="1800" u="sng" dirty="0">
                <a:solidFill>
                  <a:srgbClr val="000000"/>
                </a:solidFill>
                <a:effectLst/>
                <a:latin typeface="+mj-lt"/>
                <a:ea typeface="Calibri" panose="020F0502020204030204" pitchFamily="34" charset="0"/>
                <a:cs typeface="Times New Roman" panose="02020603050405020304" pitchFamily="18" charset="0"/>
              </a:rPr>
              <a:t>both pointer type checking and pointer type conversion</a:t>
            </a:r>
            <a:r>
              <a:rPr lang="en-US" sz="1800" dirty="0">
                <a:solidFill>
                  <a:srgbClr val="000000"/>
                </a:solidFill>
                <a:effectLst/>
                <a:latin typeface="+mj-lt"/>
                <a:ea typeface="Calibri" panose="020F0502020204030204" pitchFamily="34" charset="0"/>
                <a:cs typeface="Times New Roman" panose="02020603050405020304" pitchFamily="18" charset="0"/>
              </a:rPr>
              <a:t>. We use the other call to</a:t>
            </a:r>
            <a:r>
              <a:rPr lang="en-US" sz="1800" u="none" strike="noStrike" dirty="0">
                <a:solidFill>
                  <a:srgbClr val="000000"/>
                </a:solidFill>
                <a:effectLst/>
                <a:latin typeface="+mj-lt"/>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to check and convert an </a:t>
            </a:r>
            <a:r>
              <a:rPr lang="en-US" sz="1800" b="1" kern="100" dirty="0">
                <a:latin typeface="Courier New" panose="02070309020205020404" pitchFamily="49" charset="0"/>
                <a:cs typeface="Courier New" panose="02070309020205020404" pitchFamily="49" charset="0"/>
              </a:rPr>
              <a:t>Attributes</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FictionAttrs</a:t>
            </a:r>
            <a:r>
              <a:rPr lang="en-US" sz="1800" dirty="0">
                <a:solidFill>
                  <a:srgbClr val="000000"/>
                </a:solidFill>
                <a:effectLst/>
                <a:latin typeface="+mj-lt"/>
                <a:ea typeface="Calibri" panose="020F0502020204030204" pitchFamily="34" charset="0"/>
                <a:cs typeface="Times New Roman" panose="02020603050405020304" pitchFamily="18" charset="0"/>
              </a:rPr>
              <a:t> pointer.</a:t>
            </a:r>
            <a:r>
              <a:rPr lang="en-US" sz="1800" dirty="0">
                <a:effectLst/>
                <a:latin typeface="+mj-lt"/>
              </a:rPr>
              <a:t> </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202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p:txBody>
          <a:bodyPr/>
          <a:lstStyle/>
          <a:p>
            <a:r>
              <a:rPr lang="en-US" dirty="0"/>
              <a:t>Problem: Too much duplicated code!</a:t>
            </a:r>
          </a:p>
          <a:p>
            <a:pPr lvl="4"/>
            <a:endParaRPr lang="en-US" dirty="0"/>
          </a:p>
          <a:p>
            <a:pPr lvl="1"/>
            <a:r>
              <a:rPr lang="en-US" sz="2200" kern="100" dirty="0">
                <a:effectLst/>
                <a:ea typeface="Calibri" panose="020F0502020204030204" pitchFamily="34" charset="0"/>
                <a:cs typeface="Times New Roman" panose="02020603050405020304" pitchFamily="18" charset="0"/>
              </a:rPr>
              <a:t>Each kind of book requires a pair of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Book</a:t>
            </a:r>
            <a:r>
              <a:rPr lang="en-US" sz="2200" kern="100" dirty="0">
                <a:effectLst/>
                <a:ea typeface="Calibri" panose="020F0502020204030204" pitchFamily="34" charset="0"/>
                <a:cs typeface="Times New Roman" panose="02020603050405020304" pitchFamily="18" charset="0"/>
              </a:rPr>
              <a:t> and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Attributes</a:t>
            </a:r>
            <a:r>
              <a:rPr lang="en-US" sz="2200" kern="100" dirty="0">
                <a:effectLst/>
                <a:ea typeface="Calibri" panose="020F0502020204030204" pitchFamily="34" charset="0"/>
                <a:cs typeface="Times New Roman" panose="02020603050405020304" pitchFamily="18" charset="0"/>
              </a:rPr>
              <a:t> subclasses.</a:t>
            </a:r>
          </a:p>
          <a:p>
            <a:pPr lvl="4"/>
            <a:endParaRPr lang="en-US" sz="850" kern="100" dirty="0">
              <a:effectLst/>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kind of book requires an overloaded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add() </a:t>
            </a:r>
            <a:r>
              <a:rPr lang="en-US" sz="2200" kern="100" dirty="0">
                <a:effectLst/>
                <a:ea typeface="Calibri" panose="020F0502020204030204" pitchFamily="34" charset="0"/>
                <a:cs typeface="Times New Roman" panose="02020603050405020304" pitchFamily="18" charset="0"/>
              </a:rPr>
              <a:t>member function and an overloaded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find() </a:t>
            </a:r>
            <a:r>
              <a:rPr lang="en-US" sz="2200" kern="100" dirty="0">
                <a:effectLst/>
                <a:ea typeface="Calibri" panose="020F0502020204030204" pitchFamily="34" charset="0"/>
                <a:cs typeface="Times New Roman" panose="02020603050405020304" pitchFamily="18" charset="0"/>
              </a:rPr>
              <a:t>member function in class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Catalogue</a:t>
            </a:r>
            <a:r>
              <a:rPr lang="en-US" sz="2200" kern="100" dirty="0">
                <a:effectLst/>
                <a:ea typeface="Calibri" panose="020F0502020204030204" pitchFamily="34" charset="0"/>
                <a:cs typeface="Times New Roman" panose="02020603050405020304" pitchFamily="18" charset="0"/>
              </a:rPr>
              <a:t>. These functions have similar code</a:t>
            </a:r>
            <a:r>
              <a:rPr lang="en-US" sz="2200" kern="100" dirty="0">
                <a:ea typeface="Calibri" panose="020F0502020204030204" pitchFamily="34" charset="0"/>
                <a:cs typeface="Times New Roman" panose="02020603050405020304" pitchFamily="18" charset="0"/>
              </a:rPr>
              <a:t>.</a:t>
            </a:r>
          </a:p>
          <a:p>
            <a:pPr lvl="4"/>
            <a:endParaRPr lang="en-US" sz="850" kern="100" dirty="0">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find() </a:t>
            </a:r>
            <a:r>
              <a:rPr lang="en-US" sz="2200" kern="100" dirty="0">
                <a:effectLst/>
                <a:ea typeface="Calibri" panose="020F0502020204030204" pitchFamily="34" charset="0"/>
                <a:cs typeface="Times New Roman" panose="02020603050405020304" pitchFamily="18" charset="0"/>
              </a:rPr>
              <a:t>member function requires a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dynamic_cast&lt;&gt;() </a:t>
            </a:r>
            <a:r>
              <a:rPr lang="en-US" sz="2200" kern="100" dirty="0">
                <a:effectLst/>
                <a:ea typeface="Calibri" panose="020F0502020204030204" pitchFamily="34" charset="0"/>
                <a:cs typeface="Times New Roman" panose="02020603050405020304" pitchFamily="18" charset="0"/>
              </a:rPr>
              <a:t>call to ensure it will check the right kind of book, and another </a:t>
            </a:r>
            <a:r>
              <a:rPr lang="en-US" sz="2200" b="1" kern="100" dirty="0">
                <a:solidFill>
                  <a:srgbClr val="0432FF"/>
                </a:solidFill>
                <a:latin typeface="Courier New" panose="02070309020205020404" pitchFamily="49" charset="0"/>
                <a:ea typeface="Calibri" panose="020F0502020204030204" pitchFamily="34" charset="0"/>
                <a:cs typeface="Courier New" panose="02070309020205020404" pitchFamily="49" charset="0"/>
              </a:rPr>
              <a:t>dynamic_cast&lt;&gt;() </a:t>
            </a:r>
            <a:r>
              <a:rPr lang="en-US" sz="2200" kern="100" dirty="0">
                <a:effectLst/>
                <a:ea typeface="Calibri" panose="020F0502020204030204" pitchFamily="34" charset="0"/>
                <a:cs typeface="Times New Roman" panose="02020603050405020304" pitchFamily="18" charset="0"/>
              </a:rPr>
              <a:t>call to convert a pointer to the right kind of attributes. Otherwise, these member functions have similar code</a:t>
            </a:r>
            <a:r>
              <a:rPr lang="en-US" sz="2200" kern="100" dirty="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Tree>
    <p:extLst>
      <p:ext uri="{BB962C8B-B14F-4D97-AF65-F5344CB8AC3E}">
        <p14:creationId xmlns:p14="http://schemas.microsoft.com/office/powerpoint/2010/main" val="6009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a:xfrm>
            <a:off x="457200" y="1295400"/>
            <a:ext cx="8320994" cy="4835525"/>
          </a:xfrm>
        </p:spPr>
        <p:txBody>
          <a:bodyPr/>
          <a:lstStyle/>
          <a:p>
            <a:r>
              <a:rPr lang="en-US" dirty="0"/>
              <a:t>If our application needs to manage more kinds of books, we will have an increase of subclasses, duplicate code, and runtime type checks and conversions.</a:t>
            </a:r>
          </a:p>
          <a:p>
            <a:pPr lvl="1"/>
            <a:r>
              <a:rPr lang="en-US" dirty="0"/>
              <a:t>Example: How-to instructional books each with a subject attribute.</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Tree>
    <p:extLst>
      <p:ext uri="{BB962C8B-B14F-4D97-AF65-F5344CB8AC3E}">
        <p14:creationId xmlns:p14="http://schemas.microsoft.com/office/powerpoint/2010/main" val="2506912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AF70-D6B8-0497-25B5-B9A6A067A10F}"/>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B48750C1-372B-3B2B-225B-88646D496AEC}"/>
              </a:ext>
            </a:extLst>
          </p:cNvPr>
          <p:cNvSpPr>
            <a:spLocks noGrp="1"/>
          </p:cNvSpPr>
          <p:nvPr>
            <p:ph idx="1"/>
          </p:nvPr>
        </p:nvSpPr>
        <p:spPr>
          <a:xfrm>
            <a:off x="457200" y="1295401"/>
            <a:ext cx="8229600" cy="487698"/>
          </a:xfrm>
        </p:spPr>
        <p:txBody>
          <a:bodyPr/>
          <a:lstStyle/>
          <a:p>
            <a:r>
              <a:rPr lang="en-US" dirty="0"/>
              <a:t>The current situation:</a:t>
            </a:r>
          </a:p>
        </p:txBody>
      </p:sp>
      <p:sp>
        <p:nvSpPr>
          <p:cNvPr id="4" name="Slide Number Placeholder 3">
            <a:extLst>
              <a:ext uri="{FF2B5EF4-FFF2-40B4-BE49-F238E27FC236}">
                <a16:creationId xmlns:a16="http://schemas.microsoft.com/office/drawing/2014/main" id="{1EF2341E-D496-FC44-AAA0-43B9223F485F}"/>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graphicFrame>
        <p:nvGraphicFramePr>
          <p:cNvPr id="5" name="Table 4">
            <a:extLst>
              <a:ext uri="{FF2B5EF4-FFF2-40B4-BE49-F238E27FC236}">
                <a16:creationId xmlns:a16="http://schemas.microsoft.com/office/drawing/2014/main" id="{FF2402AA-EA17-B24B-8023-C99C4F8302F3}"/>
              </a:ext>
            </a:extLst>
          </p:cNvPr>
          <p:cNvGraphicFramePr>
            <a:graphicFrameLocks noGrp="1"/>
          </p:cNvGraphicFramePr>
          <p:nvPr/>
        </p:nvGraphicFramePr>
        <p:xfrm>
          <a:off x="1234476" y="1965976"/>
          <a:ext cx="6675047" cy="1854200"/>
        </p:xfrm>
        <a:graphic>
          <a:graphicData uri="http://schemas.openxmlformats.org/drawingml/2006/table">
            <a:tbl>
              <a:tblPr firstRow="1" bandRow="1">
                <a:tableStyleId>{073A0DAA-6AF3-43AB-8588-CEC1D06C72B9}</a:tableStyleId>
              </a:tblPr>
              <a:tblGrid>
                <a:gridCol w="1554462">
                  <a:extLst>
                    <a:ext uri="{9D8B030D-6E8A-4147-A177-3AD203B41FA5}">
                      <a16:colId xmlns:a16="http://schemas.microsoft.com/office/drawing/2014/main" val="1804470305"/>
                    </a:ext>
                  </a:extLst>
                </a:gridCol>
                <a:gridCol w="2926049">
                  <a:extLst>
                    <a:ext uri="{9D8B030D-6E8A-4147-A177-3AD203B41FA5}">
                      <a16:colId xmlns:a16="http://schemas.microsoft.com/office/drawing/2014/main" val="570230636"/>
                    </a:ext>
                  </a:extLst>
                </a:gridCol>
                <a:gridCol w="2194536">
                  <a:extLst>
                    <a:ext uri="{9D8B030D-6E8A-4147-A177-3AD203B41FA5}">
                      <a16:colId xmlns:a16="http://schemas.microsoft.com/office/drawing/2014/main" val="4037596875"/>
                    </a:ext>
                  </a:extLst>
                </a:gridCol>
              </a:tblGrid>
              <a:tr h="370840">
                <a:tc>
                  <a:txBody>
                    <a:bodyPr/>
                    <a:lstStyle/>
                    <a:p>
                      <a:r>
                        <a:rPr lang="en-US" sz="1600" dirty="0"/>
                        <a:t>Kind of book</a:t>
                      </a:r>
                    </a:p>
                  </a:txBody>
                  <a:tcPr/>
                </a:tc>
                <a:tc>
                  <a:txBody>
                    <a:bodyPr/>
                    <a:lstStyle/>
                    <a:p>
                      <a:r>
                        <a:rPr lang="en-US" sz="1600" dirty="0"/>
                        <a:t>Classes</a:t>
                      </a:r>
                    </a:p>
                  </a:txBody>
                  <a:tcPr/>
                </a:tc>
                <a:tc>
                  <a:txBody>
                    <a:bodyPr/>
                    <a:lstStyle/>
                    <a:p>
                      <a:r>
                        <a:rPr lang="en-US" sz="1600" dirty="0"/>
                        <a:t>Attributes</a:t>
                      </a:r>
                    </a:p>
                  </a:txBody>
                  <a:tcPr/>
                </a:tc>
                <a:extLst>
                  <a:ext uri="{0D108BD9-81ED-4DB2-BD59-A6C34878D82A}">
                    <a16:rowId xmlns:a16="http://schemas.microsoft.com/office/drawing/2014/main" val="3383454368"/>
                  </a:ext>
                </a:extLst>
              </a:tr>
              <a:tr h="370840">
                <a:tc>
                  <a:txBody>
                    <a:bodyPr/>
                    <a:lstStyle/>
                    <a:p>
                      <a:r>
                        <a:rPr lang="en-US" sz="1600" dirty="0"/>
                        <a:t>all books</a:t>
                      </a:r>
                    </a:p>
                  </a:txBody>
                  <a:tcPr/>
                </a:tc>
                <a:tc>
                  <a:txBody>
                    <a:bodyPr/>
                    <a:lstStyle/>
                    <a:p>
                      <a:r>
                        <a:rPr lang="en-US" sz="1600" b="1" i="0" dirty="0">
                          <a:latin typeface="Courier New" panose="02070309020205020404" pitchFamily="49" charset="0"/>
                          <a:cs typeface="Courier New" panose="02070309020205020404" pitchFamily="49" charset="0"/>
                        </a:rPr>
                        <a:t>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Attributes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title</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last</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first</a:t>
                      </a:r>
                    </a:p>
                  </a:txBody>
                  <a:tcPr/>
                </a:tc>
                <a:extLst>
                  <a:ext uri="{0D108BD9-81ED-4DB2-BD59-A6C34878D82A}">
                    <a16:rowId xmlns:a16="http://schemas.microsoft.com/office/drawing/2014/main" val="642015233"/>
                  </a:ext>
                </a:extLst>
              </a:tr>
              <a:tr h="370840">
                <a:tc>
                  <a:txBody>
                    <a:bodyPr/>
                    <a:lstStyle/>
                    <a:p>
                      <a:r>
                        <a:rPr lang="en-US" sz="1600" dirty="0"/>
                        <a:t>fiction</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Fiction</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FictionAttrs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year</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genre</a:t>
                      </a:r>
                    </a:p>
                  </a:txBody>
                  <a:tcPr/>
                </a:tc>
                <a:extLst>
                  <a:ext uri="{0D108BD9-81ED-4DB2-BD59-A6C34878D82A}">
                    <a16:rowId xmlns:a16="http://schemas.microsoft.com/office/drawing/2014/main" val="3430700969"/>
                  </a:ext>
                </a:extLst>
              </a:tr>
              <a:tr h="370840">
                <a:tc>
                  <a:txBody>
                    <a:bodyPr/>
                    <a:lstStyle/>
                    <a:p>
                      <a:r>
                        <a:rPr lang="en-US" sz="1600" dirty="0"/>
                        <a:t>cookbook</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Cookbook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CookbookAttrs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region</a:t>
                      </a:r>
                    </a:p>
                  </a:txBody>
                  <a:tcPr/>
                </a:tc>
                <a:extLst>
                  <a:ext uri="{0D108BD9-81ED-4DB2-BD59-A6C34878D82A}">
                    <a16:rowId xmlns:a16="http://schemas.microsoft.com/office/drawing/2014/main" val="1218776060"/>
                  </a:ext>
                </a:extLst>
              </a:tr>
              <a:tr h="370840">
                <a:tc>
                  <a:txBody>
                    <a:bodyPr/>
                    <a:lstStyle/>
                    <a:p>
                      <a:r>
                        <a:rPr lang="en-US" sz="1600" dirty="0"/>
                        <a:t>how-to</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Howto</a:t>
                      </a:r>
                      <a:r>
                        <a:rPr lang="en-US" sz="1600" dirty="0"/>
                        <a:t>, </a:t>
                      </a:r>
                      <a:r>
                        <a:rPr lang="en-US" sz="1600" b="1" i="0" kern="1200" dirty="0" err="1">
                          <a:solidFill>
                            <a:schemeClr val="dk1"/>
                          </a:solidFill>
                          <a:latin typeface="Courier New" panose="02070309020205020404" pitchFamily="49" charset="0"/>
                          <a:ea typeface="+mn-ea"/>
                          <a:cs typeface="Courier New" panose="02070309020205020404" pitchFamily="49" charset="0"/>
                        </a:rPr>
                        <a:t>HowtoAttributes</a:t>
                      </a:r>
                      <a:endParaRPr lang="en-US" sz="1600" b="1" i="0" kern="1200" dirty="0">
                        <a:solidFill>
                          <a:schemeClr val="dk1"/>
                        </a:solidFill>
                        <a:latin typeface="Courier New" panose="02070309020205020404" pitchFamily="49" charset="0"/>
                        <a:ea typeface="+mn-ea"/>
                        <a:cs typeface="Courier New" panose="02070309020205020404" pitchFamily="49" charset="0"/>
                      </a:endParaRP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subject</a:t>
                      </a:r>
                    </a:p>
                  </a:txBody>
                  <a:tcPr/>
                </a:tc>
                <a:extLst>
                  <a:ext uri="{0D108BD9-81ED-4DB2-BD59-A6C34878D82A}">
                    <a16:rowId xmlns:a16="http://schemas.microsoft.com/office/drawing/2014/main" val="2453066961"/>
                  </a:ext>
                </a:extLst>
              </a:tr>
            </a:tbl>
          </a:graphicData>
        </a:graphic>
      </p:graphicFrame>
      <p:pic>
        <p:nvPicPr>
          <p:cNvPr id="6" name="Picture 5" descr="Diagram&#10;&#10;Description automatically generated">
            <a:extLst>
              <a:ext uri="{FF2B5EF4-FFF2-40B4-BE49-F238E27FC236}">
                <a16:creationId xmlns:a16="http://schemas.microsoft.com/office/drawing/2014/main" id="{B6804FF2-CC1C-2BBA-E1D5-CE9D51EFD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23" y="4343390"/>
            <a:ext cx="8219278" cy="1139392"/>
          </a:xfrm>
          <a:prstGeom prst="rect">
            <a:avLst/>
          </a:prstGeom>
        </p:spPr>
      </p:pic>
    </p:spTree>
    <p:extLst>
      <p:ext uri="{BB962C8B-B14F-4D97-AF65-F5344CB8AC3E}">
        <p14:creationId xmlns:p14="http://schemas.microsoft.com/office/powerpoint/2010/main" val="1744140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1348775" y="1508781"/>
            <a:ext cx="6446450" cy="313932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Don’t Repeat Yourself (DRY)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Repeated code is often a sign of poor design. Not only does repeated code enlarge the size of a program, but that code also makes the program harder to maintain. If you need to make a change to the code that’s repeated, you’ll need to make the same change to multiple copies of the code. You run the risk of missing a copy or inadvertently changing copies differently.</a:t>
            </a:r>
          </a:p>
          <a:p>
            <a:endParaRPr lang="en-US" sz="1000" kern="1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00"/>
                </a:solidFill>
                <a:effectLst/>
                <a:latin typeface="+mj-lt"/>
                <a:ea typeface="Calibri" panose="020F0502020204030204" pitchFamily="34" charset="0"/>
                <a:cs typeface="Times New Roman" panose="02020603050405020304" pitchFamily="18" charset="0"/>
              </a:rPr>
              <a:t>One way to eliminate repeated code is to </a:t>
            </a:r>
            <a:r>
              <a:rPr lang="en-US" sz="1800" u="sng" dirty="0">
                <a:solidFill>
                  <a:srgbClr val="000000"/>
                </a:solidFill>
                <a:effectLst/>
                <a:latin typeface="+mj-lt"/>
                <a:ea typeface="Calibri" panose="020F0502020204030204" pitchFamily="34" charset="0"/>
                <a:cs typeface="Times New Roman" panose="02020603050405020304" pitchFamily="18" charset="0"/>
              </a:rPr>
              <a:t>share only one copy</a:t>
            </a:r>
            <a:r>
              <a:rPr lang="en-US" sz="1800" dirty="0">
                <a:solidFill>
                  <a:srgbClr val="000000"/>
                </a:solidFill>
                <a:effectLst/>
                <a:latin typeface="+mj-lt"/>
                <a:ea typeface="Calibri" panose="020F0502020204030204" pitchFamily="34" charset="0"/>
                <a:cs typeface="Times New Roman" panose="02020603050405020304" pitchFamily="18" charset="0"/>
              </a:rPr>
              <a:t> of it as a separate function or as a separate cohesive class.</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47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98A4-AA2C-D752-B769-CB5E25DC2C49}"/>
              </a:ext>
            </a:extLst>
          </p:cNvPr>
          <p:cNvSpPr>
            <a:spLocks noGrp="1"/>
          </p:cNvSpPr>
          <p:nvPr>
            <p:ph type="title"/>
          </p:nvPr>
        </p:nvSpPr>
        <p:spPr/>
        <p:txBody>
          <a:bodyPr/>
          <a:lstStyle/>
          <a:p>
            <a:r>
              <a:rPr lang="en-US" dirty="0"/>
              <a:t>The Dining Philosophers Problem</a:t>
            </a:r>
            <a:r>
              <a:rPr lang="en-US" i="1" dirty="0"/>
              <a:t>, cont’d</a:t>
            </a:r>
          </a:p>
        </p:txBody>
      </p:sp>
      <p:sp>
        <p:nvSpPr>
          <p:cNvPr id="3" name="Content Placeholder 2">
            <a:extLst>
              <a:ext uri="{FF2B5EF4-FFF2-40B4-BE49-F238E27FC236}">
                <a16:creationId xmlns:a16="http://schemas.microsoft.com/office/drawing/2014/main" id="{99F0CF32-9DAF-3BE7-8557-22CABB8CEF1A}"/>
              </a:ext>
            </a:extLst>
          </p:cNvPr>
          <p:cNvSpPr>
            <a:spLocks noGrp="1"/>
          </p:cNvSpPr>
          <p:nvPr>
            <p:ph idx="1"/>
          </p:nvPr>
        </p:nvSpPr>
        <p:spPr/>
        <p:txBody>
          <a:bodyPr/>
          <a:lstStyle/>
          <a:p>
            <a:r>
              <a:rPr lang="en-US" dirty="0"/>
              <a:t>A philosopher must be able</a:t>
            </a:r>
            <a:br>
              <a:rPr lang="en-US" dirty="0"/>
            </a:br>
            <a:r>
              <a:rPr lang="en-US" dirty="0"/>
              <a:t>to pick up </a:t>
            </a:r>
            <a:r>
              <a:rPr lang="en-US" u="sng" dirty="0"/>
              <a:t>both chopsticks </a:t>
            </a:r>
            <a:br>
              <a:rPr lang="en-US" u="sng" dirty="0"/>
            </a:br>
            <a:r>
              <a:rPr lang="en-US" u="sng" dirty="0"/>
              <a:t>at once</a:t>
            </a:r>
            <a:r>
              <a:rPr lang="en-US" dirty="0"/>
              <a:t>.</a:t>
            </a:r>
          </a:p>
          <a:p>
            <a:pPr lvl="1"/>
            <a:r>
              <a:rPr lang="en-US" dirty="0"/>
              <a:t>He cannot pick up one, </a:t>
            </a:r>
            <a:br>
              <a:rPr lang="en-US" dirty="0"/>
            </a:br>
            <a:r>
              <a:rPr lang="en-US" dirty="0"/>
              <a:t>hold it, and wait for the other.</a:t>
            </a:r>
          </a:p>
          <a:p>
            <a:r>
              <a:rPr lang="en-US" dirty="0"/>
              <a:t>Until the central bowl is</a:t>
            </a:r>
            <a:br>
              <a:rPr lang="en-US" dirty="0"/>
            </a:br>
            <a:r>
              <a:rPr lang="en-US" dirty="0"/>
              <a:t>empty, each philosopher is </a:t>
            </a:r>
            <a:br>
              <a:rPr lang="en-US" dirty="0"/>
            </a:br>
            <a:r>
              <a:rPr lang="en-US" dirty="0"/>
              <a:t>in this loop:</a:t>
            </a:r>
            <a:br>
              <a:rPr lang="en-US" dirty="0"/>
            </a:br>
            <a:r>
              <a:rPr lang="en-US" dirty="0"/>
              <a:t>	    </a:t>
            </a:r>
            <a:r>
              <a:rPr lang="en-US" i="1" dirty="0"/>
              <a:t>thinking — waiting — filling bowl — eating</a:t>
            </a:r>
            <a:endParaRPr lang="en-US" dirty="0"/>
          </a:p>
          <a:p>
            <a:pPr lvl="1"/>
            <a:r>
              <a:rPr lang="en-US" dirty="0"/>
              <a:t>Wait if necessary before filling his bowl and eating. </a:t>
            </a:r>
          </a:p>
          <a:p>
            <a:pPr lvl="1"/>
            <a:r>
              <a:rPr lang="en-US" dirty="0"/>
              <a:t>Thinking and eating take a random amount of time.</a:t>
            </a:r>
          </a:p>
        </p:txBody>
      </p:sp>
      <p:sp>
        <p:nvSpPr>
          <p:cNvPr id="4" name="Slide Number Placeholder 3">
            <a:extLst>
              <a:ext uri="{FF2B5EF4-FFF2-40B4-BE49-F238E27FC236}">
                <a16:creationId xmlns:a16="http://schemas.microsoft.com/office/drawing/2014/main" id="{FB4569F8-BF1A-6BA0-0219-67D9CA7AC270}"/>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pic>
        <p:nvPicPr>
          <p:cNvPr id="8" name="Picture 7" descr="A group of people around a plate with a bowl of noodles&#10;&#10;AI-generated content may be incorrect.">
            <a:extLst>
              <a:ext uri="{FF2B5EF4-FFF2-40B4-BE49-F238E27FC236}">
                <a16:creationId xmlns:a16="http://schemas.microsoft.com/office/drawing/2014/main" id="{22D5EB9C-B79F-A6CD-03B7-B0CFA2DE74C6}"/>
              </a:ext>
            </a:extLst>
          </p:cNvPr>
          <p:cNvPicPr>
            <a:picLocks noChangeAspect="1"/>
          </p:cNvPicPr>
          <p:nvPr/>
        </p:nvPicPr>
        <p:blipFill>
          <a:blip r:embed="rId2"/>
          <a:stretch>
            <a:fillRect/>
          </a:stretch>
        </p:blipFill>
        <p:spPr>
          <a:xfrm>
            <a:off x="5358376" y="1351268"/>
            <a:ext cx="3492500" cy="3175000"/>
          </a:xfrm>
          <a:prstGeom prst="rect">
            <a:avLst/>
          </a:prstGeom>
        </p:spPr>
      </p:pic>
    </p:spTree>
    <p:extLst>
      <p:ext uri="{BB962C8B-B14F-4D97-AF65-F5344CB8AC3E}">
        <p14:creationId xmlns:p14="http://schemas.microsoft.com/office/powerpoint/2010/main" val="297039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6522-748A-1841-DD4C-0794E356B17B}"/>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3312856A-A531-DA4F-6F01-C0DF52E8958F}"/>
              </a:ext>
            </a:extLst>
          </p:cNvPr>
          <p:cNvSpPr>
            <a:spLocks noGrp="1"/>
          </p:cNvSpPr>
          <p:nvPr>
            <p:ph idx="1"/>
          </p:nvPr>
        </p:nvSpPr>
        <p:spPr>
          <a:xfrm>
            <a:off x="457200" y="1295400"/>
            <a:ext cx="4663434" cy="4835525"/>
          </a:xfrm>
        </p:spPr>
        <p:txBody>
          <a:bodyPr/>
          <a:lstStyle/>
          <a:p>
            <a:r>
              <a:rPr lang="en-US" dirty="0"/>
              <a:t>After this third iteration, we must admit that using subclasses to handle changes in the requirements for books and attributes was a poor design decision that </a:t>
            </a:r>
            <a:r>
              <a:rPr lang="en-US" u="sng" dirty="0"/>
              <a:t>won’t scale well</a:t>
            </a:r>
            <a:r>
              <a:rPr lang="en-US" dirty="0"/>
              <a:t> if there are more kinds of books.</a:t>
            </a:r>
          </a:p>
          <a:p>
            <a:pPr lvl="4"/>
            <a:endParaRPr lang="en-US" dirty="0"/>
          </a:p>
          <a:p>
            <a:r>
              <a:rPr lang="en-US" dirty="0"/>
              <a:t>Time to backtrack! </a:t>
            </a:r>
          </a:p>
        </p:txBody>
      </p:sp>
      <p:sp>
        <p:nvSpPr>
          <p:cNvPr id="4" name="Slide Number Placeholder 3">
            <a:extLst>
              <a:ext uri="{FF2B5EF4-FFF2-40B4-BE49-F238E27FC236}">
                <a16:creationId xmlns:a16="http://schemas.microsoft.com/office/drawing/2014/main" id="{DE88FF18-4EAE-6A7C-A23F-F0C223EE3A0D}"/>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pic>
        <p:nvPicPr>
          <p:cNvPr id="6" name="Picture 5" descr="Diagram&#10;&#10;Description automatically generated">
            <a:extLst>
              <a:ext uri="{FF2B5EF4-FFF2-40B4-BE49-F238E27FC236}">
                <a16:creationId xmlns:a16="http://schemas.microsoft.com/office/drawing/2014/main" id="{054722D7-30EB-BB54-DB3D-F00BBA89D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12" y="1417342"/>
            <a:ext cx="3238882" cy="4023316"/>
          </a:xfrm>
          <a:prstGeom prst="rect">
            <a:avLst/>
          </a:prstGeom>
        </p:spPr>
      </p:pic>
    </p:spTree>
    <p:extLst>
      <p:ext uri="{BB962C8B-B14F-4D97-AF65-F5344CB8AC3E}">
        <p14:creationId xmlns:p14="http://schemas.microsoft.com/office/powerpoint/2010/main" val="3141980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1A98-791A-96E7-F6E9-A7BD6C62A2DA}"/>
              </a:ext>
            </a:extLst>
          </p:cNvPr>
          <p:cNvSpPr>
            <a:spLocks noGrp="1"/>
          </p:cNvSpPr>
          <p:nvPr>
            <p:ph type="title"/>
          </p:nvPr>
        </p:nvSpPr>
        <p:spPr/>
        <p:txBody>
          <a:bodyPr/>
          <a:lstStyle/>
          <a:p>
            <a:r>
              <a:rPr lang="en-US" dirty="0"/>
              <a:t>Iteration #4: A Better Design</a:t>
            </a:r>
          </a:p>
        </p:txBody>
      </p:sp>
      <p:sp>
        <p:nvSpPr>
          <p:cNvPr id="3" name="Content Placeholder 2">
            <a:extLst>
              <a:ext uri="{FF2B5EF4-FFF2-40B4-BE49-F238E27FC236}">
                <a16:creationId xmlns:a16="http://schemas.microsoft.com/office/drawing/2014/main" id="{5B3D67AE-EA0A-6035-1238-F3737CFA6F41}"/>
              </a:ext>
            </a:extLst>
          </p:cNvPr>
          <p:cNvSpPr>
            <a:spLocks noGrp="1"/>
          </p:cNvSpPr>
          <p:nvPr>
            <p:ph idx="1"/>
          </p:nvPr>
        </p:nvSpPr>
        <p:spPr/>
        <p:txBody>
          <a:bodyPr/>
          <a:lstStyle/>
          <a:p>
            <a:r>
              <a:rPr lang="en-US" dirty="0"/>
              <a:t>Recall that in object-oriented programming, </a:t>
            </a:r>
            <a:br>
              <a:rPr lang="en-US" dirty="0"/>
            </a:br>
            <a:r>
              <a:rPr lang="en-US" dirty="0"/>
              <a:t>an object undergoes a </a:t>
            </a:r>
            <a:r>
              <a:rPr lang="en-US" u="sng" dirty="0"/>
              <a:t>state change</a:t>
            </a:r>
            <a:r>
              <a:rPr lang="en-US" dirty="0"/>
              <a:t> whenever the values of its member variables change. Member functions implement </a:t>
            </a:r>
            <a:r>
              <a:rPr lang="en-US" u="sng" dirty="0"/>
              <a:t>behavior</a:t>
            </a:r>
            <a:r>
              <a:rPr lang="en-US" dirty="0"/>
              <a:t>.</a:t>
            </a:r>
          </a:p>
          <a:p>
            <a:pPr lvl="4"/>
            <a:endParaRPr lang="en-US" dirty="0"/>
          </a:p>
          <a:p>
            <a:r>
              <a:rPr lang="en-US" dirty="0"/>
              <a:t>Subclasses </a:t>
            </a:r>
            <a:r>
              <a:rPr lang="en-US" b="1" dirty="0">
                <a:solidFill>
                  <a:srgbClr val="0432FF"/>
                </a:solidFill>
                <a:latin typeface="Courier New" panose="02070309020205020404" pitchFamily="49" charset="0"/>
                <a:cs typeface="Courier New" panose="02070309020205020404" pitchFamily="49" charset="0"/>
              </a:rPr>
              <a:t>Fiction</a:t>
            </a:r>
            <a:r>
              <a:rPr lang="en-US" dirty="0"/>
              <a:t> and </a:t>
            </a:r>
            <a:r>
              <a:rPr lang="en-US" b="1" dirty="0">
                <a:solidFill>
                  <a:srgbClr val="0432FF"/>
                </a:solidFill>
                <a:latin typeface="Courier New" panose="02070309020205020404" pitchFamily="49" charset="0"/>
                <a:cs typeface="Courier New" panose="02070309020205020404" pitchFamily="49" charset="0"/>
              </a:rPr>
              <a:t>Cookbook</a:t>
            </a:r>
            <a:r>
              <a:rPr lang="en-US" dirty="0"/>
              <a:t> </a:t>
            </a:r>
            <a:br>
              <a:rPr lang="en-US" dirty="0"/>
            </a:br>
            <a:r>
              <a:rPr lang="en-US" dirty="0"/>
              <a:t>have little to do with state or behavior.</a:t>
            </a:r>
          </a:p>
          <a:p>
            <a:pPr lvl="1"/>
            <a:r>
              <a:rPr lang="en-US" dirty="0"/>
              <a:t>They aren’t necessary. </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Book</a:t>
            </a:r>
            <a:r>
              <a:rPr lang="en-US" dirty="0"/>
              <a:t> alone ought to be sufficient.</a:t>
            </a:r>
          </a:p>
        </p:txBody>
      </p:sp>
      <p:sp>
        <p:nvSpPr>
          <p:cNvPr id="4" name="Slide Number Placeholder 3">
            <a:extLst>
              <a:ext uri="{FF2B5EF4-FFF2-40B4-BE49-F238E27FC236}">
                <a16:creationId xmlns:a16="http://schemas.microsoft.com/office/drawing/2014/main" id="{34C6CE4C-3C77-0AD7-C713-F89D97265370}"/>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328192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E9AC-C0DC-BDAF-0F9F-E2343CA4F62C}"/>
              </a:ext>
            </a:extLst>
          </p:cNvPr>
          <p:cNvSpPr>
            <a:spLocks noGrp="1"/>
          </p:cNvSpPr>
          <p:nvPr>
            <p:ph type="title"/>
          </p:nvPr>
        </p:nvSpPr>
        <p:spPr/>
        <p:txBody>
          <a:bodyPr/>
          <a:lstStyle/>
          <a:p>
            <a:r>
              <a:rPr lang="en-US" dirty="0"/>
              <a:t>Iteration #4</a:t>
            </a:r>
            <a:r>
              <a:rPr lang="en-US" i="1" dirty="0"/>
              <a:t>, cont’d</a:t>
            </a:r>
          </a:p>
        </p:txBody>
      </p:sp>
      <p:sp>
        <p:nvSpPr>
          <p:cNvPr id="3" name="Content Placeholder 2">
            <a:extLst>
              <a:ext uri="{FF2B5EF4-FFF2-40B4-BE49-F238E27FC236}">
                <a16:creationId xmlns:a16="http://schemas.microsoft.com/office/drawing/2014/main" id="{E73D7271-B30C-EEE7-5C5E-5C56C9FC22EF}"/>
              </a:ext>
            </a:extLst>
          </p:cNvPr>
          <p:cNvSpPr>
            <a:spLocks noGrp="1"/>
          </p:cNvSpPr>
          <p:nvPr>
            <p:ph idx="1"/>
          </p:nvPr>
        </p:nvSpPr>
        <p:spPr>
          <a:xfrm>
            <a:off x="457200" y="1295400"/>
            <a:ext cx="8320994" cy="4953000"/>
          </a:xfrm>
        </p:spPr>
        <p:txBody>
          <a:bodyPr/>
          <a:lstStyle/>
          <a:p>
            <a:r>
              <a:rPr lang="en-US" sz="2600" dirty="0"/>
              <a:t>Subclasses </a:t>
            </a:r>
            <a:r>
              <a:rPr lang="en-US" sz="2600" b="1" dirty="0">
                <a:solidFill>
                  <a:srgbClr val="0432FF"/>
                </a:solidFill>
                <a:latin typeface="Courier New" panose="02070309020205020404" pitchFamily="49" charset="0"/>
                <a:cs typeface="Courier New" panose="02070309020205020404" pitchFamily="49" charset="0"/>
              </a:rPr>
              <a:t>FictionAttrs</a:t>
            </a:r>
            <a:r>
              <a:rPr lang="en-US" sz="2600" dirty="0"/>
              <a:t> and </a:t>
            </a:r>
            <a:r>
              <a:rPr lang="en-US" sz="2600" b="1" dirty="0">
                <a:solidFill>
                  <a:srgbClr val="0432FF"/>
                </a:solidFill>
                <a:latin typeface="Courier New" panose="02070309020205020404" pitchFamily="49" charset="0"/>
                <a:cs typeface="Courier New" panose="02070309020205020404" pitchFamily="49" charset="0"/>
              </a:rPr>
              <a:t>CookbookAttrs</a:t>
            </a:r>
            <a:r>
              <a:rPr lang="en-US" sz="2600" dirty="0"/>
              <a:t> represent very </a:t>
            </a:r>
            <a:r>
              <a:rPr lang="en-US" sz="2600" u="sng" dirty="0"/>
              <a:t>similar behaviors</a:t>
            </a:r>
            <a:r>
              <a:rPr lang="en-US" sz="2600" dirty="0"/>
              <a:t>, primarily performing attribute matching during book searches.</a:t>
            </a:r>
          </a:p>
          <a:p>
            <a:pPr lvl="1"/>
            <a:r>
              <a:rPr lang="en-US" sz="2000" dirty="0"/>
              <a:t>However, they have </a:t>
            </a:r>
            <a:r>
              <a:rPr lang="en-US" sz="2000" u="sng" dirty="0"/>
              <a:t>different member variables</a:t>
            </a:r>
            <a:r>
              <a:rPr lang="en-US" sz="2000" dirty="0"/>
              <a:t> for their respective attributes.</a:t>
            </a:r>
          </a:p>
          <a:p>
            <a:pPr lvl="4"/>
            <a:endParaRPr lang="en-US" dirty="0"/>
          </a:p>
          <a:p>
            <a:r>
              <a:rPr lang="en-US" sz="2600" dirty="0"/>
              <a:t>Is there a way to have the </a:t>
            </a:r>
            <a:r>
              <a:rPr lang="en-US" sz="2600" b="1" dirty="0">
                <a:solidFill>
                  <a:srgbClr val="0432FF"/>
                </a:solidFill>
                <a:latin typeface="Courier New" panose="02070309020205020404" pitchFamily="49" charset="0"/>
                <a:cs typeface="Courier New" panose="02070309020205020404" pitchFamily="49" charset="0"/>
              </a:rPr>
              <a:t>Attributes</a:t>
            </a:r>
            <a:r>
              <a:rPr lang="en-US" sz="2600" dirty="0"/>
              <a:t> class alone handle all the different attributes and eliminate its subclasses?</a:t>
            </a:r>
          </a:p>
          <a:p>
            <a:pPr lvl="1"/>
            <a:r>
              <a:rPr lang="en-US" dirty="0"/>
              <a:t>An </a:t>
            </a:r>
            <a:r>
              <a:rPr lang="en-US" b="1" dirty="0">
                <a:solidFill>
                  <a:srgbClr val="0432FF"/>
                </a:solidFill>
                <a:latin typeface="Courier New" panose="02070309020205020404" pitchFamily="49" charset="0"/>
                <a:cs typeface="Courier New" panose="02070309020205020404" pitchFamily="49" charset="0"/>
              </a:rPr>
              <a:t>Attributes</a:t>
            </a:r>
            <a:r>
              <a:rPr lang="en-US" dirty="0"/>
              <a:t> object associated with any kind of </a:t>
            </a:r>
            <a:r>
              <a:rPr lang="en-US" b="1" dirty="0">
                <a:solidFill>
                  <a:srgbClr val="0432FF"/>
                </a:solidFill>
                <a:latin typeface="Courier New" panose="02070309020205020404" pitchFamily="49" charset="0"/>
                <a:cs typeface="Courier New" panose="02070309020205020404" pitchFamily="49" charset="0"/>
              </a:rPr>
              <a:t>Book</a:t>
            </a:r>
            <a:r>
              <a:rPr lang="en-US" dirty="0"/>
              <a:t> object would have to store the </a:t>
            </a:r>
            <a:r>
              <a:rPr lang="en-US" u="sng" dirty="0"/>
              <a:t>name and value</a:t>
            </a:r>
            <a:r>
              <a:rPr lang="en-US" dirty="0"/>
              <a:t> of each attribute, such as </a:t>
            </a:r>
            <a:r>
              <a:rPr lang="en-US" b="1" dirty="0" err="1">
                <a:solidFill>
                  <a:srgbClr val="0432FF"/>
                </a:solidFill>
                <a:latin typeface="Courier New" panose="02070309020205020404" pitchFamily="49" charset="0"/>
                <a:cs typeface="Courier New" panose="02070309020205020404" pitchFamily="49" charset="0"/>
              </a:rPr>
              <a:t>Genre:DETECTIVE</a:t>
            </a:r>
            <a:r>
              <a:rPr lang="en-US" b="1" dirty="0">
                <a:solidFill>
                  <a:srgbClr val="0432FF"/>
                </a:solidFill>
                <a:latin typeface="Courier New" panose="02070309020205020404" pitchFamily="49" charset="0"/>
                <a:cs typeface="Courier New" panose="02070309020205020404" pitchFamily="49" charset="0"/>
              </a:rPr>
              <a:t> </a:t>
            </a:r>
            <a:r>
              <a:rPr lang="en-US" dirty="0"/>
              <a:t>and </a:t>
            </a:r>
            <a:r>
              <a:rPr lang="en-US" b="1">
                <a:solidFill>
                  <a:srgbClr val="0432FF"/>
                </a:solidFill>
                <a:latin typeface="Courier New" panose="02070309020205020404" pitchFamily="49" charset="0"/>
                <a:cs typeface="Courier New" panose="02070309020205020404" pitchFamily="49" charset="0"/>
              </a:rPr>
              <a:t>Region</a:t>
            </a:r>
            <a:r>
              <a:rPr lang="en-US" b="1" dirty="0" err="1">
                <a:solidFill>
                  <a:srgbClr val="0432FF"/>
                </a:solidFill>
                <a:latin typeface="Courier New" panose="02070309020205020404" pitchFamily="49" charset="0"/>
                <a:cs typeface="Courier New" panose="02070309020205020404" pitchFamily="49" charset="0"/>
              </a:rPr>
              <a:t>:INDIA</a:t>
            </a:r>
            <a:r>
              <a:rPr lang="en-US" dirty="0"/>
              <a:t>.</a:t>
            </a:r>
          </a:p>
        </p:txBody>
      </p:sp>
      <p:sp>
        <p:nvSpPr>
          <p:cNvPr id="4" name="Slide Number Placeholder 3">
            <a:extLst>
              <a:ext uri="{FF2B5EF4-FFF2-40B4-BE49-F238E27FC236}">
                <a16:creationId xmlns:a16="http://schemas.microsoft.com/office/drawing/2014/main" id="{AA57C27D-A365-35B4-E352-8AB857AFD32D}"/>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Tree>
    <p:extLst>
      <p:ext uri="{BB962C8B-B14F-4D97-AF65-F5344CB8AC3E}">
        <p14:creationId xmlns:p14="http://schemas.microsoft.com/office/powerpoint/2010/main" val="24867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E901-5B67-4B25-F938-EA991A2EB76A}"/>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68AF7A2A-51BC-7408-E7EE-A88230D4B9EE}"/>
              </a:ext>
            </a:extLst>
          </p:cNvPr>
          <p:cNvSpPr>
            <a:spLocks noGrp="1"/>
          </p:cNvSpPr>
          <p:nvPr>
            <p:ph idx="1"/>
          </p:nvPr>
        </p:nvSpPr>
        <p:spPr/>
        <p:txBody>
          <a:bodyPr/>
          <a:lstStyle/>
          <a:p>
            <a:r>
              <a:rPr lang="en-US" dirty="0">
                <a:effectLst/>
                <a:latin typeface="Helvetica" pitchFamily="2" charset="0"/>
              </a:rPr>
              <a:t>Whenever there are name-value pairs, we should consider the </a:t>
            </a:r>
            <a:r>
              <a:rPr lang="en-US" b="1" dirty="0">
                <a:solidFill>
                  <a:srgbClr val="0432FF"/>
                </a:solidFill>
                <a:effectLst/>
                <a:latin typeface="Courier" panose="02070309020205020404" pitchFamily="49" charset="0"/>
              </a:rPr>
              <a:t>map</a:t>
            </a:r>
            <a:r>
              <a:rPr lang="en-US" dirty="0">
                <a:effectLst/>
                <a:latin typeface="Helvetica" pitchFamily="2" charset="0"/>
              </a:rPr>
              <a:t> data structure from the standard template library (STL).</a:t>
            </a:r>
          </a:p>
          <a:p>
            <a:pPr lvl="4"/>
            <a:endParaRPr lang="en-US" dirty="0">
              <a:effectLst/>
              <a:latin typeface="Helvetica" pitchFamily="2" charset="0"/>
            </a:endParaRPr>
          </a:p>
          <a:p>
            <a:r>
              <a:rPr lang="en-US" dirty="0">
                <a:effectLst/>
                <a:latin typeface="Helvetica" pitchFamily="2" charset="0"/>
              </a:rPr>
              <a:t>An STL </a:t>
            </a:r>
            <a:r>
              <a:rPr lang="en-US" b="1" dirty="0">
                <a:solidFill>
                  <a:srgbClr val="0432FF"/>
                </a:solidFill>
                <a:latin typeface="Courier" panose="02070309020205020404" pitchFamily="49" charset="0"/>
              </a:rPr>
              <a:t>map</a:t>
            </a:r>
            <a:r>
              <a:rPr lang="en-US" dirty="0">
                <a:effectLst/>
                <a:latin typeface="Helvetica" pitchFamily="2" charset="0"/>
              </a:rPr>
              <a:t> contains name-value pairs, where the name serves as the key to retrieve the paired value.</a:t>
            </a:r>
          </a:p>
          <a:p>
            <a:pPr lvl="1"/>
            <a:r>
              <a:rPr lang="en-US" dirty="0">
                <a:effectLst/>
                <a:latin typeface="Helvetica" pitchFamily="2" charset="0"/>
              </a:rPr>
              <a:t>Therefore, the pairs in a </a:t>
            </a:r>
            <a:r>
              <a:rPr lang="en-US" b="1" dirty="0">
                <a:solidFill>
                  <a:srgbClr val="0432FF"/>
                </a:solidFill>
                <a:effectLst/>
                <a:latin typeface="Courier" panose="02070309020205020404" pitchFamily="49" charset="0"/>
              </a:rPr>
              <a:t>map</a:t>
            </a:r>
            <a:r>
              <a:rPr lang="en-US" dirty="0">
                <a:latin typeface="Helvetica" pitchFamily="2" charset="0"/>
              </a:rPr>
              <a:t> </a:t>
            </a:r>
            <a:r>
              <a:rPr lang="en-US" dirty="0">
                <a:effectLst/>
                <a:latin typeface="Helvetica" pitchFamily="2" charset="0"/>
              </a:rPr>
              <a:t>are usually called </a:t>
            </a:r>
            <a:br>
              <a:rPr lang="en-US" dirty="0">
                <a:effectLst/>
                <a:latin typeface="Helvetica" pitchFamily="2" charset="0"/>
              </a:rPr>
            </a:br>
            <a:r>
              <a:rPr lang="en-US" u="sng" dirty="0">
                <a:effectLst/>
                <a:latin typeface="Helvetica" pitchFamily="2" charset="0"/>
              </a:rPr>
              <a:t>key-value</a:t>
            </a:r>
            <a:r>
              <a:rPr lang="en-US" dirty="0">
                <a:effectLst/>
                <a:latin typeface="Helvetica" pitchFamily="2" charset="0"/>
              </a:rPr>
              <a:t> pairs. </a:t>
            </a:r>
          </a:p>
          <a:p>
            <a:pPr lvl="1"/>
            <a:r>
              <a:rPr lang="en-US" dirty="0">
                <a:effectLst/>
                <a:latin typeface="Helvetica" pitchFamily="2" charset="0"/>
              </a:rPr>
              <a:t>When we declare a </a:t>
            </a:r>
            <a:r>
              <a:rPr lang="en-US" b="1" dirty="0">
                <a:solidFill>
                  <a:srgbClr val="0432FF"/>
                </a:solidFill>
                <a:effectLst/>
                <a:latin typeface="Courier" panose="02070309020205020404" pitchFamily="49" charset="0"/>
              </a:rPr>
              <a:t>map</a:t>
            </a:r>
            <a:r>
              <a:rPr lang="en-US" dirty="0">
                <a:effectLst/>
                <a:latin typeface="Helvetica" pitchFamily="2" charset="0"/>
              </a:rPr>
              <a:t>, we must specify both the </a:t>
            </a:r>
            <a:r>
              <a:rPr lang="en-US" u="sng" dirty="0">
                <a:effectLst/>
                <a:latin typeface="Helvetica" pitchFamily="2" charset="0"/>
              </a:rPr>
              <a:t>datatype of the keys</a:t>
            </a:r>
            <a:r>
              <a:rPr lang="en-US" dirty="0">
                <a:effectLst/>
                <a:latin typeface="Helvetica" pitchFamily="2" charset="0"/>
              </a:rPr>
              <a:t> and the </a:t>
            </a:r>
            <a:r>
              <a:rPr lang="en-US" u="sng" dirty="0">
                <a:effectLst/>
                <a:latin typeface="Helvetica" pitchFamily="2" charset="0"/>
              </a:rPr>
              <a:t>datatype of the values</a:t>
            </a:r>
            <a:r>
              <a:rPr lang="en-US" dirty="0">
                <a:effectLst/>
                <a:latin typeface="Helvetica" pitchFamily="2" charset="0"/>
              </a:rPr>
              <a:t>.</a:t>
            </a:r>
          </a:p>
          <a:p>
            <a:pPr lvl="1"/>
            <a:endParaRPr lang="en-US" dirty="0">
              <a:effectLst/>
              <a:latin typeface="Helvetica" pitchFamily="2" charset="0"/>
            </a:endParaRPr>
          </a:p>
          <a:p>
            <a:endParaRPr lang="en-US" dirty="0">
              <a:effectLst/>
              <a:latin typeface="Helvetica" pitchFamily="2" charset="0"/>
            </a:endParaRPr>
          </a:p>
        </p:txBody>
      </p:sp>
      <p:sp>
        <p:nvSpPr>
          <p:cNvPr id="4" name="Slide Number Placeholder 3">
            <a:extLst>
              <a:ext uri="{FF2B5EF4-FFF2-40B4-BE49-F238E27FC236}">
                <a16:creationId xmlns:a16="http://schemas.microsoft.com/office/drawing/2014/main" id="{0506CBB7-6FA7-2813-BB63-89B4E241E1D7}"/>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Tree>
    <p:extLst>
      <p:ext uri="{BB962C8B-B14F-4D97-AF65-F5344CB8AC3E}">
        <p14:creationId xmlns:p14="http://schemas.microsoft.com/office/powerpoint/2010/main" val="29402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32C5-6F01-2C60-031E-B772EC76DFAB}"/>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69FCFD5-6B3E-B386-2909-EE1845841141}"/>
              </a:ext>
            </a:extLst>
          </p:cNvPr>
          <p:cNvSpPr>
            <a:spLocks noGrp="1"/>
          </p:cNvSpPr>
          <p:nvPr>
            <p:ph idx="1"/>
          </p:nvPr>
        </p:nvSpPr>
        <p:spPr>
          <a:xfrm>
            <a:off x="457200" y="1295400"/>
            <a:ext cx="8229600" cy="4953000"/>
          </a:xfrm>
        </p:spPr>
        <p:txBody>
          <a:bodyPr/>
          <a:lstStyle/>
          <a:p>
            <a:r>
              <a:rPr lang="en-US" dirty="0"/>
              <a:t>Classes</a:t>
            </a: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Attributes.cpp</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a:p>
            <a:pPr lvl="4"/>
            <a:endParaRPr lang="en-US" sz="800" b="1" dirty="0">
              <a:latin typeface="Courier New" panose="02070309020205020404" pitchFamily="49" charset="0"/>
              <a:cs typeface="Courier New" panose="02070309020205020404" pitchFamily="49" charset="0"/>
            </a:endParaRPr>
          </a:p>
          <a:p>
            <a:pPr lvl="1"/>
            <a:r>
              <a:rPr lang="en-US" sz="2000" b="1" dirty="0" err="1">
                <a:solidFill>
                  <a:srgbClr val="C00000"/>
                </a:solidFill>
                <a:latin typeface="Courier New" panose="02070309020205020404" pitchFamily="49" charset="0"/>
                <a:cs typeface="Courier New" panose="02070309020205020404" pitchFamily="49" charset="0"/>
              </a:rPr>
              <a:t>Key.h</a:t>
            </a:r>
            <a:endParaRPr lang="en-US" sz="2000" b="1" dirty="0">
              <a:solidFill>
                <a:srgbClr val="C00000"/>
              </a:solidFill>
              <a:latin typeface="Courier New" panose="02070309020205020404" pitchFamily="49" charset="0"/>
              <a:cs typeface="Courier New" panose="02070309020205020404" pitchFamily="49" charset="0"/>
            </a:endParaRPr>
          </a:p>
          <a:p>
            <a:pPr lvl="4"/>
            <a:endParaRPr lang="en-US" sz="800" dirty="0"/>
          </a:p>
          <a:p>
            <a:pPr lvl="1"/>
            <a:r>
              <a:rPr lang="en-US" dirty="0"/>
              <a:t>Values</a:t>
            </a:r>
          </a:p>
          <a:p>
            <a:pPr lvl="3"/>
            <a:r>
              <a:rPr lang="en-US" sz="2000" b="1" dirty="0" err="1">
                <a:solidFill>
                  <a:srgbClr val="C00000"/>
                </a:solidFill>
                <a:latin typeface="Courier New" panose="02070309020205020404" pitchFamily="49" charset="0"/>
                <a:cs typeface="Courier New" panose="02070309020205020404" pitchFamily="49" charset="0"/>
              </a:rPr>
              <a:t>Genre.h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Kind.h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Region.h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Subject.h</a:t>
            </a:r>
            <a:endParaRPr lang="en-US" sz="2000" b="1" dirty="0">
              <a:solidFill>
                <a:srgbClr val="C00000"/>
              </a:solidFill>
              <a:latin typeface="Courier New" panose="02070309020205020404" pitchFamily="49" charset="0"/>
              <a:cs typeface="Courier New" panose="02070309020205020404" pitchFamily="49" charset="0"/>
            </a:endParaRPr>
          </a:p>
          <a:p>
            <a:pPr lvl="1"/>
            <a:endParaRPr lang="en-US" dirty="0"/>
          </a:p>
        </p:txBody>
      </p:sp>
      <p:sp>
        <p:nvSpPr>
          <p:cNvPr id="4" name="Slide Number Placeholder 3">
            <a:extLst>
              <a:ext uri="{FF2B5EF4-FFF2-40B4-BE49-F238E27FC236}">
                <a16:creationId xmlns:a16="http://schemas.microsoft.com/office/drawing/2014/main" id="{CCA6A061-581F-2424-7E1F-1DDDAE8496D6}"/>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graphicFrame>
        <p:nvGraphicFramePr>
          <p:cNvPr id="12" name="Table 11">
            <a:extLst>
              <a:ext uri="{FF2B5EF4-FFF2-40B4-BE49-F238E27FC236}">
                <a16:creationId xmlns:a16="http://schemas.microsoft.com/office/drawing/2014/main" id="{63D0FEDD-0BAD-0970-DE45-479AEC7B4370}"/>
              </a:ext>
            </a:extLst>
          </p:cNvPr>
          <p:cNvGraphicFramePr>
            <a:graphicFrameLocks noGrp="1"/>
          </p:cNvGraphicFramePr>
          <p:nvPr/>
        </p:nvGraphicFramePr>
        <p:xfrm>
          <a:off x="4206244" y="1874537"/>
          <a:ext cx="4480511" cy="3910142"/>
        </p:xfrm>
        <a:graphic>
          <a:graphicData uri="http://schemas.openxmlformats.org/drawingml/2006/table">
            <a:tbl>
              <a:tblPr firstRow="1" firstCol="1" bandRow="1">
                <a:tableStyleId>{00A15C55-8517-42AA-B614-E9B94910E393}</a:tableStyleId>
              </a:tblPr>
              <a:tblGrid>
                <a:gridCol w="1542892">
                  <a:extLst>
                    <a:ext uri="{9D8B030D-6E8A-4147-A177-3AD203B41FA5}">
                      <a16:colId xmlns:a16="http://schemas.microsoft.com/office/drawing/2014/main" val="2527333846"/>
                    </a:ext>
                  </a:extLst>
                </a:gridCol>
                <a:gridCol w="2937619">
                  <a:extLst>
                    <a:ext uri="{9D8B030D-6E8A-4147-A177-3AD203B41FA5}">
                      <a16:colId xmlns:a16="http://schemas.microsoft.com/office/drawing/2014/main" val="3537903257"/>
                    </a:ext>
                  </a:extLst>
                </a:gridCol>
              </a:tblGrid>
              <a:tr h="308664">
                <a:tc>
                  <a:txBody>
                    <a:bodyPr/>
                    <a:lstStyle/>
                    <a:p>
                      <a:pPr marL="0" marR="0">
                        <a:lnSpc>
                          <a:spcPts val="1200"/>
                        </a:lnSpc>
                        <a:spcBef>
                          <a:spcPts val="1200"/>
                        </a:spcBef>
                        <a:spcAft>
                          <a:spcPts val="0"/>
                        </a:spcAft>
                      </a:pPr>
                      <a:r>
                        <a:rPr lang="en-US" sz="1400" dirty="0">
                          <a:effectLst/>
                        </a:rPr>
                        <a:t>Key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dirty="0">
                          <a:effectLst/>
                        </a:rPr>
                        <a:t>Datatype of paired value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737333726"/>
                  </a:ext>
                </a:extLst>
              </a:tr>
              <a:tr h="308664">
                <a:tc>
                  <a:txBody>
                    <a:bodyPr/>
                    <a:lstStyle/>
                    <a:p>
                      <a:pPr marL="0" marR="0">
                        <a:lnSpc>
                          <a:spcPts val="1200"/>
                        </a:lnSpc>
                        <a:spcBef>
                          <a:spcPts val="1200"/>
                        </a:spcBef>
                        <a:spcAft>
                          <a:spcPts val="0"/>
                        </a:spcAft>
                      </a:pPr>
                      <a:r>
                        <a:rPr lang="en-US" sz="1400" u="none" strike="noStrike" dirty="0">
                          <a:effectLst/>
                        </a:rPr>
                        <a:t>TITLE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a:effectLst/>
                        </a:rPr>
                        <a:t>string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239755221"/>
                  </a:ext>
                </a:extLst>
              </a:tr>
              <a:tr h="308664">
                <a:tc>
                  <a:txBody>
                    <a:bodyPr/>
                    <a:lstStyle/>
                    <a:p>
                      <a:pPr marL="0" marR="0">
                        <a:lnSpc>
                          <a:spcPts val="1200"/>
                        </a:lnSpc>
                        <a:spcBef>
                          <a:spcPts val="1200"/>
                        </a:spcBef>
                        <a:spcAft>
                          <a:spcPts val="0"/>
                        </a:spcAft>
                      </a:pPr>
                      <a:r>
                        <a:rPr lang="en-US" sz="1400" u="none" strike="noStrike">
                          <a:effectLst/>
                        </a:rPr>
                        <a:t>LAST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415789806"/>
                  </a:ext>
                </a:extLst>
              </a:tr>
              <a:tr h="308664">
                <a:tc>
                  <a:txBody>
                    <a:bodyPr/>
                    <a:lstStyle/>
                    <a:p>
                      <a:pPr marL="0" marR="0">
                        <a:lnSpc>
                          <a:spcPts val="1200"/>
                        </a:lnSpc>
                        <a:spcBef>
                          <a:spcPts val="1200"/>
                        </a:spcBef>
                        <a:spcAft>
                          <a:spcPts val="0"/>
                        </a:spcAft>
                      </a:pPr>
                      <a:r>
                        <a:rPr lang="en-US" sz="1400" u="none" strike="noStrike">
                          <a:effectLst/>
                        </a:rPr>
                        <a:t>FIRST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588278763"/>
                  </a:ext>
                </a:extLst>
              </a:tr>
              <a:tr h="308664">
                <a:tc>
                  <a:txBody>
                    <a:bodyPr/>
                    <a:lstStyle/>
                    <a:p>
                      <a:pPr marL="0" marR="0">
                        <a:lnSpc>
                          <a:spcPts val="1200"/>
                        </a:lnSpc>
                        <a:spcBef>
                          <a:spcPts val="1200"/>
                        </a:spcBef>
                        <a:spcAft>
                          <a:spcPts val="0"/>
                        </a:spcAft>
                      </a:pPr>
                      <a:r>
                        <a:rPr lang="en-US" sz="1400" u="none" strike="noStrike">
                          <a:effectLst/>
                        </a:rPr>
                        <a:t>YEAR</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int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671128905"/>
                  </a:ext>
                </a:extLst>
              </a:tr>
              <a:tr h="317389">
                <a:tc>
                  <a:txBody>
                    <a:bodyPr/>
                    <a:lstStyle/>
                    <a:p>
                      <a:pPr marL="0" marR="0">
                        <a:lnSpc>
                          <a:spcPts val="1200"/>
                        </a:lnSpc>
                        <a:spcBef>
                          <a:spcPts val="1200"/>
                        </a:spcBef>
                        <a:spcAft>
                          <a:spcPts val="0"/>
                        </a:spcAft>
                      </a:pPr>
                      <a:r>
                        <a:rPr lang="en-US" sz="1400" u="none" strike="noStrike" dirty="0">
                          <a:effectLst/>
                        </a:rPr>
                        <a:t>GENRE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dirty="0">
                          <a:effectLst/>
                          <a:latin typeface="Courier New" panose="02070309020205020404" pitchFamily="49" charset="0"/>
                          <a:cs typeface="Courier New" panose="02070309020205020404" pitchFamily="49" charset="0"/>
                        </a:rPr>
                        <a:t>Genre</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137160" marR="137160" marT="137160" marB="137160"/>
                </a:tc>
                <a:extLst>
                  <a:ext uri="{0D108BD9-81ED-4DB2-BD59-A6C34878D82A}">
                    <a16:rowId xmlns:a16="http://schemas.microsoft.com/office/drawing/2014/main" val="2039983748"/>
                  </a:ext>
                </a:extLst>
              </a:tr>
              <a:tr h="317389">
                <a:tc>
                  <a:txBody>
                    <a:bodyPr/>
                    <a:lstStyle/>
                    <a:p>
                      <a:pPr marL="0" marR="0">
                        <a:lnSpc>
                          <a:spcPts val="1200"/>
                        </a:lnSpc>
                        <a:spcBef>
                          <a:spcPts val="1200"/>
                        </a:spcBef>
                        <a:spcAft>
                          <a:spcPts val="0"/>
                        </a:spcAft>
                      </a:pPr>
                      <a:r>
                        <a:rPr lang="en-US" sz="1400" u="none" strike="noStrike" dirty="0">
                          <a:effectLst/>
                        </a:rPr>
                        <a:t>REGION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Region</a:t>
                      </a:r>
                    </a:p>
                  </a:txBody>
                  <a:tcPr marL="137160" marR="137160" marT="137160" marB="137160"/>
                </a:tc>
                <a:extLst>
                  <a:ext uri="{0D108BD9-81ED-4DB2-BD59-A6C34878D82A}">
                    <a16:rowId xmlns:a16="http://schemas.microsoft.com/office/drawing/2014/main" val="4225228930"/>
                  </a:ext>
                </a:extLst>
              </a:tr>
              <a:tr h="317389">
                <a:tc>
                  <a:txBody>
                    <a:bodyPr/>
                    <a:lstStyle/>
                    <a:p>
                      <a:pPr marL="0" marR="0">
                        <a:lnSpc>
                          <a:spcPts val="1200"/>
                        </a:lnSpc>
                        <a:spcBef>
                          <a:spcPts val="1200"/>
                        </a:spcBef>
                        <a:spcAft>
                          <a:spcPts val="0"/>
                        </a:spcAft>
                      </a:pPr>
                      <a:r>
                        <a:rPr lang="en-US" sz="1400" u="none" strike="noStrike" dirty="0">
                          <a:effectLst/>
                        </a:rPr>
                        <a:t>KIND</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Kind</a:t>
                      </a:r>
                    </a:p>
                  </a:txBody>
                  <a:tcPr marL="137160" marR="137160" marT="137160" marB="137160"/>
                </a:tc>
                <a:extLst>
                  <a:ext uri="{0D108BD9-81ED-4DB2-BD59-A6C34878D82A}">
                    <a16:rowId xmlns:a16="http://schemas.microsoft.com/office/drawing/2014/main" val="3270276281"/>
                  </a:ext>
                </a:extLst>
              </a:tr>
              <a:tr h="317389">
                <a:tc>
                  <a:txBody>
                    <a:bodyPr/>
                    <a:lstStyle/>
                    <a:p>
                      <a:pPr marL="0" marR="0">
                        <a:lnSpc>
                          <a:spcPts val="1200"/>
                        </a:lnSpc>
                        <a:spcBef>
                          <a:spcPts val="1200"/>
                        </a:spcBef>
                        <a:spcAft>
                          <a:spcPts val="0"/>
                        </a:spcAft>
                      </a:pPr>
                      <a:r>
                        <a:rPr lang="en-US" sz="1400" u="none" strike="noStrike">
                          <a:effectLst/>
                        </a:rPr>
                        <a:t>SUBJECT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Subject</a:t>
                      </a:r>
                    </a:p>
                  </a:txBody>
                  <a:tcPr marL="137160" marR="137160" marT="137160" marB="137160"/>
                </a:tc>
                <a:extLst>
                  <a:ext uri="{0D108BD9-81ED-4DB2-BD59-A6C34878D82A}">
                    <a16:rowId xmlns:a16="http://schemas.microsoft.com/office/drawing/2014/main" val="768099704"/>
                  </a:ext>
                </a:extLst>
              </a:tr>
            </a:tbl>
          </a:graphicData>
        </a:graphic>
      </p:graphicFrame>
      <p:sp>
        <p:nvSpPr>
          <p:cNvPr id="5" name="TextBox 4">
            <a:extLst>
              <a:ext uri="{FF2B5EF4-FFF2-40B4-BE49-F238E27FC236}">
                <a16:creationId xmlns:a16="http://schemas.microsoft.com/office/drawing/2014/main" id="{9DC5664C-1B26-DF1B-B38C-2F4F09367ECD}"/>
              </a:ext>
            </a:extLst>
          </p:cNvPr>
          <p:cNvSpPr txBox="1"/>
          <p:nvPr/>
        </p:nvSpPr>
        <p:spPr>
          <a:xfrm>
            <a:off x="2377464" y="1374840"/>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Program2.4-Books4</a:t>
            </a:r>
          </a:p>
        </p:txBody>
      </p:sp>
    </p:spTree>
    <p:extLst>
      <p:ext uri="{BB962C8B-B14F-4D97-AF65-F5344CB8AC3E}">
        <p14:creationId xmlns:p14="http://schemas.microsoft.com/office/powerpoint/2010/main" val="2019654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C7A7-21A0-8D80-DDA1-A0A84C0CDB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93241F4-5FA5-813B-F36B-1B7F431D5BBA}"/>
              </a:ext>
            </a:extLst>
          </p:cNvPr>
          <p:cNvSpPr>
            <a:spLocks noGrp="1"/>
          </p:cNvSpPr>
          <p:nvPr>
            <p:ph idx="1"/>
          </p:nvPr>
        </p:nvSpPr>
        <p:spPr>
          <a:xfrm>
            <a:off x="457200" y="1295400"/>
            <a:ext cx="8229600" cy="1493527"/>
          </a:xfrm>
        </p:spPr>
        <p:txBody>
          <a:bodyPr/>
          <a:lstStyle/>
          <a:p>
            <a:r>
              <a:rPr lang="en-US" dirty="0"/>
              <a:t>Because the value of the key-value pairs have different datatypes, we must declare the value of the map to be a </a:t>
            </a:r>
            <a:r>
              <a:rPr lang="en-US" u="sng" dirty="0"/>
              <a:t>variant type</a:t>
            </a:r>
            <a:r>
              <a:rPr lang="en-US" dirty="0"/>
              <a:t>:</a:t>
            </a:r>
          </a:p>
          <a:p>
            <a:pPr lvl="1"/>
            <a:endParaRPr lang="en-US" dirty="0"/>
          </a:p>
          <a:p>
            <a:pPr lvl="1"/>
            <a:endParaRPr lang="en-US" dirty="0"/>
          </a:p>
          <a:p>
            <a:pPr lvl="1"/>
            <a:endParaRPr lang="en-US" dirty="0"/>
          </a:p>
          <a:p>
            <a:pPr lvl="1"/>
            <a:endParaRPr lang="en-US" dirty="0"/>
          </a:p>
          <a:p>
            <a:pPr lvl="1"/>
            <a:endParaRPr lang="en-US" dirty="0"/>
          </a:p>
          <a:p>
            <a:pPr marL="471487" lvl="1" indent="0">
              <a:buNone/>
            </a:pPr>
            <a:endParaRPr lang="en-US" dirty="0"/>
          </a:p>
          <a:p>
            <a:pPr lvl="1"/>
            <a:r>
              <a:rPr lang="en-US" dirty="0"/>
              <a:t>Corresponding to each variant type is a </a:t>
            </a:r>
            <a:r>
              <a:rPr lang="en-US" u="sng" dirty="0">
                <a:solidFill>
                  <a:srgbClr val="029846"/>
                </a:solidFill>
              </a:rPr>
              <a:t>type index </a:t>
            </a:r>
            <a:r>
              <a:rPr lang="en-US" dirty="0"/>
              <a:t>that identifies each variant type.</a:t>
            </a:r>
          </a:p>
        </p:txBody>
      </p:sp>
      <p:sp>
        <p:nvSpPr>
          <p:cNvPr id="4" name="Slide Number Placeholder 3">
            <a:extLst>
              <a:ext uri="{FF2B5EF4-FFF2-40B4-BE49-F238E27FC236}">
                <a16:creationId xmlns:a16="http://schemas.microsoft.com/office/drawing/2014/main" id="{B96E0411-331D-4440-3DA5-B73188AFDC6F}"/>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EFFC7859-F58C-E33D-1096-361CFD9FA5D0}"/>
              </a:ext>
            </a:extLst>
          </p:cNvPr>
          <p:cNvSpPr txBox="1"/>
          <p:nvPr/>
        </p:nvSpPr>
        <p:spPr>
          <a:xfrm>
            <a:off x="774651" y="2703235"/>
            <a:ext cx="7594697" cy="2554545"/>
          </a:xfrm>
          <a:prstGeom prst="rect">
            <a:avLst/>
          </a:prstGeom>
          <a:solidFill>
            <a:schemeClr val="bg1">
              <a:lumMod val="95000"/>
            </a:schemeClr>
          </a:solidFill>
          <a:ln>
            <a:solidFill>
              <a:schemeClr val="bg1">
                <a:lumMod val="75000"/>
              </a:schemeClr>
            </a:solidFill>
          </a:ln>
        </p:spPr>
        <p:txBody>
          <a:bodyPr wrap="squar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variant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&lt;int, string,</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 Genre, Region, Subject&gt;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&lt;Key,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 </a:t>
            </a:r>
            <a:r>
              <a:rPr lang="en-US"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AttributeMap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enum</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type_indexes</a:t>
            </a:r>
            <a:endParaRPr lang="en-US"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INT_INDEX, STRING_INDEX,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KIND_INDEX, GENRE_INDEX, REGION_INDEX, SUBJECT_INDEX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
        <p:nvSpPr>
          <p:cNvPr id="6" name="TextBox 5">
            <a:extLst>
              <a:ext uri="{FF2B5EF4-FFF2-40B4-BE49-F238E27FC236}">
                <a16:creationId xmlns:a16="http://schemas.microsoft.com/office/drawing/2014/main" id="{73543D8E-663F-3AC6-8358-579D9AECD080}"/>
              </a:ext>
            </a:extLst>
          </p:cNvPr>
          <p:cNvSpPr txBox="1"/>
          <p:nvPr/>
        </p:nvSpPr>
        <p:spPr>
          <a:xfrm>
            <a:off x="6949414" y="2564735"/>
            <a:ext cx="1218603"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Attributes.h</a:t>
            </a:r>
            <a:endParaRPr lang="en-US" sz="1200" dirty="0">
              <a:solidFill>
                <a:srgbClr val="FFFF00"/>
              </a:solidFill>
            </a:endParaRPr>
          </a:p>
        </p:txBody>
      </p:sp>
    </p:spTree>
    <p:extLst>
      <p:ext uri="{BB962C8B-B14F-4D97-AF65-F5344CB8AC3E}">
        <p14:creationId xmlns:p14="http://schemas.microsoft.com/office/powerpoint/2010/main" val="228754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819AE-485D-EDA7-C9CA-C758B5E95816}"/>
              </a:ext>
            </a:extLst>
          </p:cNvPr>
          <p:cNvSpPr txBox="1"/>
          <p:nvPr/>
        </p:nvSpPr>
        <p:spPr>
          <a:xfrm>
            <a:off x="3474732" y="1322007"/>
            <a:ext cx="5474576" cy="5262979"/>
          </a:xfrm>
          <a:prstGeom prst="rect">
            <a:avLst/>
          </a:prstGeom>
          <a:solidFill>
            <a:schemeClr val="bg1">
              <a:lumMod val="95000"/>
            </a:schemeClr>
          </a:solidFill>
          <a:ln>
            <a:solidFill>
              <a:schemeClr val="bg1">
                <a:lumMod val="75000"/>
              </a:schemeClr>
            </a:solidFill>
          </a:ln>
        </p:spPr>
        <p:txBody>
          <a:bodyPr wrap="none" rtlCol="0">
            <a:spAutoFit/>
          </a:bodyPr>
          <a:lstStyle/>
          <a:p>
            <a:r>
              <a:rPr lang="en-US" sz="1050" b="1" dirty="0">
                <a:solidFill>
                  <a:srgbClr val="C00000"/>
                </a:solidFill>
                <a:effectLst/>
                <a:latin typeface="Courier New" panose="02070309020205020404" pitchFamily="49" charset="0"/>
                <a:cs typeface="Courier New" panose="02070309020205020404" pitchFamily="49" charset="0"/>
              </a:rPr>
              <a:t>Attributes::Attributes</a:t>
            </a:r>
            <a:r>
              <a:rPr lang="en-US" sz="1050" b="1" dirty="0">
                <a:effectLst/>
                <a:latin typeface="Courier New" panose="02070309020205020404" pitchFamily="49" charset="0"/>
                <a:cs typeface="Courier New" panose="02070309020205020404" pitchFamily="49" charset="0"/>
              </a:rPr>
              <a:t>(</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effectLst/>
                <a:latin typeface="Courier New" panose="02070309020205020404" pitchFamily="49" charset="0"/>
                <a:cs typeface="Courier New" panose="02070309020205020404" pitchFamily="49" charset="0"/>
              </a:rPr>
              <a:t> *pairs) : </a:t>
            </a:r>
            <a:r>
              <a:rPr lang="en-US" sz="1050" b="1" dirty="0" err="1">
                <a:effectLst/>
                <a:latin typeface="Courier New" panose="02070309020205020404" pitchFamily="49" charset="0"/>
                <a:cs typeface="Courier New" panose="02070309020205020404" pitchFamily="49" charset="0"/>
              </a:rPr>
              <a:t>attribute_map</a:t>
            </a:r>
            <a:r>
              <a:rPr lang="en-US" sz="1050" b="1" dirty="0">
                <a:effectLst/>
                <a:latin typeface="Courier New" panose="02070309020205020404" pitchFamily="49" charset="0"/>
                <a:cs typeface="Courier New" panose="02070309020205020404" pitchFamily="49" charset="0"/>
              </a:rPr>
              <a:t>(pairs)</a:t>
            </a:r>
          </a:p>
          <a:p>
            <a:r>
              <a:rPr lang="en-US" sz="1050" b="1" dirty="0">
                <a:effectLst/>
                <a:latin typeface="Courier New" panose="02070309020205020404" pitchFamily="49" charset="0"/>
                <a:cs typeface="Courier New" panose="02070309020205020404" pitchFamily="49" charset="0"/>
              </a:rPr>
              <a:t>{</a:t>
            </a:r>
          </a:p>
          <a:p>
            <a:r>
              <a:rPr lang="en-US" sz="1050" b="1" dirty="0">
                <a:effectLst/>
                <a:latin typeface="Courier New" panose="02070309020205020404" pitchFamily="49" charset="0"/>
                <a:cs typeface="Courier New" panose="02070309020205020404" pitchFamily="49" charset="0"/>
              </a:rPr>
              <a:t>    for (</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solidFill>
                  <a:srgbClr val="0432FF"/>
                </a:solidFill>
                <a:effectLst/>
                <a:latin typeface="Courier New" panose="02070309020205020404" pitchFamily="49" charset="0"/>
                <a:cs typeface="Courier New" panose="02070309020205020404" pitchFamily="49" charset="0"/>
              </a:rPr>
              <a:t>::iterator </a:t>
            </a:r>
            <a:r>
              <a:rPr lang="en-US" sz="1050" b="1" dirty="0">
                <a:effectLst/>
                <a:latin typeface="Courier New" panose="02070309020205020404" pitchFamily="49" charset="0"/>
                <a:cs typeface="Courier New" panose="02070309020205020404" pitchFamily="49" charset="0"/>
              </a:rPr>
              <a:t>it = pairs-&gt;begin();</a:t>
            </a:r>
          </a:p>
          <a:p>
            <a:r>
              <a:rPr lang="en-US" sz="1050" b="1" dirty="0">
                <a:effectLst/>
                <a:latin typeface="Courier New" panose="02070309020205020404" pitchFamily="49" charset="0"/>
                <a:cs typeface="Courier New" panose="02070309020205020404" pitchFamily="49" charset="0"/>
              </a:rPr>
              <a:t>         it != pairs-&gt;end(); it++)</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Key key   = it-&gt;first;</a:t>
            </a:r>
          </a:p>
          <a:p>
            <a:r>
              <a:rPr lang="en-US" sz="1050" b="1" dirty="0">
                <a:effectLst/>
                <a:latin typeface="Courier New" panose="02070309020205020404" pitchFamily="49" charset="0"/>
                <a:cs typeface="Courier New" panose="02070309020205020404" pitchFamily="49" charset="0"/>
              </a:rPr>
              <a:t>        int index = it-&gt;</a:t>
            </a:r>
            <a:r>
              <a:rPr lang="en-US" sz="1050" b="1" dirty="0" err="1">
                <a:solidFill>
                  <a:srgbClr val="029846"/>
                </a:solidFill>
                <a:effectLst/>
                <a:latin typeface="Courier New" panose="02070309020205020404" pitchFamily="49" charset="0"/>
                <a:cs typeface="Courier New" panose="02070309020205020404" pitchFamily="49" charset="0"/>
              </a:rPr>
              <a:t>second.index</a:t>
            </a:r>
            <a:r>
              <a:rPr lang="en-US" sz="1050" b="1" dirty="0">
                <a:solidFill>
                  <a:srgbClr val="029846"/>
                </a:solidFill>
                <a:effectLst/>
                <a:latin typeface="Courier New" panose="02070309020205020404" pitchFamily="49" charset="0"/>
                <a:cs typeface="Courier New" panose="02070309020205020404" pitchFamily="49" charset="0"/>
              </a:rPr>
              <a:t>()</a:t>
            </a:r>
            <a:r>
              <a:rPr lang="en-US" sz="1050" b="1" dirty="0">
                <a:effectLst/>
                <a:latin typeface="Courier New" panose="02070309020205020404" pitchFamily="49" charset="0"/>
                <a:cs typeface="Courier New" panose="02070309020205020404" pitchFamily="49" charset="0"/>
              </a:rPr>
              <a:t>;</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switch (key)</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case Key::YEAR:</a:t>
            </a:r>
          </a:p>
          <a:p>
            <a:r>
              <a:rPr lang="en-US" sz="1050" b="1" dirty="0">
                <a:effectLst/>
                <a:latin typeface="Courier New" panose="02070309020205020404" pitchFamily="49" charset="0"/>
                <a:cs typeface="Courier New" panose="02070309020205020404" pitchFamily="49" charset="0"/>
              </a:rPr>
              <a:t>                assert(index == INT_INDEX); break;</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Key::TITLE:</a:t>
            </a:r>
          </a:p>
          <a:p>
            <a:r>
              <a:rPr lang="en-US" sz="1050" b="1" dirty="0">
                <a:effectLst/>
                <a:latin typeface="Courier New" panose="02070309020205020404" pitchFamily="49" charset="0"/>
                <a:cs typeface="Courier New" panose="02070309020205020404" pitchFamily="49" charset="0"/>
              </a:rPr>
              <a:t>            case Key::LAST:</a:t>
            </a:r>
          </a:p>
          <a:p>
            <a:r>
              <a:rPr lang="en-US" sz="1050" b="1" dirty="0">
                <a:effectLst/>
                <a:latin typeface="Courier New" panose="02070309020205020404" pitchFamily="49" charset="0"/>
                <a:cs typeface="Courier New" panose="02070309020205020404" pitchFamily="49" charset="0"/>
              </a:rPr>
              <a:t>            case Key::FIRST:</a:t>
            </a:r>
          </a:p>
          <a:p>
            <a:r>
              <a:rPr lang="en-US" sz="1050" b="1" dirty="0">
                <a:effectLst/>
                <a:latin typeface="Courier New" panose="02070309020205020404" pitchFamily="49" charset="0"/>
                <a:cs typeface="Courier New" panose="02070309020205020404" pitchFamily="49" charset="0"/>
              </a:rPr>
              <a:t>                assert(index == STRING_INDEX);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Key::KIND:</a:t>
            </a:r>
          </a:p>
          <a:p>
            <a:r>
              <a:rPr lang="en-US" sz="1050" b="1" dirty="0">
                <a:effectLst/>
                <a:latin typeface="Courier New" panose="02070309020205020404" pitchFamily="49" charset="0"/>
                <a:cs typeface="Courier New" panose="02070309020205020404" pitchFamily="49" charset="0"/>
              </a:rPr>
              <a:t>                assert(index == KIND_INDEX);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Key::GENRE:</a:t>
            </a:r>
          </a:p>
          <a:p>
            <a:r>
              <a:rPr lang="en-US" sz="1050" b="1" dirty="0">
                <a:effectLst/>
                <a:latin typeface="Courier New" panose="02070309020205020404" pitchFamily="49" charset="0"/>
                <a:cs typeface="Courier New" panose="02070309020205020404" pitchFamily="49" charset="0"/>
              </a:rPr>
              <a:t>                assert(index == GENRE_INDEX);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Key::REGION:</a:t>
            </a:r>
          </a:p>
          <a:p>
            <a:r>
              <a:rPr lang="en-US" sz="1050" b="1" dirty="0">
                <a:effectLst/>
                <a:latin typeface="Courier New" panose="02070309020205020404" pitchFamily="49" charset="0"/>
                <a:cs typeface="Courier New" panose="02070309020205020404" pitchFamily="49" charset="0"/>
              </a:rPr>
              <a:t>                assert(index == REGION_INDEX);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Key::SUBJECT:</a:t>
            </a:r>
          </a:p>
          <a:p>
            <a:r>
              <a:rPr lang="en-US" sz="1050" b="1" dirty="0">
                <a:effectLst/>
                <a:latin typeface="Courier New" panose="02070309020205020404" pitchFamily="49" charset="0"/>
                <a:cs typeface="Courier New" panose="02070309020205020404" pitchFamily="49" charset="0"/>
              </a:rPr>
              <a:t>                assert(index == SUBJECT_INDEX); break;</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C8FA1E81-F48D-E4AC-4D2A-69EB7DC228AC}"/>
              </a:ext>
            </a:extLst>
          </p:cNvPr>
          <p:cNvSpPr>
            <a:spLocks noGrp="1"/>
          </p:cNvSpPr>
          <p:nvPr>
            <p:ph type="title"/>
          </p:nvPr>
        </p:nvSpPr>
        <p:spPr/>
        <p:txBody>
          <a:bodyPr/>
          <a:lstStyle/>
          <a:p>
            <a:r>
              <a:rPr lang="en-US" dirty="0"/>
              <a:t>Iteration #4</a:t>
            </a:r>
            <a:r>
              <a:rPr lang="en-US" i="1" dirty="0"/>
              <a:t>, cont’d</a:t>
            </a:r>
            <a:endParaRPr lang="en-US" dirty="0"/>
          </a:p>
        </p:txBody>
      </p:sp>
      <p:sp>
        <p:nvSpPr>
          <p:cNvPr id="7" name="Content Placeholder 6">
            <a:extLst>
              <a:ext uri="{FF2B5EF4-FFF2-40B4-BE49-F238E27FC236}">
                <a16:creationId xmlns:a16="http://schemas.microsoft.com/office/drawing/2014/main" id="{80F48265-CD67-C711-0419-AD97A31C1AF8}"/>
              </a:ext>
            </a:extLst>
          </p:cNvPr>
          <p:cNvSpPr>
            <a:spLocks noGrp="1"/>
          </p:cNvSpPr>
          <p:nvPr>
            <p:ph idx="1"/>
          </p:nvPr>
        </p:nvSpPr>
        <p:spPr>
          <a:xfrm>
            <a:off x="457200" y="1295400"/>
            <a:ext cx="3017532" cy="4835525"/>
          </a:xfrm>
        </p:spPr>
        <p:txBody>
          <a:bodyPr/>
          <a:lstStyle/>
          <a:p>
            <a:r>
              <a:rPr lang="en-US" dirty="0"/>
              <a:t>Make sure we never create an invalid </a:t>
            </a:r>
            <a:r>
              <a:rPr lang="en-US" b="1" dirty="0">
                <a:solidFill>
                  <a:srgbClr val="C00000"/>
                </a:solidFill>
                <a:latin typeface="Courier New" panose="02070309020205020404" pitchFamily="49" charset="0"/>
                <a:cs typeface="Courier New" panose="02070309020205020404" pitchFamily="49" charset="0"/>
              </a:rPr>
              <a:t>Attributes</a:t>
            </a:r>
            <a:r>
              <a:rPr lang="en-US" dirty="0"/>
              <a:t> object!</a:t>
            </a:r>
          </a:p>
        </p:txBody>
      </p:sp>
      <p:sp>
        <p:nvSpPr>
          <p:cNvPr id="4" name="Slide Number Placeholder 3">
            <a:extLst>
              <a:ext uri="{FF2B5EF4-FFF2-40B4-BE49-F238E27FC236}">
                <a16:creationId xmlns:a16="http://schemas.microsoft.com/office/drawing/2014/main" id="{AE40940B-9E38-9BC6-B375-ABC0EBADE53E}"/>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dirty="0"/>
          </a:p>
        </p:txBody>
      </p:sp>
      <p:sp>
        <p:nvSpPr>
          <p:cNvPr id="3" name="TextBox 2">
            <a:extLst>
              <a:ext uri="{FF2B5EF4-FFF2-40B4-BE49-F238E27FC236}">
                <a16:creationId xmlns:a16="http://schemas.microsoft.com/office/drawing/2014/main" id="{AA944F9E-D9AE-D434-F67D-9E28AAE826E9}"/>
              </a:ext>
            </a:extLst>
          </p:cNvPr>
          <p:cNvSpPr txBox="1"/>
          <p:nvPr/>
        </p:nvSpPr>
        <p:spPr>
          <a:xfrm>
            <a:off x="6757615" y="6446487"/>
            <a:ext cx="1380506"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Attributes.cpp</a:t>
            </a:r>
            <a:endParaRPr lang="en-US" sz="1200" dirty="0">
              <a:solidFill>
                <a:srgbClr val="FFFF00"/>
              </a:solidFill>
            </a:endParaRPr>
          </a:p>
        </p:txBody>
      </p:sp>
    </p:spTree>
    <p:extLst>
      <p:ext uri="{BB962C8B-B14F-4D97-AF65-F5344CB8AC3E}">
        <p14:creationId xmlns:p14="http://schemas.microsoft.com/office/powerpoint/2010/main" val="3971467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DF1B-F4E5-5FE2-2761-873BB02561E0}"/>
              </a:ext>
            </a:extLst>
          </p:cNvPr>
          <p:cNvSpPr>
            <a:spLocks noGrp="1"/>
          </p:cNvSpPr>
          <p:nvPr>
            <p:ph type="title"/>
          </p:nvPr>
        </p:nvSpPr>
        <p:spPr/>
        <p:txBody>
          <a:bodyPr/>
          <a:lstStyle/>
          <a:p>
            <a:r>
              <a:rPr lang="en-US" dirty="0"/>
              <a:t>Iteration #4</a:t>
            </a:r>
            <a:r>
              <a:rPr lang="en-US" i="1" dirty="0"/>
              <a:t>, cont’d</a:t>
            </a:r>
            <a:endParaRPr lang="en-US" dirty="0"/>
          </a:p>
        </p:txBody>
      </p:sp>
      <p:sp>
        <p:nvSpPr>
          <p:cNvPr id="4" name="Slide Number Placeholder 3">
            <a:extLst>
              <a:ext uri="{FF2B5EF4-FFF2-40B4-BE49-F238E27FC236}">
                <a16:creationId xmlns:a16="http://schemas.microsoft.com/office/drawing/2014/main" id="{D4B22AF8-66A8-076F-A27B-5654C6E8DA58}"/>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
        <p:nvSpPr>
          <p:cNvPr id="7" name="TextBox 6">
            <a:extLst>
              <a:ext uri="{FF2B5EF4-FFF2-40B4-BE49-F238E27FC236}">
                <a16:creationId xmlns:a16="http://schemas.microsoft.com/office/drawing/2014/main" id="{29344235-5FC9-F2D6-76C4-E2A3BA22407F}"/>
              </a:ext>
            </a:extLst>
          </p:cNvPr>
          <p:cNvSpPr txBox="1"/>
          <p:nvPr/>
        </p:nvSpPr>
        <p:spPr>
          <a:xfrm>
            <a:off x="1463074" y="1508781"/>
            <a:ext cx="6217852" cy="355481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Defensive Programming</a:t>
            </a:r>
          </a:p>
          <a:p>
            <a:endParaRPr lang="en-US" sz="800" dirty="0">
              <a:latin typeface="+mj-lt"/>
            </a:endParaRPr>
          </a:p>
          <a:p>
            <a:r>
              <a:rPr lang="en-US" sz="2000" dirty="0">
                <a:effectLst/>
                <a:latin typeface="Helvetica" pitchFamily="2" charset="0"/>
              </a:rPr>
              <a:t>Well-designed applications practice defensive programming to guard against programming errors. Functions should create only proper objects from their parameter values.</a:t>
            </a:r>
          </a:p>
          <a:p>
            <a:endParaRPr lang="en-US" sz="1000" dirty="0">
              <a:effectLst/>
              <a:latin typeface="Helvetica" pitchFamily="2" charset="0"/>
            </a:endParaRPr>
          </a:p>
          <a:p>
            <a:r>
              <a:rPr lang="en-US" sz="2000" dirty="0">
                <a:effectLst/>
                <a:latin typeface="Helvetica" pitchFamily="2" charset="0"/>
              </a:rPr>
              <a:t>Perform runtime checks of function parameter values to ensure that no invalid values are being passed in. </a:t>
            </a:r>
          </a:p>
          <a:p>
            <a:endParaRPr lang="en-US" sz="1000" dirty="0">
              <a:latin typeface="Helvetica" pitchFamily="2" charset="0"/>
            </a:endParaRPr>
          </a:p>
          <a:p>
            <a:r>
              <a:rPr lang="en-US" sz="2000" dirty="0">
                <a:effectLst/>
                <a:latin typeface="Helvetica" pitchFamily="2" charset="0"/>
              </a:rPr>
              <a:t>However, to keep the example programs in this class short, their functions generally do not have parameter checking.</a:t>
            </a:r>
          </a:p>
        </p:txBody>
      </p:sp>
    </p:spTree>
    <p:extLst>
      <p:ext uri="{BB962C8B-B14F-4D97-AF65-F5344CB8AC3E}">
        <p14:creationId xmlns:p14="http://schemas.microsoft.com/office/powerpoint/2010/main" val="3587951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BE1A34-6DB1-38EB-2742-7FF3FB306DFC}"/>
              </a:ext>
            </a:extLst>
          </p:cNvPr>
          <p:cNvPicPr>
            <a:picLocks noChangeAspect="1"/>
          </p:cNvPicPr>
          <p:nvPr/>
        </p:nvPicPr>
        <p:blipFill>
          <a:blip r:embed="rId2"/>
          <a:stretch>
            <a:fillRect/>
          </a:stretch>
        </p:blipFill>
        <p:spPr>
          <a:xfrm>
            <a:off x="914440" y="2468893"/>
            <a:ext cx="6127496" cy="3595649"/>
          </a:xfrm>
          <a:prstGeom prst="rect">
            <a:avLst/>
          </a:prstGeom>
        </p:spPr>
      </p:pic>
      <p:sp>
        <p:nvSpPr>
          <p:cNvPr id="2" name="Title 1">
            <a:extLst>
              <a:ext uri="{FF2B5EF4-FFF2-40B4-BE49-F238E27FC236}">
                <a16:creationId xmlns:a16="http://schemas.microsoft.com/office/drawing/2014/main" id="{37AA9A32-3D45-264B-BAB1-563251BEC2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D7991874-0619-2803-82F9-A4918BE26973}"/>
              </a:ext>
            </a:extLst>
          </p:cNvPr>
          <p:cNvSpPr>
            <a:spLocks noGrp="1"/>
          </p:cNvSpPr>
          <p:nvPr>
            <p:ph idx="1"/>
          </p:nvPr>
        </p:nvSpPr>
        <p:spPr>
          <a:xfrm>
            <a:off x="457200" y="1295400"/>
            <a:ext cx="8229600" cy="944893"/>
          </a:xfrm>
        </p:spPr>
        <p:txBody>
          <a:bodyPr/>
          <a:lstStyle/>
          <a:p>
            <a:r>
              <a:rPr lang="en-US" dirty="0"/>
              <a:t>It took one backtrack, but we arrived at a much better design that’s </a:t>
            </a:r>
            <a:r>
              <a:rPr lang="en-US" u="sng" dirty="0"/>
              <a:t>more flexible and scalable</a:t>
            </a:r>
            <a:r>
              <a:rPr lang="en-US" dirty="0"/>
              <a:t>.</a:t>
            </a:r>
          </a:p>
        </p:txBody>
      </p:sp>
      <p:sp>
        <p:nvSpPr>
          <p:cNvPr id="4" name="Slide Number Placeholder 3">
            <a:extLst>
              <a:ext uri="{FF2B5EF4-FFF2-40B4-BE49-F238E27FC236}">
                <a16:creationId xmlns:a16="http://schemas.microsoft.com/office/drawing/2014/main" id="{F079070E-337E-1EDB-A95F-74E295CB5CE3}"/>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p:spTree>
    <p:extLst>
      <p:ext uri="{BB962C8B-B14F-4D97-AF65-F5344CB8AC3E}">
        <p14:creationId xmlns:p14="http://schemas.microsoft.com/office/powerpoint/2010/main" val="1087941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DD32-0329-06BF-EE80-1EB2C7E63ED0}"/>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51654E8A-A0E1-9957-DCCD-9B144AA7AE19}"/>
              </a:ext>
            </a:extLst>
          </p:cNvPr>
          <p:cNvSpPr>
            <a:spLocks noGrp="1"/>
          </p:cNvSpPr>
          <p:nvPr>
            <p:ph idx="1"/>
          </p:nvPr>
        </p:nvSpPr>
        <p:spPr>
          <a:xfrm>
            <a:off x="457200" y="1168981"/>
            <a:ext cx="8229600" cy="5003189"/>
          </a:xfrm>
        </p:spPr>
        <p:txBody>
          <a:bodyPr/>
          <a:lstStyle/>
          <a:p>
            <a:r>
              <a:rPr lang="en-US" sz="2400" dirty="0">
                <a:effectLst/>
                <a:latin typeface="Helvetica" pitchFamily="2" charset="0"/>
              </a:rPr>
              <a:t>It usually takes </a:t>
            </a:r>
            <a:r>
              <a:rPr lang="en-US" sz="2400" u="sng" dirty="0">
                <a:effectLst/>
                <a:latin typeface="Helvetica" pitchFamily="2" charset="0"/>
              </a:rPr>
              <a:t>several development iterations</a:t>
            </a:r>
            <a:r>
              <a:rPr lang="en-US" sz="2400" dirty="0">
                <a:effectLst/>
                <a:latin typeface="Helvetica" pitchFamily="2" charset="0"/>
              </a:rPr>
              <a:t> to achieve a well-designed program. Be willing to </a:t>
            </a:r>
            <a:r>
              <a:rPr lang="en-US" sz="2400" u="sng" dirty="0">
                <a:effectLst/>
                <a:latin typeface="Helvetica" pitchFamily="2" charset="0"/>
              </a:rPr>
              <a:t>backtrack</a:t>
            </a:r>
            <a:r>
              <a:rPr lang="en-US" sz="2400" dirty="0">
                <a:effectLst/>
                <a:latin typeface="Helvetica" pitchFamily="2" charset="0"/>
              </a:rPr>
              <a:t> from bad design decisions.</a:t>
            </a:r>
          </a:p>
          <a:p>
            <a:pPr lvl="4"/>
            <a:endParaRPr lang="en-US" sz="650" dirty="0">
              <a:effectLst/>
              <a:latin typeface="Helvetica" pitchFamily="2" charset="0"/>
            </a:endParaRPr>
          </a:p>
          <a:p>
            <a:r>
              <a:rPr lang="en-US" sz="2400" dirty="0">
                <a:effectLst/>
                <a:latin typeface="Helvetica" pitchFamily="2" charset="0"/>
              </a:rPr>
              <a:t>The </a:t>
            </a:r>
            <a:r>
              <a:rPr lang="en-US" sz="2400" b="1" dirty="0">
                <a:effectLst/>
                <a:latin typeface="Helvetica" pitchFamily="2" charset="0"/>
              </a:rPr>
              <a:t>Single Responsibility Principle (SRP) </a:t>
            </a:r>
            <a:r>
              <a:rPr lang="en-US" sz="2400" dirty="0">
                <a:effectLst/>
                <a:latin typeface="Helvetica" pitchFamily="2" charset="0"/>
              </a:rPr>
              <a:t>states that a class should be cohesive and have only one primary responsibility.</a:t>
            </a:r>
          </a:p>
          <a:p>
            <a:pPr lvl="4"/>
            <a:endParaRPr lang="en-US" sz="650" dirty="0">
              <a:effectLst/>
              <a:latin typeface="Helvetica" pitchFamily="2" charset="0"/>
            </a:endParaRPr>
          </a:p>
          <a:p>
            <a:r>
              <a:rPr lang="en-US" sz="2400" dirty="0">
                <a:effectLst/>
                <a:latin typeface="Helvetica" pitchFamily="2" charset="0"/>
              </a:rPr>
              <a:t>The </a:t>
            </a:r>
            <a:r>
              <a:rPr lang="en-US" sz="2400" b="1" dirty="0">
                <a:latin typeface="Helvetica" pitchFamily="2" charset="0"/>
              </a:rPr>
              <a:t>Encapsulate What Varies Principle </a:t>
            </a:r>
            <a:r>
              <a:rPr lang="en-US" sz="2400" dirty="0">
                <a:effectLst/>
                <a:latin typeface="Helvetica" pitchFamily="2" charset="0"/>
              </a:rPr>
              <a:t>states that code that can vary should be isolated to keep its changes from causing other code to change.</a:t>
            </a:r>
          </a:p>
          <a:p>
            <a:pPr lvl="4"/>
            <a:endParaRPr lang="en-US" sz="650" dirty="0">
              <a:effectLst/>
              <a:latin typeface="Helvetica" pitchFamily="2" charset="0"/>
            </a:endParaRPr>
          </a:p>
          <a:p>
            <a:r>
              <a:rPr lang="en-US" sz="2400" dirty="0">
                <a:effectLst/>
                <a:latin typeface="Helvetica" pitchFamily="2" charset="0"/>
              </a:rPr>
              <a:t>The </a:t>
            </a:r>
            <a:r>
              <a:rPr lang="en-US" sz="2400" b="1" dirty="0">
                <a:latin typeface="Helvetica" pitchFamily="2" charset="0"/>
              </a:rPr>
              <a:t>Delegation Principle </a:t>
            </a:r>
            <a:r>
              <a:rPr lang="en-US" sz="2400" dirty="0">
                <a:effectLst/>
                <a:latin typeface="Helvetica" pitchFamily="2" charset="0"/>
              </a:rPr>
              <a:t>states that one class performs work on the behalf of another class, where the work belongs in a more suitable cohesive class.</a:t>
            </a:r>
          </a:p>
        </p:txBody>
      </p:sp>
      <p:sp>
        <p:nvSpPr>
          <p:cNvPr id="4" name="Slide Number Placeholder 3">
            <a:extLst>
              <a:ext uri="{FF2B5EF4-FFF2-40B4-BE49-F238E27FC236}">
                <a16:creationId xmlns:a16="http://schemas.microsoft.com/office/drawing/2014/main" id="{D347DA47-13B7-466D-03FB-0764FB713830}"/>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p:spTree>
    <p:extLst>
      <p:ext uri="{BB962C8B-B14F-4D97-AF65-F5344CB8AC3E}">
        <p14:creationId xmlns:p14="http://schemas.microsoft.com/office/powerpoint/2010/main" val="38103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1BDE-3D10-BDD0-9D75-0C057213B1EC}"/>
              </a:ext>
            </a:extLst>
          </p:cNvPr>
          <p:cNvSpPr>
            <a:spLocks noGrp="1"/>
          </p:cNvSpPr>
          <p:nvPr>
            <p:ph type="title"/>
          </p:nvPr>
        </p:nvSpPr>
        <p:spPr/>
        <p:txBody>
          <a:bodyPr/>
          <a:lstStyle/>
          <a:p>
            <a:r>
              <a:rPr lang="en-US" dirty="0"/>
              <a:t>The Dining Philosophers Problem</a:t>
            </a:r>
            <a:r>
              <a:rPr lang="en-US" i="1" dirty="0"/>
              <a:t>, cont’d</a:t>
            </a:r>
            <a:endParaRPr lang="en-US" dirty="0"/>
          </a:p>
        </p:txBody>
      </p:sp>
      <p:sp>
        <p:nvSpPr>
          <p:cNvPr id="3" name="Content Placeholder 2">
            <a:extLst>
              <a:ext uri="{FF2B5EF4-FFF2-40B4-BE49-F238E27FC236}">
                <a16:creationId xmlns:a16="http://schemas.microsoft.com/office/drawing/2014/main" id="{B27EBF83-2ECC-19D8-E5DF-0C66C57663BB}"/>
              </a:ext>
            </a:extLst>
          </p:cNvPr>
          <p:cNvSpPr>
            <a:spLocks noGrp="1"/>
          </p:cNvSpPr>
          <p:nvPr>
            <p:ph idx="1"/>
          </p:nvPr>
        </p:nvSpPr>
        <p:spPr>
          <a:xfrm>
            <a:off x="457199" y="1295400"/>
            <a:ext cx="3831250" cy="4145258"/>
          </a:xfrm>
        </p:spPr>
        <p:txBody>
          <a:bodyPr/>
          <a:lstStyle/>
          <a:p>
            <a:r>
              <a:rPr lang="en-US" dirty="0"/>
              <a:t>There are many simulation solutions on the web.</a:t>
            </a:r>
          </a:p>
          <a:p>
            <a:pPr lvl="1"/>
            <a:r>
              <a:rPr lang="en-US" dirty="0"/>
              <a:t>How would </a:t>
            </a:r>
            <a:r>
              <a:rPr lang="en-US" u="sng" dirty="0"/>
              <a:t>you</a:t>
            </a:r>
            <a:r>
              <a:rPr lang="en-US" dirty="0"/>
              <a:t> simulate it?</a:t>
            </a:r>
          </a:p>
          <a:p>
            <a:pPr lvl="4"/>
            <a:endParaRPr lang="en-US" dirty="0"/>
          </a:p>
          <a:p>
            <a:r>
              <a:rPr lang="en-US" dirty="0"/>
              <a:t>Understand how my simulation works.</a:t>
            </a:r>
          </a:p>
          <a:p>
            <a:pPr lvl="1"/>
            <a:r>
              <a:rPr lang="en-US" dirty="0"/>
              <a:t>What are potential problems with it?</a:t>
            </a:r>
          </a:p>
        </p:txBody>
      </p:sp>
      <p:sp>
        <p:nvSpPr>
          <p:cNvPr id="4" name="Slide Number Placeholder 3">
            <a:extLst>
              <a:ext uri="{FF2B5EF4-FFF2-40B4-BE49-F238E27FC236}">
                <a16:creationId xmlns:a16="http://schemas.microsoft.com/office/drawing/2014/main" id="{23951A66-CF61-A643-AB5E-5B7F173B37F7}"/>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dirty="0"/>
          </a:p>
        </p:txBody>
      </p:sp>
      <p:pic>
        <p:nvPicPr>
          <p:cNvPr id="6" name="Picture 5" descr="A group of people eating noodles at a table&#10;&#10;AI-generated content may be incorrect.">
            <a:extLst>
              <a:ext uri="{FF2B5EF4-FFF2-40B4-BE49-F238E27FC236}">
                <a16:creationId xmlns:a16="http://schemas.microsoft.com/office/drawing/2014/main" id="{9B17F397-08C0-8D64-34D0-D4B362508665}"/>
              </a:ext>
            </a:extLst>
          </p:cNvPr>
          <p:cNvPicPr>
            <a:picLocks noChangeAspect="1"/>
          </p:cNvPicPr>
          <p:nvPr/>
        </p:nvPicPr>
        <p:blipFill>
          <a:blip r:embed="rId2"/>
          <a:stretch>
            <a:fillRect/>
          </a:stretch>
        </p:blipFill>
        <p:spPr>
          <a:xfrm>
            <a:off x="4297683" y="1295400"/>
            <a:ext cx="4511014" cy="4511014"/>
          </a:xfrm>
          <a:prstGeom prst="rect">
            <a:avLst/>
          </a:prstGeom>
        </p:spPr>
      </p:pic>
      <p:sp>
        <p:nvSpPr>
          <p:cNvPr id="7" name="TextBox 6">
            <a:extLst>
              <a:ext uri="{FF2B5EF4-FFF2-40B4-BE49-F238E27FC236}">
                <a16:creationId xmlns:a16="http://schemas.microsoft.com/office/drawing/2014/main" id="{7664EE1B-A3FE-16E2-F394-1FEB902C9690}"/>
              </a:ext>
            </a:extLst>
          </p:cNvPr>
          <p:cNvSpPr txBox="1"/>
          <p:nvPr/>
        </p:nvSpPr>
        <p:spPr>
          <a:xfrm>
            <a:off x="1153319" y="5559299"/>
            <a:ext cx="2265364" cy="338554"/>
          </a:xfrm>
          <a:prstGeom prst="rect">
            <a:avLst/>
          </a:prstGeom>
          <a:solidFill>
            <a:srgbClr val="0432FF"/>
          </a:solidFill>
        </p:spPr>
        <p:txBody>
          <a:bodyPr wrap="none" rtlCol="0">
            <a:spAutoFit/>
          </a:bodyPr>
          <a:lstStyle/>
          <a:p>
            <a:r>
              <a:rPr lang="en-US" dirty="0" err="1">
                <a:solidFill>
                  <a:srgbClr val="FFFF00"/>
                </a:solidFill>
              </a:rPr>
              <a:t>DiningPhilosophers.zip</a:t>
            </a:r>
            <a:endParaRPr lang="en-US" dirty="0">
              <a:solidFill>
                <a:srgbClr val="FFFF00"/>
              </a:solidFill>
            </a:endParaRPr>
          </a:p>
        </p:txBody>
      </p:sp>
      <p:sp>
        <p:nvSpPr>
          <p:cNvPr id="8" name="TextBox 7">
            <a:extLst>
              <a:ext uri="{FF2B5EF4-FFF2-40B4-BE49-F238E27FC236}">
                <a16:creationId xmlns:a16="http://schemas.microsoft.com/office/drawing/2014/main" id="{42A54E11-F3F8-986D-C6A8-719CC0B96537}"/>
              </a:ext>
            </a:extLst>
          </p:cNvPr>
          <p:cNvSpPr txBox="1"/>
          <p:nvPr/>
        </p:nvSpPr>
        <p:spPr>
          <a:xfrm>
            <a:off x="4412018" y="5888907"/>
            <a:ext cx="4285597" cy="276999"/>
          </a:xfrm>
          <a:prstGeom prst="rect">
            <a:avLst/>
          </a:prstGeom>
          <a:noFill/>
        </p:spPr>
        <p:txBody>
          <a:bodyPr wrap="none" rtlCol="0">
            <a:spAutoFit/>
          </a:bodyPr>
          <a:lstStyle/>
          <a:p>
            <a:r>
              <a:rPr lang="en-US" sz="1200" dirty="0"/>
              <a:t>Image generated by ChatGPT and modified with Photoshop.</a:t>
            </a:r>
          </a:p>
        </p:txBody>
      </p:sp>
    </p:spTree>
    <p:extLst>
      <p:ext uri="{BB962C8B-B14F-4D97-AF65-F5344CB8AC3E}">
        <p14:creationId xmlns:p14="http://schemas.microsoft.com/office/powerpoint/2010/main" val="4285344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19EE-36BC-D643-2F1A-8DD42B072090}"/>
              </a:ext>
            </a:extLst>
          </p:cNvPr>
          <p:cNvSpPr>
            <a:spLocks noGrp="1"/>
          </p:cNvSpPr>
          <p:nvPr>
            <p:ph type="title"/>
          </p:nvPr>
        </p:nvSpPr>
        <p:spPr/>
        <p:txBody>
          <a:bodyPr/>
          <a:lstStyle/>
          <a:p>
            <a:r>
              <a:rPr lang="en-US" dirty="0"/>
              <a:t>Key Takeaways</a:t>
            </a:r>
            <a:r>
              <a:rPr lang="en-US" i="1" dirty="0"/>
              <a:t>, cont’d</a:t>
            </a:r>
          </a:p>
        </p:txBody>
      </p:sp>
      <p:sp>
        <p:nvSpPr>
          <p:cNvPr id="3" name="Content Placeholder 2">
            <a:extLst>
              <a:ext uri="{FF2B5EF4-FFF2-40B4-BE49-F238E27FC236}">
                <a16:creationId xmlns:a16="http://schemas.microsoft.com/office/drawing/2014/main" id="{E7E01052-EEE5-FB01-D152-A351508C5095}"/>
              </a:ext>
            </a:extLst>
          </p:cNvPr>
          <p:cNvSpPr>
            <a:spLocks noGrp="1"/>
          </p:cNvSpPr>
          <p:nvPr>
            <p:ph idx="1"/>
          </p:nvPr>
        </p:nvSpPr>
        <p:spPr/>
        <p:txBody>
          <a:bodyPr/>
          <a:lstStyle/>
          <a:p>
            <a:r>
              <a:rPr lang="en-US" sz="2400" dirty="0">
                <a:effectLst/>
                <a:latin typeface="Helvetica" pitchFamily="2" charset="0"/>
              </a:rPr>
              <a:t>The </a:t>
            </a:r>
            <a:r>
              <a:rPr lang="en-US" sz="2400" b="1" dirty="0">
                <a:latin typeface="Helvetica" pitchFamily="2" charset="0"/>
              </a:rPr>
              <a:t>Principle of Least Knowledge </a:t>
            </a:r>
            <a:r>
              <a:rPr lang="en-US" sz="2400" dirty="0">
                <a:effectLst/>
                <a:latin typeface="Helvetica" pitchFamily="2" charset="0"/>
              </a:rPr>
              <a:t>states that classes should not “know” about each other’s implementation, and so the classes are </a:t>
            </a:r>
            <a:r>
              <a:rPr lang="en-US" sz="2400" u="sng" dirty="0">
                <a:effectLst/>
                <a:latin typeface="Helvetica" pitchFamily="2" charset="0"/>
              </a:rPr>
              <a:t>loosely coupled</a:t>
            </a:r>
            <a:r>
              <a:rPr lang="en-US" sz="2400" dirty="0">
                <a:effectLst/>
                <a:latin typeface="Helvetica" pitchFamily="2" charset="0"/>
              </a:rPr>
              <a:t> with few if any dependencies on each other.</a:t>
            </a:r>
          </a:p>
          <a:p>
            <a:pPr lvl="4"/>
            <a:endParaRPr lang="en-US" sz="650" dirty="0">
              <a:effectLst/>
              <a:latin typeface="Helvetica" pitchFamily="2" charset="0"/>
            </a:endParaRPr>
          </a:p>
          <a:p>
            <a:r>
              <a:rPr lang="en-US" sz="2400" dirty="0">
                <a:effectLst/>
                <a:latin typeface="Helvetica" pitchFamily="2" charset="0"/>
              </a:rPr>
              <a:t>The </a:t>
            </a:r>
            <a:r>
              <a:rPr lang="en-US" sz="2400" b="1" dirty="0">
                <a:latin typeface="Helvetica" pitchFamily="2" charset="0"/>
              </a:rPr>
              <a:t>Open-Closed Principle </a:t>
            </a:r>
            <a:r>
              <a:rPr lang="en-US" sz="2400" dirty="0">
                <a:effectLst/>
                <a:latin typeface="Helvetica" pitchFamily="2" charset="0"/>
              </a:rPr>
              <a:t>states that a class should be </a:t>
            </a:r>
            <a:r>
              <a:rPr lang="en-US" sz="2400" u="sng" dirty="0">
                <a:effectLst/>
                <a:latin typeface="Helvetica" pitchFamily="2" charset="0"/>
              </a:rPr>
              <a:t>closed for modification but open for extension</a:t>
            </a:r>
            <a:r>
              <a:rPr lang="en-US" sz="2400" dirty="0">
                <a:effectLst/>
                <a:latin typeface="Helvetica" pitchFamily="2" charset="0"/>
              </a:rPr>
              <a:t> to provide both stability and flexibility.</a:t>
            </a:r>
          </a:p>
          <a:p>
            <a:pPr lvl="4"/>
            <a:endParaRPr lang="en-US" sz="650" dirty="0">
              <a:effectLst/>
              <a:latin typeface="Helvetica" pitchFamily="2" charset="0"/>
            </a:endParaRPr>
          </a:p>
          <a:p>
            <a:r>
              <a:rPr lang="en-US" sz="2400" dirty="0">
                <a:effectLst/>
                <a:latin typeface="Helvetica" pitchFamily="2" charset="0"/>
              </a:rPr>
              <a:t>The </a:t>
            </a:r>
            <a:r>
              <a:rPr lang="en-US" sz="2400" b="1" dirty="0">
                <a:latin typeface="Helvetica" pitchFamily="2" charset="0"/>
              </a:rPr>
              <a:t>Code to the Interface Principle </a:t>
            </a:r>
            <a:r>
              <a:rPr lang="en-US" sz="2400" dirty="0">
                <a:effectLst/>
                <a:latin typeface="Helvetica" pitchFamily="2" charset="0"/>
              </a:rPr>
              <a:t>states that for runtime flexibility, we should not write code that can work only with a specific subclass but use </a:t>
            </a:r>
            <a:r>
              <a:rPr lang="en-US" sz="2400" u="sng" dirty="0">
                <a:effectLst/>
                <a:latin typeface="Helvetica" pitchFamily="2" charset="0"/>
              </a:rPr>
              <a:t>polymorphism</a:t>
            </a:r>
            <a:r>
              <a:rPr lang="en-US" sz="2400" dirty="0">
                <a:effectLst/>
                <a:latin typeface="Helvetica" pitchFamily="2" charset="0"/>
              </a:rPr>
              <a:t> and write code that can work with multiple subclasses.</a:t>
            </a:r>
          </a:p>
          <a:p>
            <a:endParaRPr lang="en-US" sz="2400" dirty="0"/>
          </a:p>
        </p:txBody>
      </p:sp>
      <p:sp>
        <p:nvSpPr>
          <p:cNvPr id="4" name="Slide Number Placeholder 3">
            <a:extLst>
              <a:ext uri="{FF2B5EF4-FFF2-40B4-BE49-F238E27FC236}">
                <a16:creationId xmlns:a16="http://schemas.microsoft.com/office/drawing/2014/main" id="{0006E66E-42B7-0908-2126-9C4E2C1C2247}"/>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p:spTree>
    <p:extLst>
      <p:ext uri="{BB962C8B-B14F-4D97-AF65-F5344CB8AC3E}">
        <p14:creationId xmlns:p14="http://schemas.microsoft.com/office/powerpoint/2010/main" val="1910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3457-5F4A-7577-7B4A-929983E571E0}"/>
              </a:ext>
            </a:extLst>
          </p:cNvPr>
          <p:cNvSpPr>
            <a:spLocks noGrp="1"/>
          </p:cNvSpPr>
          <p:nvPr>
            <p:ph type="title"/>
          </p:nvPr>
        </p:nvSpPr>
        <p:spPr/>
        <p:txBody>
          <a:bodyPr/>
          <a:lstStyle/>
          <a:p>
            <a:r>
              <a:rPr lang="en-US" dirty="0"/>
              <a:t>Key Takeaways</a:t>
            </a:r>
            <a:r>
              <a:rPr lang="en-US" i="1" dirty="0"/>
              <a:t>, cont’d</a:t>
            </a:r>
            <a:endParaRPr lang="en-US" dirty="0"/>
          </a:p>
        </p:txBody>
      </p:sp>
      <p:sp>
        <p:nvSpPr>
          <p:cNvPr id="3" name="Content Placeholder 2">
            <a:extLst>
              <a:ext uri="{FF2B5EF4-FFF2-40B4-BE49-F238E27FC236}">
                <a16:creationId xmlns:a16="http://schemas.microsoft.com/office/drawing/2014/main" id="{E0F450C7-FFA6-4F79-DA19-9E38F646A65D}"/>
              </a:ext>
            </a:extLst>
          </p:cNvPr>
          <p:cNvSpPr>
            <a:spLocks noGrp="1"/>
          </p:cNvSpPr>
          <p:nvPr>
            <p:ph idx="1"/>
          </p:nvPr>
        </p:nvSpPr>
        <p:spPr/>
        <p:txBody>
          <a:bodyPr/>
          <a:lstStyle/>
          <a:p>
            <a:r>
              <a:rPr lang="en-US" sz="2400" dirty="0">
                <a:effectLst/>
                <a:latin typeface="Helvetica" pitchFamily="2" charset="0"/>
              </a:rPr>
              <a:t>The </a:t>
            </a:r>
            <a:r>
              <a:rPr lang="en-US" sz="2400" b="1" dirty="0">
                <a:latin typeface="Helvetica" pitchFamily="2" charset="0"/>
              </a:rPr>
              <a:t>Don’t Repeat Yourself (DRY) Principle </a:t>
            </a:r>
            <a:r>
              <a:rPr lang="en-US" sz="2400" dirty="0">
                <a:effectLst/>
                <a:latin typeface="Helvetica" pitchFamily="2" charset="0"/>
              </a:rPr>
              <a:t>states that well-designed code does not  contain duplicate copies of code.</a:t>
            </a:r>
          </a:p>
          <a:p>
            <a:pPr lvl="4"/>
            <a:endParaRPr lang="en-US" sz="650" dirty="0">
              <a:effectLst/>
              <a:latin typeface="Helvetica" pitchFamily="2" charset="0"/>
            </a:endParaRPr>
          </a:p>
          <a:p>
            <a:r>
              <a:rPr lang="en-US" sz="2400" dirty="0">
                <a:effectLst/>
                <a:latin typeface="Helvetica" pitchFamily="2" charset="0"/>
              </a:rPr>
              <a:t>OOP is important for good application design, but it’s </a:t>
            </a:r>
            <a:r>
              <a:rPr lang="en-US" sz="2400" u="sng" dirty="0">
                <a:effectLst/>
                <a:latin typeface="Helvetica" pitchFamily="2" charset="0"/>
              </a:rPr>
              <a:t>not a panacea</a:t>
            </a:r>
            <a:r>
              <a:rPr lang="en-US" sz="2400" dirty="0">
                <a:effectLst/>
                <a:latin typeface="Helvetica" pitchFamily="2" charset="0"/>
              </a:rPr>
              <a:t> to all design problems. Be smart about how to apply its concepts. For example, do not create too many subclasses unnecessarily and thereby make your application too complex.</a:t>
            </a:r>
          </a:p>
          <a:p>
            <a:pPr lvl="4"/>
            <a:endParaRPr lang="en-US" sz="650" dirty="0">
              <a:effectLst/>
              <a:latin typeface="Helvetica" pitchFamily="2" charset="0"/>
            </a:endParaRPr>
          </a:p>
          <a:p>
            <a:r>
              <a:rPr lang="en-US" sz="2400" dirty="0">
                <a:effectLst/>
                <a:latin typeface="Helvetica" pitchFamily="2" charset="0"/>
              </a:rPr>
              <a:t>Using </a:t>
            </a:r>
            <a:r>
              <a:rPr lang="en-US" sz="2400" u="sng" dirty="0">
                <a:effectLst/>
                <a:latin typeface="Helvetica" pitchFamily="2" charset="0"/>
              </a:rPr>
              <a:t>better data structures</a:t>
            </a:r>
            <a:r>
              <a:rPr lang="en-US" sz="2400" dirty="0">
                <a:effectLst/>
                <a:latin typeface="Helvetica" pitchFamily="2" charset="0"/>
              </a:rPr>
              <a:t> can simplify complex code.</a:t>
            </a:r>
          </a:p>
        </p:txBody>
      </p:sp>
      <p:sp>
        <p:nvSpPr>
          <p:cNvPr id="4" name="Slide Number Placeholder 3">
            <a:extLst>
              <a:ext uri="{FF2B5EF4-FFF2-40B4-BE49-F238E27FC236}">
                <a16:creationId xmlns:a16="http://schemas.microsoft.com/office/drawing/2014/main" id="{0FF79CEF-25C8-BED2-B42B-630F64306767}"/>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spTree>
    <p:extLst>
      <p:ext uri="{BB962C8B-B14F-4D97-AF65-F5344CB8AC3E}">
        <p14:creationId xmlns:p14="http://schemas.microsoft.com/office/powerpoint/2010/main" val="25090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D489-02B3-8B37-507F-ADAF54BBA924}"/>
              </a:ext>
            </a:extLst>
          </p:cNvPr>
          <p:cNvSpPr>
            <a:spLocks noGrp="1"/>
          </p:cNvSpPr>
          <p:nvPr>
            <p:ph type="title"/>
          </p:nvPr>
        </p:nvSpPr>
        <p:spPr/>
        <p:txBody>
          <a:bodyPr/>
          <a:lstStyle/>
          <a:p>
            <a:r>
              <a:rPr lang="en-US" dirty="0"/>
              <a:t>Well-Designed Software</a:t>
            </a:r>
          </a:p>
        </p:txBody>
      </p:sp>
      <p:sp>
        <p:nvSpPr>
          <p:cNvPr id="3" name="Content Placeholder 2">
            <a:extLst>
              <a:ext uri="{FF2B5EF4-FFF2-40B4-BE49-F238E27FC236}">
                <a16:creationId xmlns:a16="http://schemas.microsoft.com/office/drawing/2014/main" id="{221FCAE6-4DA6-8847-B547-D6724AB59BAD}"/>
              </a:ext>
            </a:extLst>
          </p:cNvPr>
          <p:cNvSpPr>
            <a:spLocks noGrp="1"/>
          </p:cNvSpPr>
          <p:nvPr>
            <p:ph idx="1"/>
          </p:nvPr>
        </p:nvSpPr>
        <p:spPr/>
        <p:txBody>
          <a:bodyPr/>
          <a:lstStyle/>
          <a:p>
            <a:r>
              <a:rPr lang="en-US" b="1" dirty="0">
                <a:effectLst/>
                <a:latin typeface="Helvetica" pitchFamily="2" charset="0"/>
              </a:rPr>
              <a:t>Meets its requirements. </a:t>
            </a:r>
            <a:r>
              <a:rPr lang="en-US" dirty="0">
                <a:effectLst/>
                <a:latin typeface="Helvetica" pitchFamily="2" charset="0"/>
              </a:rPr>
              <a:t>It does what it’s supposed to do.</a:t>
            </a:r>
          </a:p>
          <a:p>
            <a:pPr lvl="4"/>
            <a:endParaRPr lang="en-US" dirty="0">
              <a:effectLst/>
              <a:latin typeface="Helvetica" pitchFamily="2" charset="0"/>
            </a:endParaRPr>
          </a:p>
          <a:p>
            <a:r>
              <a:rPr lang="en-US" b="1" dirty="0">
                <a:effectLst/>
                <a:latin typeface="Helvetica" pitchFamily="2" charset="0"/>
              </a:rPr>
              <a:t>Is reliable. </a:t>
            </a:r>
            <a:r>
              <a:rPr lang="en-US" dirty="0">
                <a:effectLst/>
                <a:latin typeface="Helvetica" pitchFamily="2" charset="0"/>
              </a:rPr>
              <a:t>It passes its tests with fewer bugs.</a:t>
            </a:r>
          </a:p>
          <a:p>
            <a:pPr lvl="4"/>
            <a:endParaRPr lang="en-US" dirty="0">
              <a:effectLst/>
              <a:latin typeface="Helvetica" pitchFamily="2" charset="0"/>
            </a:endParaRPr>
          </a:p>
          <a:p>
            <a:r>
              <a:rPr lang="en-US" b="1" dirty="0">
                <a:effectLst/>
                <a:latin typeface="Helvetica" pitchFamily="2" charset="0"/>
              </a:rPr>
              <a:t>Does what its developers expect. </a:t>
            </a:r>
            <a:r>
              <a:rPr lang="en-US" dirty="0">
                <a:effectLst/>
                <a:latin typeface="Helvetica" pitchFamily="2" charset="0"/>
              </a:rPr>
              <a:t>When we call a function or create an object, we should not be surprised by the result.</a:t>
            </a:r>
          </a:p>
          <a:p>
            <a:pPr lvl="4"/>
            <a:endParaRPr lang="en-US" dirty="0">
              <a:effectLst/>
              <a:latin typeface="Helvetica" pitchFamily="2" charset="0"/>
            </a:endParaRPr>
          </a:p>
          <a:p>
            <a:r>
              <a:rPr lang="en-US" b="1" dirty="0">
                <a:effectLst/>
                <a:latin typeface="Helvetica" pitchFamily="2" charset="0"/>
              </a:rPr>
              <a:t>Does not have hidden runtime performance problems.</a:t>
            </a:r>
          </a:p>
        </p:txBody>
      </p:sp>
      <p:sp>
        <p:nvSpPr>
          <p:cNvPr id="4" name="Slide Number Placeholder 3">
            <a:extLst>
              <a:ext uri="{FF2B5EF4-FFF2-40B4-BE49-F238E27FC236}">
                <a16:creationId xmlns:a16="http://schemas.microsoft.com/office/drawing/2014/main" id="{16092BC2-F8E4-F4EE-6BAE-FCF6BF1C90F7}"/>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216174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1808-85E8-7F00-0274-C6D69465B71B}"/>
              </a:ext>
            </a:extLst>
          </p:cNvPr>
          <p:cNvSpPr>
            <a:spLocks noGrp="1"/>
          </p:cNvSpPr>
          <p:nvPr>
            <p:ph type="title"/>
          </p:nvPr>
        </p:nvSpPr>
        <p:spPr/>
        <p:txBody>
          <a:bodyPr/>
          <a:lstStyle/>
          <a:p>
            <a:r>
              <a:rPr lang="en-US" dirty="0"/>
              <a:t>Well-Designed Software</a:t>
            </a:r>
            <a:r>
              <a:rPr lang="en-US" i="1" dirty="0"/>
              <a:t>, cont’d</a:t>
            </a:r>
          </a:p>
        </p:txBody>
      </p:sp>
      <p:sp>
        <p:nvSpPr>
          <p:cNvPr id="3" name="Content Placeholder 2">
            <a:extLst>
              <a:ext uri="{FF2B5EF4-FFF2-40B4-BE49-F238E27FC236}">
                <a16:creationId xmlns:a16="http://schemas.microsoft.com/office/drawing/2014/main" id="{D17861A6-1E6A-C45E-50A2-43831D9A6A36}"/>
              </a:ext>
            </a:extLst>
          </p:cNvPr>
          <p:cNvSpPr>
            <a:spLocks noGrp="1"/>
          </p:cNvSpPr>
          <p:nvPr>
            <p:ph idx="1"/>
          </p:nvPr>
        </p:nvSpPr>
        <p:spPr/>
        <p:txBody>
          <a:bodyPr/>
          <a:lstStyle/>
          <a:p>
            <a:r>
              <a:rPr lang="en-US" b="1" dirty="0">
                <a:effectLst/>
                <a:latin typeface="Helvetica" pitchFamily="2" charset="0"/>
              </a:rPr>
              <a:t>Is flexible and scalable. </a:t>
            </a:r>
            <a:r>
              <a:rPr lang="en-US" dirty="0">
                <a:effectLst/>
                <a:latin typeface="Helvetica" pitchFamily="2" charset="0"/>
              </a:rPr>
              <a:t>When requirements change, it is easy to add new features without increasing the complexity of the software.</a:t>
            </a:r>
          </a:p>
          <a:p>
            <a:pPr lvl="4"/>
            <a:endParaRPr lang="en-US" dirty="0">
              <a:effectLst/>
              <a:latin typeface="Helvetica" pitchFamily="2" charset="0"/>
            </a:endParaRPr>
          </a:p>
          <a:p>
            <a:r>
              <a:rPr lang="en-US" b="1" dirty="0">
                <a:effectLst/>
                <a:latin typeface="Helvetica" pitchFamily="2" charset="0"/>
              </a:rPr>
              <a:t>Enables developers to work together better </a:t>
            </a:r>
            <a:r>
              <a:rPr lang="en-US" dirty="0">
                <a:effectLst/>
                <a:latin typeface="Helvetica" pitchFamily="2" charset="0"/>
              </a:rPr>
              <a:t>and to recover quicker from bad design decisions.</a:t>
            </a:r>
          </a:p>
          <a:p>
            <a:pPr lvl="4"/>
            <a:endParaRPr lang="en-US" dirty="0">
              <a:effectLst/>
              <a:latin typeface="Helvetica" pitchFamily="2" charset="0"/>
            </a:endParaRPr>
          </a:p>
          <a:p>
            <a:r>
              <a:rPr lang="en-US" b="1" dirty="0">
                <a:effectLst/>
                <a:latin typeface="Helvetica" pitchFamily="2" charset="0"/>
              </a:rPr>
              <a:t>Is maintainable. </a:t>
            </a:r>
            <a:r>
              <a:rPr lang="en-US" dirty="0">
                <a:effectLst/>
                <a:latin typeface="Helvetica" pitchFamily="2" charset="0"/>
              </a:rPr>
              <a:t>Well-designed code is more understandable by future developers.</a:t>
            </a:r>
          </a:p>
        </p:txBody>
      </p:sp>
      <p:sp>
        <p:nvSpPr>
          <p:cNvPr id="4" name="Slide Number Placeholder 3">
            <a:extLst>
              <a:ext uri="{FF2B5EF4-FFF2-40B4-BE49-F238E27FC236}">
                <a16:creationId xmlns:a16="http://schemas.microsoft.com/office/drawing/2014/main" id="{1275B4C4-0AD2-92BB-AB5C-9A97A05C7AEB}"/>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371701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4C6A-1414-4DFF-AB37-DDB0D2071B8B}"/>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0B404E99-8C80-B560-1E7B-F632CFD2EF67}"/>
              </a:ext>
            </a:extLst>
          </p:cNvPr>
          <p:cNvSpPr>
            <a:spLocks noGrp="1"/>
          </p:cNvSpPr>
          <p:nvPr>
            <p:ph idx="1"/>
          </p:nvPr>
        </p:nvSpPr>
        <p:spPr/>
        <p:txBody>
          <a:bodyPr/>
          <a:lstStyle/>
          <a:p>
            <a:r>
              <a:rPr lang="en-US" b="1" dirty="0">
                <a:effectLst/>
                <a:latin typeface="Helvetica" pitchFamily="2" charset="0"/>
              </a:rPr>
              <a:t>Uses good design techniques </a:t>
            </a:r>
            <a:r>
              <a:rPr lang="en-US" dirty="0">
                <a:effectLst/>
                <a:latin typeface="Helvetica" pitchFamily="2" charset="0"/>
              </a:rPr>
              <a:t>that improve the software, such as by simplifying code and removing repeated code.</a:t>
            </a:r>
          </a:p>
          <a:p>
            <a:pPr lvl="4"/>
            <a:endParaRPr lang="en-US" dirty="0">
              <a:effectLst/>
              <a:latin typeface="Helvetica" pitchFamily="2" charset="0"/>
            </a:endParaRPr>
          </a:p>
          <a:p>
            <a:r>
              <a:rPr lang="en-US" b="1" dirty="0">
                <a:effectLst/>
                <a:latin typeface="Helvetica" pitchFamily="2" charset="0"/>
              </a:rPr>
              <a:t>Employs appropriate design patterns </a:t>
            </a:r>
            <a:r>
              <a:rPr lang="en-US" dirty="0">
                <a:effectLst/>
                <a:latin typeface="Helvetica" pitchFamily="2" charset="0"/>
              </a:rPr>
              <a:t>that are industry-proven models for solving common software architecture problems.</a:t>
            </a:r>
          </a:p>
          <a:p>
            <a:endParaRPr lang="en-US" dirty="0"/>
          </a:p>
        </p:txBody>
      </p:sp>
      <p:sp>
        <p:nvSpPr>
          <p:cNvPr id="4" name="Slide Number Placeholder 3">
            <a:extLst>
              <a:ext uri="{FF2B5EF4-FFF2-40B4-BE49-F238E27FC236}">
                <a16:creationId xmlns:a16="http://schemas.microsoft.com/office/drawing/2014/main" id="{BD2A53E0-2C5B-4E6E-DF6D-249241A36739}"/>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2762820225"/>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74701</TotalTime>
  <Words>5033</Words>
  <Application>Microsoft Macintosh PowerPoint</Application>
  <PresentationFormat>On-screen Show (4:3)</PresentationFormat>
  <Paragraphs>635</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Courier</vt:lpstr>
      <vt:lpstr>Courier New</vt:lpstr>
      <vt:lpstr>Helvetica</vt:lpstr>
      <vt:lpstr>Times New Roman</vt:lpstr>
      <vt:lpstr>Verdana</vt:lpstr>
      <vt:lpstr>Wingdings</vt:lpstr>
      <vt:lpstr>Quadrant</vt:lpstr>
      <vt:lpstr>CMPE 202 Software Systems Engineering February 11 Class Meeting</vt:lpstr>
      <vt:lpstr>Today</vt:lpstr>
      <vt:lpstr>Today, cont’d</vt:lpstr>
      <vt:lpstr>The Dining Philosophers Problem</vt:lpstr>
      <vt:lpstr>The Dining Philosophers Problem, cont’d</vt:lpstr>
      <vt:lpstr>The Dining Philosophers Problem, cont’d</vt:lpstr>
      <vt:lpstr>Well-Designed Software</vt:lpstr>
      <vt:lpstr>Well-Designed Software, cont’d</vt:lpstr>
      <vt:lpstr>Well-Designed Software, cont’d</vt:lpstr>
      <vt:lpstr>Well-Designed Software, cont’d</vt:lpstr>
      <vt:lpstr>Badly Designed Code Example #1</vt:lpstr>
      <vt:lpstr>Badly Designed Code Example #1, cont’d</vt:lpstr>
      <vt:lpstr>Badly Designed Code Example #1, cont’d</vt:lpstr>
      <vt:lpstr>Badly Designed Code Example #2</vt:lpstr>
      <vt:lpstr>Badly Designed Code Example #3</vt:lpstr>
      <vt:lpstr>Badly Designed Code Example #4</vt:lpstr>
      <vt:lpstr>A Software Architecture Example</vt:lpstr>
      <vt:lpstr>Good Design Doesn’t Come Easily</vt:lpstr>
      <vt:lpstr>Object-Oriented Design: Encapsulation</vt:lpstr>
      <vt:lpstr>Encapsulation, cont’d</vt:lpstr>
      <vt:lpstr>Object-Oriented Design: Abstraction</vt:lpstr>
      <vt:lpstr>Object-Oriented Design: Inheritance</vt:lpstr>
      <vt:lpstr>Object-Oriented Design: Polymorphism</vt:lpstr>
      <vt:lpstr>Break</vt:lpstr>
      <vt:lpstr>Backtrack from Bad Design Decisions</vt:lpstr>
      <vt:lpstr>Backtrack from Bad Design Decisions, cont’d</vt:lpstr>
      <vt:lpstr>Backtrack from Bad Design Decisions, cont’d</vt:lpstr>
      <vt:lpstr>Don’t Let Changes Leak Out</vt:lpstr>
      <vt:lpstr>Where Do Changes Come From?</vt:lpstr>
      <vt:lpstr>An Application Development Example</vt:lpstr>
      <vt:lpstr>Book Catalogue Application Requirements</vt:lpstr>
      <vt:lpstr>Warning</vt:lpstr>
      <vt:lpstr>Iteration #1: Initial Cohesive Classes</vt:lpstr>
      <vt:lpstr>Iteration #1, cont’d</vt:lpstr>
      <vt:lpstr>Iteration #1, cont’d</vt:lpstr>
      <vt:lpstr>Iteration #2: A New Attributes Class</vt:lpstr>
      <vt:lpstr>Iteration #2, cont’d</vt:lpstr>
      <vt:lpstr>Iteration #2, cont’d</vt:lpstr>
      <vt:lpstr>Iteration #2, cont’d</vt:lpstr>
      <vt:lpstr>Iteration #2, cont’d</vt:lpstr>
      <vt:lpstr>Iteration #2, cont’d</vt:lpstr>
      <vt:lpstr>Iteration #3: More Books and Attributes</vt:lpstr>
      <vt:lpstr>Iteration #3, cont’d</vt:lpstr>
      <vt:lpstr>Iteration #3, cont’d</vt:lpstr>
      <vt:lpstr>Iteration #3, cont’d</vt:lpstr>
      <vt:lpstr>Iteration #3, cont’d</vt:lpstr>
      <vt:lpstr>Iteration #3, cont’d</vt:lpstr>
      <vt:lpstr>Iteration #3, cont’d</vt:lpstr>
      <vt:lpstr>Iteration #3, cont’d</vt:lpstr>
      <vt:lpstr>Iteration #3, cont’d</vt:lpstr>
      <vt:lpstr>Iteration #4: A Better Design</vt:lpstr>
      <vt:lpstr>Iteration #4, cont’d</vt:lpstr>
      <vt:lpstr>Iteration #4, cont’d</vt:lpstr>
      <vt:lpstr>Iteration #4, cont’d</vt:lpstr>
      <vt:lpstr>Iteration #4, cont’d</vt:lpstr>
      <vt:lpstr>Iteration #4, cont’d</vt:lpstr>
      <vt:lpstr>Iteration #4, cont’d</vt:lpstr>
      <vt:lpstr>Iteration #4, cont’d</vt:lpstr>
      <vt:lpstr>Key Takeaways</vt:lpstr>
      <vt:lpstr>Key Takeaways, cont’d</vt:lpstr>
      <vt:lpstr>Key Takeaways,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997</cp:revision>
  <dcterms:created xsi:type="dcterms:W3CDTF">2008-01-12T03:52:55Z</dcterms:created>
  <dcterms:modified xsi:type="dcterms:W3CDTF">2026-02-12T00:24:44Z</dcterms:modified>
</cp:coreProperties>
</file>