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3"/>
  </p:notesMasterIdLst>
  <p:handoutMasterIdLst>
    <p:handoutMasterId r:id="rId44"/>
  </p:handoutMasterIdLst>
  <p:sldIdLst>
    <p:sldId id="256" r:id="rId2"/>
    <p:sldId id="829" r:id="rId3"/>
    <p:sldId id="950" r:id="rId4"/>
    <p:sldId id="951" r:id="rId5"/>
    <p:sldId id="952" r:id="rId6"/>
    <p:sldId id="953" r:id="rId7"/>
    <p:sldId id="958" r:id="rId8"/>
    <p:sldId id="954" r:id="rId9"/>
    <p:sldId id="955" r:id="rId10"/>
    <p:sldId id="971" r:id="rId11"/>
    <p:sldId id="959" r:id="rId12"/>
    <p:sldId id="956" r:id="rId13"/>
    <p:sldId id="973" r:id="rId14"/>
    <p:sldId id="974" r:id="rId15"/>
    <p:sldId id="980" r:id="rId16"/>
    <p:sldId id="981" r:id="rId17"/>
    <p:sldId id="979" r:id="rId18"/>
    <p:sldId id="957" r:id="rId19"/>
    <p:sldId id="975" r:id="rId20"/>
    <p:sldId id="976" r:id="rId21"/>
    <p:sldId id="977" r:id="rId22"/>
    <p:sldId id="960" r:id="rId23"/>
    <p:sldId id="961" r:id="rId24"/>
    <p:sldId id="962" r:id="rId25"/>
    <p:sldId id="982" r:id="rId26"/>
    <p:sldId id="949" r:id="rId27"/>
    <p:sldId id="988" r:id="rId28"/>
    <p:sldId id="987" r:id="rId29"/>
    <p:sldId id="963" r:id="rId30"/>
    <p:sldId id="964" r:id="rId31"/>
    <p:sldId id="965" r:id="rId32"/>
    <p:sldId id="966" r:id="rId33"/>
    <p:sldId id="967" r:id="rId34"/>
    <p:sldId id="968" r:id="rId35"/>
    <p:sldId id="983" r:id="rId36"/>
    <p:sldId id="969" r:id="rId37"/>
    <p:sldId id="972" r:id="rId38"/>
    <p:sldId id="376" r:id="rId39"/>
    <p:sldId id="377" r:id="rId40"/>
    <p:sldId id="978" r:id="rId41"/>
    <p:sldId id="986" r:id="rId42"/>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005493"/>
    <a:srgbClr val="930705"/>
    <a:srgbClr val="D0F2F3"/>
    <a:srgbClr val="FAE604"/>
    <a:srgbClr val="D5FC79"/>
    <a:srgbClr val="73FEFF"/>
    <a:srgbClr val="FEE698"/>
    <a:srgbClr val="E1A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5" autoAdjust="0"/>
    <p:restoredTop sz="97928" autoAdjust="0"/>
  </p:normalViewPr>
  <p:slideViewPr>
    <p:cSldViewPr>
      <p:cViewPr varScale="1">
        <p:scale>
          <a:sx n="167" d="100"/>
          <a:sy n="167" d="100"/>
        </p:scale>
        <p:origin x="1032" y="176"/>
      </p:cViewPr>
      <p:guideLst>
        <p:guide orient="horz" pos="2160"/>
        <p:guide pos="2880"/>
      </p:guideLst>
    </p:cSldViewPr>
  </p:slideViewPr>
  <p:notesTextViewPr>
    <p:cViewPr>
      <p:scale>
        <a:sx n="100" d="100"/>
        <a:sy n="100" d="100"/>
      </p:scale>
      <p:origin x="0" y="0"/>
    </p:cViewPr>
  </p:notesTextViewPr>
  <p:sorterViewPr>
    <p:cViewPr>
      <p:scale>
        <a:sx n="122" d="100"/>
        <a:sy n="122"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2/2/26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2</a:t>
            </a:fld>
            <a:endParaRPr lang="en-US" altLang="x-none"/>
          </a:p>
        </p:txBody>
      </p:sp>
    </p:spTree>
    <p:extLst>
      <p:ext uri="{BB962C8B-B14F-4D97-AF65-F5344CB8AC3E}">
        <p14:creationId xmlns:p14="http://schemas.microsoft.com/office/powerpoint/2010/main" val="20903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2026: February 4</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February 4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2026</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3D81-483F-1970-1E93-D989AF56347D}"/>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71C10F19-8EE4-6C82-281E-64E7EF3A936B}"/>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5D9CEDE5-270F-3C74-86CF-3C1CF4F82F28}"/>
              </a:ext>
            </a:extLst>
          </p:cNvPr>
          <p:cNvSpPr txBox="1"/>
          <p:nvPr/>
        </p:nvSpPr>
        <p:spPr>
          <a:xfrm>
            <a:off x="274367" y="960147"/>
            <a:ext cx="4926349" cy="5816977"/>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#include &lt;iostream&gt;</a:t>
            </a:r>
          </a:p>
          <a:p>
            <a:r>
              <a:rPr lang="en-US" sz="1200" b="1" dirty="0">
                <a:effectLst/>
                <a:latin typeface="Courier New" panose="02070309020205020404" pitchFamily="49" charset="0"/>
                <a:cs typeface="Courier New" panose="02070309020205020404" pitchFamily="49" charset="0"/>
              </a:rPr>
              <a:t>#include &lt;string&gt;</a:t>
            </a:r>
          </a:p>
          <a:p>
            <a:r>
              <a:rPr lang="en-US" sz="1200" b="1" dirty="0">
                <a:effectLst/>
                <a:latin typeface="Courier New" panose="02070309020205020404" pitchFamily="49" charset="0"/>
                <a:cs typeface="Courier New" panose="02070309020205020404" pitchFamily="49" charset="0"/>
              </a:rPr>
              <a:t>#include &lt;thread&gt;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using namespace std;</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const int COUNT = 5;</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void print(string text);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int main(void)</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hello_thread</a:t>
            </a:r>
            <a:r>
              <a:rPr lang="en-US" sz="1200" b="1" dirty="0">
                <a:effectLst/>
                <a:latin typeface="Courier New" panose="02070309020205020404" pitchFamily="49" charset="0"/>
                <a:cs typeface="Courier New" panose="02070309020205020404" pitchFamily="49" charset="0"/>
              </a:rPr>
              <a:t>(</a:t>
            </a:r>
            <a:r>
              <a:rPr lang="en-US" sz="1200" b="1" dirty="0">
                <a:solidFill>
                  <a:srgbClr val="00B050"/>
                </a:solidFill>
                <a:effectLst/>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"Hello, world!\n");</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use_thread</a:t>
            </a:r>
            <a:r>
              <a:rPr lang="en-US" sz="1200" b="1" dirty="0">
                <a:effectLst/>
                <a:latin typeface="Courier New" panose="02070309020205020404" pitchFamily="49" charset="0"/>
                <a:cs typeface="Courier New" panose="02070309020205020404" pitchFamily="49" charset="0"/>
              </a:rPr>
              <a:t>(</a:t>
            </a:r>
            <a:r>
              <a:rPr lang="en-US" sz="1200" b="1" dirty="0">
                <a:solidFill>
                  <a:srgbClr val="00B05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"Use good design!\n");</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go_thread</a:t>
            </a:r>
            <a:r>
              <a:rPr lang="en-US" sz="1200" b="1" dirty="0">
                <a:effectLst/>
                <a:latin typeface="Courier New" panose="02070309020205020404" pitchFamily="49" charset="0"/>
                <a:cs typeface="Courier New" panose="02070309020205020404" pitchFamily="49" charset="0"/>
              </a:rPr>
              <a:t>(</a:t>
            </a:r>
            <a:r>
              <a:rPr lang="en-US" sz="1200" b="1" dirty="0">
                <a:solidFill>
                  <a:srgbClr val="00B05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"Go multithreaded\n");</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hello_thread.</a:t>
            </a:r>
            <a:r>
              <a:rPr lang="en-US" sz="1200" b="1" dirty="0" err="1">
                <a:solidFill>
                  <a:srgbClr val="C00000"/>
                </a:solidFill>
                <a:effectLst/>
                <a:latin typeface="Courier New" panose="02070309020205020404" pitchFamily="49" charset="0"/>
                <a:cs typeface="Courier New" panose="02070309020205020404" pitchFamily="49" charset="0"/>
              </a:rPr>
              <a:t>join</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use_thread.</a:t>
            </a:r>
            <a:r>
              <a:rPr lang="en-US" sz="1200" b="1" dirty="0" err="1">
                <a:solidFill>
                  <a:srgbClr val="C00000"/>
                </a:solidFill>
                <a:effectLst/>
                <a:latin typeface="Courier New" panose="02070309020205020404" pitchFamily="49" charset="0"/>
                <a:cs typeface="Courier New" panose="02070309020205020404" pitchFamily="49" charset="0"/>
              </a:rPr>
              <a:t>join</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go_thread.join</a:t>
            </a:r>
            <a:r>
              <a:rPr lang="en-US" sz="1200" b="1" dirty="0">
                <a:effectLst/>
                <a:latin typeface="Courier New" panose="02070309020205020404" pitchFamily="49" charset="0"/>
                <a:cs typeface="Courier New" panose="02070309020205020404" pitchFamily="49" charset="0"/>
              </a:rPr>
              <a:t>();</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cout &lt;&lt; </a:t>
            </a:r>
            <a:r>
              <a:rPr lang="en-US" sz="1200" b="1" dirty="0" err="1">
                <a:effectLst/>
                <a:latin typeface="Courier New" panose="02070309020205020404" pitchFamily="49" charset="0"/>
                <a:cs typeface="Courier New" panose="02070309020205020404" pitchFamily="49" charset="0"/>
              </a:rPr>
              <a:t>endl</a:t>
            </a:r>
            <a:r>
              <a:rPr lang="en-US" sz="1200" b="1" dirty="0">
                <a:effectLst/>
                <a:latin typeface="Courier New" panose="02070309020205020404" pitchFamily="49" charset="0"/>
                <a:cs typeface="Courier New" panose="02070309020205020404" pitchFamily="49" charset="0"/>
              </a:rPr>
              <a:t> &lt;&lt; "Program done." &lt;&lt; </a:t>
            </a:r>
            <a:r>
              <a:rPr lang="en-US" sz="1200" b="1" dirty="0" err="1">
                <a:effectLst/>
                <a:latin typeface="Courier New" panose="02070309020205020404" pitchFamily="49" charset="0"/>
                <a:cs typeface="Courier New" panose="02070309020205020404" pitchFamily="49" charset="0"/>
              </a:rPr>
              <a:t>endl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return 0;</a:t>
            </a:r>
          </a:p>
          <a:p>
            <a:r>
              <a:rPr lang="en-US" sz="1200" b="1" dirty="0">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void </a:t>
            </a:r>
            <a:r>
              <a:rPr lang="en-US" sz="1200" b="1" dirty="0">
                <a:solidFill>
                  <a:srgbClr val="00B05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(string text)</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for (int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 0;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&lt; COUNT;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for (const char &amp;</a:t>
            </a:r>
            <a:r>
              <a:rPr lang="en-US" sz="1200" b="1" dirty="0" err="1">
                <a:effectLst/>
                <a:latin typeface="Courier New" panose="02070309020205020404" pitchFamily="49" charset="0"/>
                <a:cs typeface="Courier New" panose="02070309020205020404" pitchFamily="49" charset="0"/>
              </a:rPr>
              <a:t>ch</a:t>
            </a:r>
            <a:r>
              <a:rPr lang="en-US" sz="1200" b="1" dirty="0">
                <a:effectLst/>
                <a:latin typeface="Courier New" panose="02070309020205020404" pitchFamily="49" charset="0"/>
                <a:cs typeface="Courier New" panose="02070309020205020404" pitchFamily="49" charset="0"/>
              </a:rPr>
              <a:t> : text) cout &lt;&lt; </a:t>
            </a:r>
            <a:r>
              <a:rPr lang="en-US" sz="1200" b="1" dirty="0" err="1">
                <a:effectLst/>
                <a:latin typeface="Courier New" panose="02070309020205020404" pitchFamily="49" charset="0"/>
                <a:cs typeface="Courier New" panose="02070309020205020404" pitchFamily="49" charset="0"/>
              </a:rPr>
              <a:t>ch</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0D04534-6DC1-FB30-9779-B8CDD66CDB42}"/>
              </a:ext>
            </a:extLst>
          </p:cNvPr>
          <p:cNvSpPr txBox="1"/>
          <p:nvPr/>
        </p:nvSpPr>
        <p:spPr>
          <a:xfrm>
            <a:off x="2651781" y="2631463"/>
            <a:ext cx="2285976"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Spawn child threads, each</a:t>
            </a:r>
            <a:br>
              <a:rPr lang="en-US" sz="1400" dirty="0">
                <a:solidFill>
                  <a:srgbClr val="0432FF"/>
                </a:solidFill>
              </a:rPr>
            </a:br>
            <a:r>
              <a:rPr lang="en-US" sz="1400" dirty="0">
                <a:solidFill>
                  <a:srgbClr val="0432FF"/>
                </a:solidFill>
              </a:rPr>
              <a:t>calls function </a:t>
            </a:r>
            <a:r>
              <a:rPr lang="en-US" sz="1400" b="1" dirty="0">
                <a:solidFill>
                  <a:srgbClr val="00B050"/>
                </a:solidFill>
                <a:latin typeface="Courier New" panose="02070309020205020404" pitchFamily="49" charset="0"/>
                <a:cs typeface="Courier New" panose="02070309020205020404" pitchFamily="49" charset="0"/>
              </a:rPr>
              <a:t>print()</a:t>
            </a:r>
            <a:r>
              <a:rPr lang="en-US" sz="1400" dirty="0">
                <a:solidFill>
                  <a:srgbClr val="0432FF"/>
                </a:solidFill>
              </a:rPr>
              <a:t>.</a:t>
            </a:r>
          </a:p>
        </p:txBody>
      </p:sp>
      <p:sp>
        <p:nvSpPr>
          <p:cNvPr id="7" name="TextBox 6">
            <a:extLst>
              <a:ext uri="{FF2B5EF4-FFF2-40B4-BE49-F238E27FC236}">
                <a16:creationId xmlns:a16="http://schemas.microsoft.com/office/drawing/2014/main" id="{1D8BCB0D-8148-8AB5-1806-893C5F107E9B}"/>
              </a:ext>
            </a:extLst>
          </p:cNvPr>
          <p:cNvSpPr txBox="1"/>
          <p:nvPr/>
        </p:nvSpPr>
        <p:spPr>
          <a:xfrm>
            <a:off x="2651781" y="3977634"/>
            <a:ext cx="1468704"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Wait for threads to complete.</a:t>
            </a:r>
          </a:p>
        </p:txBody>
      </p:sp>
      <p:sp>
        <p:nvSpPr>
          <p:cNvPr id="8" name="TextBox 7">
            <a:extLst>
              <a:ext uri="{FF2B5EF4-FFF2-40B4-BE49-F238E27FC236}">
                <a16:creationId xmlns:a16="http://schemas.microsoft.com/office/drawing/2014/main" id="{0B67D56B-3D47-6578-26B0-D17639FB4616}"/>
              </a:ext>
            </a:extLst>
          </p:cNvPr>
          <p:cNvSpPr txBox="1"/>
          <p:nvPr/>
        </p:nvSpPr>
        <p:spPr>
          <a:xfrm>
            <a:off x="5577829" y="2849077"/>
            <a:ext cx="3159839" cy="3231654"/>
          </a:xfrm>
          <a:prstGeom prst="rect">
            <a:avLst/>
          </a:prstGeom>
          <a:solidFill>
            <a:srgbClr val="D0F2F3"/>
          </a:solidFill>
          <a:ln>
            <a:solidFill>
              <a:schemeClr val="bg1">
                <a:lumMod val="75000"/>
              </a:schemeClr>
            </a:solidFill>
          </a:ln>
        </p:spPr>
        <p:txBody>
          <a:bodyPr wrap="none" rtlCol="0">
            <a:spAutoFit/>
          </a:bodyPr>
          <a:lstStyle/>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HelloUGo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multithreadeds</a:t>
            </a:r>
            <a:r>
              <a:rPr lang="en-US" sz="1200" b="1" dirty="0">
                <a:solidFill>
                  <a:srgbClr val="000000"/>
                </a:solidFill>
                <a:effectLst/>
                <a:latin typeface="Courier New" panose="02070309020205020404" pitchFamily="49" charset="0"/>
                <a:cs typeface="Courier New" panose="02070309020205020404" pitchFamily="49" charset="0"/>
              </a:rPr>
              <a:t>, world!</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Hello, </a:t>
            </a:r>
            <a:r>
              <a:rPr lang="en-US" sz="1200" b="1" dirty="0" err="1">
                <a:solidFill>
                  <a:srgbClr val="000000"/>
                </a:solidFill>
                <a:effectLst/>
                <a:latin typeface="Courier New" panose="02070309020205020404" pitchFamily="49" charset="0"/>
                <a:cs typeface="Courier New" panose="02070309020205020404" pitchFamily="49" charset="0"/>
              </a:rPr>
              <a:t>worle</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 goo mod design!</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Used!</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 </a:t>
            </a:r>
            <a:r>
              <a:rPr lang="en-US" sz="1200" b="1" dirty="0" err="1">
                <a:solidFill>
                  <a:srgbClr val="000000"/>
                </a:solidFill>
                <a:effectLst/>
                <a:latin typeface="Courier New" panose="02070309020205020404" pitchFamily="49" charset="0"/>
                <a:cs typeface="Courier New" panose="02070309020205020404" pitchFamily="49" charset="0"/>
              </a:rPr>
              <a:t>ugood</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llo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wordesiltithreagn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a:t>
            </a:r>
            <a:r>
              <a:rPr lang="en-US" sz="1200" b="1" dirty="0" err="1">
                <a:solidFill>
                  <a:srgbClr val="000000"/>
                </a:solidFill>
                <a:effectLst/>
                <a:latin typeface="Courier New" panose="02070309020205020404" pitchFamily="49" charset="0"/>
                <a:cs typeface="Courier New" panose="02070309020205020404" pitchFamily="49" charset="0"/>
              </a:rPr>
              <a:t>gldo</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Helded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olo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worlddG</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Hel </a:t>
            </a:r>
            <a:r>
              <a:rPr lang="en-US" sz="1200" b="1" dirty="0" err="1">
                <a:solidFill>
                  <a:srgbClr val="000000"/>
                </a:solidFill>
                <a:effectLst/>
                <a:latin typeface="Courier New" panose="02070309020205020404" pitchFamily="49" charset="0"/>
                <a:cs typeface="Courier New" panose="02070309020205020404" pitchFamily="49" charset="0"/>
              </a:rPr>
              <a:t>dlo</a:t>
            </a:r>
            <a:r>
              <a:rPr lang="en-US" sz="1200" b="1" dirty="0">
                <a:solidFill>
                  <a:srgbClr val="000000"/>
                </a:solidFill>
                <a:effectLst/>
                <a:latin typeface="Courier New" panose="02070309020205020404" pitchFamily="49" charset="0"/>
                <a:cs typeface="Courier New" panose="02070309020205020404" pitchFamily="49" charset="0"/>
              </a:rPr>
              <a:t> o, </a:t>
            </a:r>
            <a:r>
              <a:rPr lang="en-US" sz="1200" b="1" dirty="0" err="1">
                <a:solidFill>
                  <a:srgbClr val="000000"/>
                </a:solidFill>
                <a:effectLst/>
                <a:latin typeface="Courier New" panose="02070309020205020404" pitchFamily="49" charset="0"/>
                <a:cs typeface="Courier New" panose="02070309020205020404" pitchFamily="49" charset="0"/>
              </a:rPr>
              <a:t>wormulld</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tithreaded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Go </a:t>
            </a:r>
            <a:r>
              <a:rPr lang="en-US" sz="1200" b="1" dirty="0" err="1">
                <a:solidFill>
                  <a:srgbClr val="000000"/>
                </a:solidFill>
                <a:effectLst/>
                <a:latin typeface="Courier New" panose="02070309020205020404" pitchFamily="49" charset="0"/>
                <a:cs typeface="Courier New" panose="02070309020205020404" pitchFamily="49" charset="0"/>
              </a:rPr>
              <a:t>multithreesign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good </a:t>
            </a:r>
            <a:r>
              <a:rPr lang="en-US" sz="1200" b="1" dirty="0" err="1">
                <a:solidFill>
                  <a:srgbClr val="000000"/>
                </a:solidFill>
                <a:effectLst/>
                <a:latin typeface="Courier New" panose="02070309020205020404" pitchFamily="49" charset="0"/>
                <a:cs typeface="Courier New" panose="02070309020205020404" pitchFamily="49" charset="0"/>
              </a:rPr>
              <a:t>desaded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Go </a:t>
            </a:r>
            <a:r>
              <a:rPr lang="en-US" sz="1200" b="1" dirty="0" err="1">
                <a:solidFill>
                  <a:srgbClr val="000000"/>
                </a:solidFill>
                <a:effectLst/>
                <a:latin typeface="Courier New" panose="02070309020205020404" pitchFamily="49" charset="0"/>
                <a:cs typeface="Courier New" panose="02070309020205020404" pitchFamily="49" charset="0"/>
              </a:rPr>
              <a:t>mign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ultithreaded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Program done.</a:t>
            </a:r>
          </a:p>
        </p:txBody>
      </p:sp>
      <p:sp>
        <p:nvSpPr>
          <p:cNvPr id="9" name="TextBox 8">
            <a:extLst>
              <a:ext uri="{FF2B5EF4-FFF2-40B4-BE49-F238E27FC236}">
                <a16:creationId xmlns:a16="http://schemas.microsoft.com/office/drawing/2014/main" id="{374D7E3E-90F8-E077-4947-11E97F09A6ED}"/>
              </a:ext>
            </a:extLst>
          </p:cNvPr>
          <p:cNvSpPr txBox="1"/>
          <p:nvPr/>
        </p:nvSpPr>
        <p:spPr>
          <a:xfrm>
            <a:off x="5577829" y="24709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sp>
        <p:nvSpPr>
          <p:cNvPr id="10" name="TextBox 9">
            <a:extLst>
              <a:ext uri="{FF2B5EF4-FFF2-40B4-BE49-F238E27FC236}">
                <a16:creationId xmlns:a16="http://schemas.microsoft.com/office/drawing/2014/main" id="{079DD6DB-99AD-0C80-9EAF-75E75A3B2CFB}"/>
              </a:ext>
            </a:extLst>
          </p:cNvPr>
          <p:cNvSpPr txBox="1"/>
          <p:nvPr/>
        </p:nvSpPr>
        <p:spPr>
          <a:xfrm>
            <a:off x="3566171" y="1066800"/>
            <a:ext cx="130837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16.1/</a:t>
            </a:r>
            <a:r>
              <a:rPr lang="en-US" sz="1400" dirty="0" err="1">
                <a:solidFill>
                  <a:schemeClr val="accent1">
                    <a:lumMod val="20000"/>
                    <a:lumOff val="80000"/>
                  </a:schemeClr>
                </a:solidFill>
              </a:rPr>
              <a:t>main.cpp</a:t>
            </a:r>
            <a:endParaRPr lang="en-US" sz="1400" dirty="0">
              <a:solidFill>
                <a:schemeClr val="accent1">
                  <a:lumMod val="20000"/>
                  <a:lumOff val="80000"/>
                </a:schemeClr>
              </a:solidFill>
            </a:endParaRPr>
          </a:p>
        </p:txBody>
      </p:sp>
      <p:pic>
        <p:nvPicPr>
          <p:cNvPr id="11" name="Picture 10" descr="A red and white sign with a skull and crossbones&#10;&#10;Description automatically generated">
            <a:extLst>
              <a:ext uri="{FF2B5EF4-FFF2-40B4-BE49-F238E27FC236}">
                <a16:creationId xmlns:a16="http://schemas.microsoft.com/office/drawing/2014/main" id="{D6B5DEDD-A8A1-B4F3-CE20-06E72B06F11B}"/>
              </a:ext>
            </a:extLst>
          </p:cNvPr>
          <p:cNvPicPr>
            <a:picLocks noChangeAspect="1"/>
          </p:cNvPicPr>
          <p:nvPr/>
        </p:nvPicPr>
        <p:blipFill>
          <a:blip r:embed="rId2"/>
          <a:stretch>
            <a:fillRect/>
          </a:stretch>
        </p:blipFill>
        <p:spPr>
          <a:xfrm>
            <a:off x="5523764" y="1236534"/>
            <a:ext cx="985567" cy="1131577"/>
          </a:xfrm>
          <a:prstGeom prst="rect">
            <a:avLst/>
          </a:prstGeom>
        </p:spPr>
      </p:pic>
      <p:sp>
        <p:nvSpPr>
          <p:cNvPr id="12" name="TextBox 11">
            <a:extLst>
              <a:ext uri="{FF2B5EF4-FFF2-40B4-BE49-F238E27FC236}">
                <a16:creationId xmlns:a16="http://schemas.microsoft.com/office/drawing/2014/main" id="{1D987D49-57BF-00B3-8A25-D05566708CC3}"/>
              </a:ext>
            </a:extLst>
          </p:cNvPr>
          <p:cNvSpPr txBox="1"/>
          <p:nvPr/>
        </p:nvSpPr>
        <p:spPr>
          <a:xfrm>
            <a:off x="6324600" y="6502400"/>
            <a:ext cx="184731" cy="338554"/>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6819A405-236C-B209-DDA3-DB0B12A100A5}"/>
              </a:ext>
            </a:extLst>
          </p:cNvPr>
          <p:cNvSpPr txBox="1"/>
          <p:nvPr/>
        </p:nvSpPr>
        <p:spPr>
          <a:xfrm>
            <a:off x="2651781" y="5166341"/>
            <a:ext cx="1645902"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Function that each thread executes.</a:t>
            </a:r>
          </a:p>
        </p:txBody>
      </p:sp>
    </p:spTree>
    <p:extLst>
      <p:ext uri="{BB962C8B-B14F-4D97-AF65-F5344CB8AC3E}">
        <p14:creationId xmlns:p14="http://schemas.microsoft.com/office/powerpoint/2010/main" val="26033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664C-E71C-D6D3-94F0-A91859B2EE95}"/>
              </a:ext>
            </a:extLst>
          </p:cNvPr>
          <p:cNvSpPr>
            <a:spLocks noGrp="1"/>
          </p:cNvSpPr>
          <p:nvPr>
            <p:ph type="title"/>
          </p:nvPr>
        </p:nvSpPr>
        <p:spPr/>
        <p:txBody>
          <a:bodyPr/>
          <a:lstStyle/>
          <a:p>
            <a:r>
              <a:rPr lang="en-US" dirty="0"/>
              <a:t>Multithreaded Printing</a:t>
            </a:r>
            <a:r>
              <a:rPr lang="en-US" i="1" dirty="0"/>
              <a:t>, cont’d</a:t>
            </a:r>
            <a:endParaRPr lang="en-US" dirty="0"/>
          </a:p>
        </p:txBody>
      </p:sp>
      <p:sp>
        <p:nvSpPr>
          <p:cNvPr id="4" name="Slide Number Placeholder 3">
            <a:extLst>
              <a:ext uri="{FF2B5EF4-FFF2-40B4-BE49-F238E27FC236}">
                <a16:creationId xmlns:a16="http://schemas.microsoft.com/office/drawing/2014/main" id="{BAF10BC0-A2B5-43BA-06A4-488E80836090}"/>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pic>
        <p:nvPicPr>
          <p:cNvPr id="5" name="Picture 4" descr="Timeline&#10;&#10;Description automatically generated">
            <a:extLst>
              <a:ext uri="{FF2B5EF4-FFF2-40B4-BE49-F238E27FC236}">
                <a16:creationId xmlns:a16="http://schemas.microsoft.com/office/drawing/2014/main" id="{83FBD972-84F9-C8FE-89EF-543A89C51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12" y="1440768"/>
            <a:ext cx="8159803" cy="3634134"/>
          </a:xfrm>
          <a:prstGeom prst="rect">
            <a:avLst/>
          </a:prstGeom>
        </p:spPr>
      </p:pic>
      <p:sp>
        <p:nvSpPr>
          <p:cNvPr id="6" name="TextBox 5">
            <a:extLst>
              <a:ext uri="{FF2B5EF4-FFF2-40B4-BE49-F238E27FC236}">
                <a16:creationId xmlns:a16="http://schemas.microsoft.com/office/drawing/2014/main" id="{240D9096-8DA3-8917-956F-E5019F2431E6}"/>
              </a:ext>
            </a:extLst>
          </p:cNvPr>
          <p:cNvSpPr txBox="1"/>
          <p:nvPr/>
        </p:nvSpPr>
        <p:spPr>
          <a:xfrm>
            <a:off x="1188778" y="5320605"/>
            <a:ext cx="7132242" cy="1384995"/>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With a mutex guarding the critical regions of the threads, only one thread at a time can print to the print stream, which is the shared resource. When a thread wants to enter its critical region, it attempts to lock the mutex. If it succeeds, it can enter its critical region and print. If it doesn’t, it blocks until another thread unlocks the mutex. Then, the thread can attempt to lock the mutex again. A thread must unlock the mutex before it exits its critical region. When the mutex is unlocked, the runtime system determines which blocked thread can unlock it.</a:t>
            </a:r>
            <a:r>
              <a:rPr lang="en-US" sz="1400" dirty="0">
                <a:solidFill>
                  <a:srgbClr val="0432FF"/>
                </a:solidFill>
                <a:effectLst/>
              </a:rPr>
              <a:t> </a:t>
            </a:r>
            <a:endParaRPr lang="en-US" sz="1400" dirty="0">
              <a:solidFill>
                <a:srgbClr val="0432FF"/>
              </a:solidFill>
            </a:endParaRPr>
          </a:p>
        </p:txBody>
      </p:sp>
      <p:pic>
        <p:nvPicPr>
          <p:cNvPr id="7" name="Picture 6" descr="A yellow hand with thumb up&#10;&#10;Description automatically generated">
            <a:extLst>
              <a:ext uri="{FF2B5EF4-FFF2-40B4-BE49-F238E27FC236}">
                <a16:creationId xmlns:a16="http://schemas.microsoft.com/office/drawing/2014/main" id="{5240B977-405C-4DC9-061C-0F3E24977DA3}"/>
              </a:ext>
            </a:extLst>
          </p:cNvPr>
          <p:cNvPicPr>
            <a:picLocks noChangeAspect="1"/>
          </p:cNvPicPr>
          <p:nvPr/>
        </p:nvPicPr>
        <p:blipFill>
          <a:blip r:embed="rId3"/>
          <a:stretch>
            <a:fillRect/>
          </a:stretch>
        </p:blipFill>
        <p:spPr>
          <a:xfrm>
            <a:off x="457200" y="4065252"/>
            <a:ext cx="868371" cy="826772"/>
          </a:xfrm>
          <a:prstGeom prst="rect">
            <a:avLst/>
          </a:prstGeom>
        </p:spPr>
      </p:pic>
    </p:spTree>
    <p:extLst>
      <p:ext uri="{BB962C8B-B14F-4D97-AF65-F5344CB8AC3E}">
        <p14:creationId xmlns:p14="http://schemas.microsoft.com/office/powerpoint/2010/main" val="325634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ED0C-37B0-730C-4FCB-653AC787721F}"/>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C950A4BC-F172-C140-57DE-61805D21D24C}"/>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
        <p:nvSpPr>
          <p:cNvPr id="5" name="TextBox 4">
            <a:extLst>
              <a:ext uri="{FF2B5EF4-FFF2-40B4-BE49-F238E27FC236}">
                <a16:creationId xmlns:a16="http://schemas.microsoft.com/office/drawing/2014/main" id="{6E28EC11-045A-3C4D-8987-D09BDFF00802}"/>
              </a:ext>
            </a:extLst>
          </p:cNvPr>
          <p:cNvSpPr txBox="1"/>
          <p:nvPr/>
        </p:nvSpPr>
        <p:spPr>
          <a:xfrm>
            <a:off x="377163" y="1515421"/>
            <a:ext cx="5662127" cy="2462213"/>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effectLst/>
                <a:latin typeface="Courier New" panose="02070309020205020404" pitchFamily="49" charset="0"/>
                <a:cs typeface="Courier New" panose="02070309020205020404" pitchFamily="49" charset="0"/>
              </a:rPr>
              <a:t>void </a:t>
            </a:r>
            <a:r>
              <a:rPr lang="en-US" sz="1400" b="1" dirty="0">
                <a:solidFill>
                  <a:srgbClr val="C00000"/>
                </a:solidFill>
                <a:effectLst/>
                <a:latin typeface="Courier New" panose="02070309020205020404" pitchFamily="49" charset="0"/>
                <a:cs typeface="Courier New" panose="02070309020205020404" pitchFamily="49" charset="0"/>
              </a:rPr>
              <a:t>print</a:t>
            </a:r>
            <a:r>
              <a:rPr lang="en-US" sz="1400" b="1" dirty="0">
                <a:effectLst/>
                <a:latin typeface="Courier New" panose="02070309020205020404" pitchFamily="49" charset="0"/>
                <a:cs typeface="Courier New" panose="02070309020205020404" pitchFamily="49" charset="0"/>
              </a:rPr>
              <a:t>(string text)</a:t>
            </a:r>
          </a:p>
          <a:p>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for (int </a:t>
            </a:r>
            <a:r>
              <a:rPr lang="en-US" sz="1400" b="1" dirty="0" err="1">
                <a:effectLst/>
                <a:latin typeface="Courier New" panose="02070309020205020404" pitchFamily="49" charset="0"/>
                <a:cs typeface="Courier New" panose="02070309020205020404" pitchFamily="49" charset="0"/>
              </a:rPr>
              <a:t>i</a:t>
            </a:r>
            <a:r>
              <a:rPr lang="en-US" sz="1400" b="1" dirty="0">
                <a:effectLst/>
                <a:latin typeface="Courier New" panose="02070309020205020404" pitchFamily="49" charset="0"/>
                <a:cs typeface="Courier New" panose="02070309020205020404" pitchFamily="49" charset="0"/>
              </a:rPr>
              <a:t> = 0; </a:t>
            </a:r>
            <a:r>
              <a:rPr lang="en-US" sz="1400" b="1" dirty="0" err="1">
                <a:effectLst/>
                <a:latin typeface="Courier New" panose="02070309020205020404" pitchFamily="49" charset="0"/>
                <a:cs typeface="Courier New" panose="02070309020205020404" pitchFamily="49" charset="0"/>
              </a:rPr>
              <a:t>i</a:t>
            </a:r>
            <a:r>
              <a:rPr lang="en-US" sz="1400" b="1" dirty="0">
                <a:effectLst/>
                <a:latin typeface="Courier New" panose="02070309020205020404" pitchFamily="49" charset="0"/>
                <a:cs typeface="Courier New" panose="02070309020205020404" pitchFamily="49" charset="0"/>
              </a:rPr>
              <a:t> &lt; COUNT; </a:t>
            </a:r>
            <a:r>
              <a:rPr lang="en-US" sz="1400" b="1" dirty="0" err="1">
                <a:effectLst/>
                <a:latin typeface="Courier New" panose="02070309020205020404" pitchFamily="49" charset="0"/>
                <a:cs typeface="Courier New" panose="02070309020205020404" pitchFamily="49" charset="0"/>
              </a:rPr>
              <a:t>i</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a:t>
            </a:r>
            <a:r>
              <a:rPr lang="en-US" sz="1400" b="1" dirty="0" err="1">
                <a:solidFill>
                  <a:srgbClr val="C00000"/>
                </a:solidFill>
                <a:effectLst/>
                <a:latin typeface="Courier New" panose="02070309020205020404" pitchFamily="49" charset="0"/>
                <a:cs typeface="Courier New" panose="02070309020205020404" pitchFamily="49" charset="0"/>
              </a:rPr>
              <a:t>print_mutex.lock</a:t>
            </a:r>
            <a:r>
              <a:rPr lang="en-US" sz="1400" b="1" dirty="0">
                <a:solidFill>
                  <a:srgbClr val="C00000"/>
                </a:solidFill>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for (const char &amp;</a:t>
            </a:r>
            <a:r>
              <a:rPr lang="en-US" sz="1400" b="1" dirty="0" err="1">
                <a:effectLst/>
                <a:latin typeface="Courier New" panose="02070309020205020404" pitchFamily="49" charset="0"/>
                <a:cs typeface="Courier New" panose="02070309020205020404" pitchFamily="49" charset="0"/>
              </a:rPr>
              <a:t>ch</a:t>
            </a:r>
            <a:r>
              <a:rPr lang="en-US" sz="1400" b="1" dirty="0">
                <a:effectLst/>
                <a:latin typeface="Courier New" panose="02070309020205020404" pitchFamily="49" charset="0"/>
                <a:cs typeface="Courier New" panose="02070309020205020404" pitchFamily="49" charset="0"/>
              </a:rPr>
              <a:t> : text) cout &lt;&lt; </a:t>
            </a:r>
            <a:r>
              <a:rPr lang="en-US" sz="1400" b="1" dirty="0" err="1">
                <a:effectLst/>
                <a:latin typeface="Courier New" panose="02070309020205020404" pitchFamily="49" charset="0"/>
                <a:cs typeface="Courier New" panose="02070309020205020404" pitchFamily="49" charset="0"/>
              </a:rPr>
              <a:t>ch</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solidFill>
                  <a:srgbClr val="C00000"/>
                </a:solidFill>
                <a:effectLst/>
                <a:latin typeface="Courier New" panose="02070309020205020404" pitchFamily="49" charset="0"/>
                <a:cs typeface="Courier New" panose="02070309020205020404" pitchFamily="49" charset="0"/>
              </a:rPr>
              <a:t>        </a:t>
            </a:r>
            <a:r>
              <a:rPr lang="en-US" sz="1400" b="1" dirty="0" err="1">
                <a:solidFill>
                  <a:srgbClr val="C00000"/>
                </a:solidFill>
                <a:effectLst/>
                <a:latin typeface="Courier New" panose="02070309020205020404" pitchFamily="49" charset="0"/>
                <a:cs typeface="Courier New" panose="02070309020205020404" pitchFamily="49" charset="0"/>
              </a:rPr>
              <a:t>print_mutex.unlock</a:t>
            </a:r>
            <a:r>
              <a:rPr lang="en-US" sz="1400" b="1" dirty="0">
                <a:solidFill>
                  <a:srgbClr val="C00000"/>
                </a:solidFill>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1D657127-1D89-A1FC-470C-083A3F7F2F48}"/>
              </a:ext>
            </a:extLst>
          </p:cNvPr>
          <p:cNvSpPr txBox="1"/>
          <p:nvPr/>
        </p:nvSpPr>
        <p:spPr>
          <a:xfrm>
            <a:off x="4444388" y="1361532"/>
            <a:ext cx="140775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16.2a/</a:t>
            </a:r>
            <a:r>
              <a:rPr lang="en-US" sz="1400" dirty="0" err="1">
                <a:solidFill>
                  <a:schemeClr val="accent1">
                    <a:lumMod val="20000"/>
                    <a:lumOff val="80000"/>
                  </a:schemeClr>
                </a:solidFill>
              </a:rPr>
              <a:t>main.cpp</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CF2BF45E-1F85-FC46-5557-77B13F4E504F}"/>
              </a:ext>
            </a:extLst>
          </p:cNvPr>
          <p:cNvSpPr txBox="1"/>
          <p:nvPr/>
        </p:nvSpPr>
        <p:spPr>
          <a:xfrm>
            <a:off x="6464333" y="1741595"/>
            <a:ext cx="2010487" cy="3754874"/>
          </a:xfrm>
          <a:prstGeom prst="rect">
            <a:avLst/>
          </a:prstGeom>
          <a:solidFill>
            <a:srgbClr val="D0F2F3"/>
          </a:solidFill>
          <a:ln>
            <a:solidFill>
              <a:schemeClr val="bg1">
                <a:lumMod val="65000"/>
              </a:schemeClr>
            </a:solidFill>
          </a:ln>
        </p:spPr>
        <p:txBody>
          <a:bodyPr wrap="none" rtlCol="0">
            <a:spAutoFit/>
          </a:bodyPr>
          <a:lstStyle/>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br>
              <a:rPr lang="en-US" sz="1400" b="1" dirty="0">
                <a:solidFill>
                  <a:srgbClr val="000000"/>
                </a:solidFill>
                <a:effectLst/>
                <a:latin typeface="Courier New" panose="02070309020205020404" pitchFamily="49" charset="0"/>
                <a:cs typeface="Courier New" panose="02070309020205020404" pitchFamily="49" charset="0"/>
              </a:rPr>
            </a:br>
            <a:endParaRPr lang="en-US" sz="14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Program done.</a:t>
            </a:r>
          </a:p>
        </p:txBody>
      </p:sp>
      <p:sp>
        <p:nvSpPr>
          <p:cNvPr id="11" name="TextBox 10">
            <a:extLst>
              <a:ext uri="{FF2B5EF4-FFF2-40B4-BE49-F238E27FC236}">
                <a16:creationId xmlns:a16="http://schemas.microsoft.com/office/drawing/2014/main" id="{345ED9B1-5126-7C0A-B313-99F4EF9E21D0}"/>
              </a:ext>
            </a:extLst>
          </p:cNvPr>
          <p:cNvSpPr txBox="1"/>
          <p:nvPr/>
        </p:nvSpPr>
        <p:spPr>
          <a:xfrm>
            <a:off x="6464333" y="13615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pic>
        <p:nvPicPr>
          <p:cNvPr id="12" name="Picture 11" descr="A yellow hand with thumb up&#10;&#10;Description automatically generated">
            <a:extLst>
              <a:ext uri="{FF2B5EF4-FFF2-40B4-BE49-F238E27FC236}">
                <a16:creationId xmlns:a16="http://schemas.microsoft.com/office/drawing/2014/main" id="{61BF97B5-B79F-F7B8-C8B7-088B5E803C2B}"/>
              </a:ext>
            </a:extLst>
          </p:cNvPr>
          <p:cNvPicPr>
            <a:picLocks noChangeAspect="1"/>
          </p:cNvPicPr>
          <p:nvPr/>
        </p:nvPicPr>
        <p:blipFill>
          <a:blip r:embed="rId2"/>
          <a:stretch>
            <a:fillRect/>
          </a:stretch>
        </p:blipFill>
        <p:spPr>
          <a:xfrm>
            <a:off x="2774040" y="4160512"/>
            <a:ext cx="868371" cy="826772"/>
          </a:xfrm>
          <a:prstGeom prst="rect">
            <a:avLst/>
          </a:prstGeom>
        </p:spPr>
      </p:pic>
    </p:spTree>
    <p:extLst>
      <p:ext uri="{BB962C8B-B14F-4D97-AF65-F5344CB8AC3E}">
        <p14:creationId xmlns:p14="http://schemas.microsoft.com/office/powerpoint/2010/main" val="25851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3E84-E8A9-7877-3950-C095771E0200}"/>
              </a:ext>
            </a:extLst>
          </p:cNvPr>
          <p:cNvSpPr>
            <a:spLocks noGrp="1"/>
          </p:cNvSpPr>
          <p:nvPr>
            <p:ph type="title"/>
          </p:nvPr>
        </p:nvSpPr>
        <p:spPr/>
        <p:txBody>
          <a:bodyPr/>
          <a:lstStyle/>
          <a:p>
            <a:r>
              <a:rPr lang="en-US" dirty="0"/>
              <a:t>Multithreaded Printing</a:t>
            </a:r>
            <a:r>
              <a:rPr lang="en-US" i="1" dirty="0"/>
              <a:t>, cont’d</a:t>
            </a:r>
            <a:endParaRPr lang="en-US" dirty="0"/>
          </a:p>
        </p:txBody>
      </p:sp>
      <p:sp>
        <p:nvSpPr>
          <p:cNvPr id="3" name="Content Placeholder 2">
            <a:extLst>
              <a:ext uri="{FF2B5EF4-FFF2-40B4-BE49-F238E27FC236}">
                <a16:creationId xmlns:a16="http://schemas.microsoft.com/office/drawing/2014/main" id="{256B812B-FF14-4D64-8DE3-2261E64DF85C}"/>
              </a:ext>
            </a:extLst>
          </p:cNvPr>
          <p:cNvSpPr>
            <a:spLocks noGrp="1"/>
          </p:cNvSpPr>
          <p:nvPr>
            <p:ph idx="1"/>
          </p:nvPr>
        </p:nvSpPr>
        <p:spPr/>
        <p:txBody>
          <a:bodyPr/>
          <a:lstStyle/>
          <a:p>
            <a:r>
              <a:rPr lang="en-US" dirty="0"/>
              <a:t>The C++ runtime </a:t>
            </a:r>
            <a:r>
              <a:rPr lang="en-US" u="sng" dirty="0"/>
              <a:t>automatically switches</a:t>
            </a:r>
            <a:r>
              <a:rPr lang="en-US" dirty="0"/>
              <a:t> among the spawned child threads.</a:t>
            </a:r>
          </a:p>
          <a:p>
            <a:pPr lvl="1"/>
            <a:r>
              <a:rPr lang="en-US" dirty="0"/>
              <a:t>Switching among threads is called </a:t>
            </a:r>
            <a:r>
              <a:rPr lang="en-US" dirty="0">
                <a:solidFill>
                  <a:srgbClr val="C00000"/>
                </a:solidFill>
              </a:rPr>
              <a:t>context switching</a:t>
            </a:r>
            <a:r>
              <a:rPr lang="en-US" dirty="0"/>
              <a:t>.</a:t>
            </a:r>
          </a:p>
          <a:p>
            <a:pPr lvl="1"/>
            <a:r>
              <a:rPr lang="en-US" dirty="0"/>
              <a:t>Whether the threads execute concurrently or in parallel (or a combination of both) is determined by the operating system.</a:t>
            </a:r>
          </a:p>
          <a:p>
            <a:pPr marL="2286000" lvl="5" indent="0">
              <a:buNone/>
            </a:pPr>
            <a:endParaRPr lang="en-US" dirty="0"/>
          </a:p>
          <a:p>
            <a:r>
              <a:rPr lang="en-US" dirty="0"/>
              <a:t>We can </a:t>
            </a:r>
            <a:r>
              <a:rPr lang="en-US" u="sng" dirty="0"/>
              <a:t>explicitly</a:t>
            </a:r>
            <a:r>
              <a:rPr lang="en-US" dirty="0"/>
              <a:t> cause a context switch by calling </a:t>
            </a:r>
            <a:r>
              <a:rPr lang="en-US" b="1" dirty="0" err="1">
                <a:solidFill>
                  <a:srgbClr val="0432FF"/>
                </a:solidFill>
                <a:latin typeface="Courier New" panose="02070309020205020404" pitchFamily="49" charset="0"/>
                <a:cs typeface="Courier New" panose="02070309020205020404" pitchFamily="49" charset="0"/>
              </a:rPr>
              <a:t>this_thread.yield</a:t>
            </a:r>
            <a:r>
              <a:rPr lang="en-US" b="1" dirty="0">
                <a:solidFill>
                  <a:srgbClr val="0432FF"/>
                </a:solidFill>
                <a:latin typeface="Courier New" panose="02070309020205020404" pitchFamily="49" charset="0"/>
                <a:cs typeface="Courier New" panose="02070309020205020404" pitchFamily="49" charset="0"/>
              </a:rPr>
              <a:t>()</a:t>
            </a:r>
            <a:r>
              <a:rPr lang="en-US" dirty="0"/>
              <a:t> to tell the currently executing thread to relinquish control to another thread.</a:t>
            </a:r>
          </a:p>
        </p:txBody>
      </p:sp>
      <p:sp>
        <p:nvSpPr>
          <p:cNvPr id="4" name="Slide Number Placeholder 3">
            <a:extLst>
              <a:ext uri="{FF2B5EF4-FFF2-40B4-BE49-F238E27FC236}">
                <a16:creationId xmlns:a16="http://schemas.microsoft.com/office/drawing/2014/main" id="{54444CDF-4E65-7D72-1DFD-55BC4BEF2881}"/>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Tree>
    <p:extLst>
      <p:ext uri="{BB962C8B-B14F-4D97-AF65-F5344CB8AC3E}">
        <p14:creationId xmlns:p14="http://schemas.microsoft.com/office/powerpoint/2010/main" val="3594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2171-2EBC-1331-78CC-E8D8FEA87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BDD42-5208-E337-D5ED-14BBFE2C3037}"/>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C0E32321-B51B-B216-2DB1-E64ADF31A0CD}"/>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sp>
        <p:nvSpPr>
          <p:cNvPr id="5" name="TextBox 4">
            <a:extLst>
              <a:ext uri="{FF2B5EF4-FFF2-40B4-BE49-F238E27FC236}">
                <a16:creationId xmlns:a16="http://schemas.microsoft.com/office/drawing/2014/main" id="{D56C0BFF-D0E6-CE1D-3435-ACF690461822}"/>
              </a:ext>
            </a:extLst>
          </p:cNvPr>
          <p:cNvSpPr txBox="1"/>
          <p:nvPr/>
        </p:nvSpPr>
        <p:spPr>
          <a:xfrm>
            <a:off x="377163" y="1515421"/>
            <a:ext cx="5662127" cy="2677656"/>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effectLst/>
                <a:latin typeface="Courier New" panose="02070309020205020404" pitchFamily="49" charset="0"/>
                <a:cs typeface="Courier New" panose="02070309020205020404" pitchFamily="49" charset="0"/>
              </a:rPr>
              <a:t>void </a:t>
            </a:r>
            <a:r>
              <a:rPr lang="en-US" sz="1400" b="1" dirty="0">
                <a:solidFill>
                  <a:srgbClr val="C00000"/>
                </a:solidFill>
                <a:effectLst/>
                <a:latin typeface="Courier New" panose="02070309020205020404" pitchFamily="49" charset="0"/>
                <a:cs typeface="Courier New" panose="02070309020205020404" pitchFamily="49" charset="0"/>
              </a:rPr>
              <a:t>print</a:t>
            </a:r>
            <a:r>
              <a:rPr lang="en-US" sz="1400" b="1" dirty="0">
                <a:effectLst/>
                <a:latin typeface="Courier New" panose="02070309020205020404" pitchFamily="49" charset="0"/>
                <a:cs typeface="Courier New" panose="02070309020205020404" pitchFamily="49" charset="0"/>
              </a:rPr>
              <a:t>(string text)</a:t>
            </a:r>
          </a:p>
          <a:p>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for (int </a:t>
            </a:r>
            <a:r>
              <a:rPr lang="en-US" sz="1400" b="1" dirty="0" err="1">
                <a:effectLst/>
                <a:latin typeface="Courier New" panose="02070309020205020404" pitchFamily="49" charset="0"/>
                <a:cs typeface="Courier New" panose="02070309020205020404" pitchFamily="49" charset="0"/>
              </a:rPr>
              <a:t>i</a:t>
            </a:r>
            <a:r>
              <a:rPr lang="en-US" sz="1400" b="1" dirty="0">
                <a:effectLst/>
                <a:latin typeface="Courier New" panose="02070309020205020404" pitchFamily="49" charset="0"/>
                <a:cs typeface="Courier New" panose="02070309020205020404" pitchFamily="49" charset="0"/>
              </a:rPr>
              <a:t> = 0; </a:t>
            </a:r>
            <a:r>
              <a:rPr lang="en-US" sz="1400" b="1" dirty="0" err="1">
                <a:effectLst/>
                <a:latin typeface="Courier New" panose="02070309020205020404" pitchFamily="49" charset="0"/>
                <a:cs typeface="Courier New" panose="02070309020205020404" pitchFamily="49" charset="0"/>
              </a:rPr>
              <a:t>i</a:t>
            </a:r>
            <a:r>
              <a:rPr lang="en-US" sz="1400" b="1" dirty="0">
                <a:effectLst/>
                <a:latin typeface="Courier New" panose="02070309020205020404" pitchFamily="49" charset="0"/>
                <a:cs typeface="Courier New" panose="02070309020205020404" pitchFamily="49" charset="0"/>
              </a:rPr>
              <a:t> &lt; COUNT; </a:t>
            </a:r>
            <a:r>
              <a:rPr lang="en-US" sz="1400" b="1" dirty="0" err="1">
                <a:effectLst/>
                <a:latin typeface="Courier New" panose="02070309020205020404" pitchFamily="49" charset="0"/>
                <a:cs typeface="Courier New" panose="02070309020205020404" pitchFamily="49" charset="0"/>
              </a:rPr>
              <a:t>i</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print_mutex.lock</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for (const char &amp;</a:t>
            </a:r>
            <a:r>
              <a:rPr lang="en-US" sz="1400" b="1" dirty="0" err="1">
                <a:effectLst/>
                <a:latin typeface="Courier New" panose="02070309020205020404" pitchFamily="49" charset="0"/>
                <a:cs typeface="Courier New" panose="02070309020205020404" pitchFamily="49" charset="0"/>
              </a:rPr>
              <a:t>ch</a:t>
            </a:r>
            <a:r>
              <a:rPr lang="en-US" sz="1400" b="1" dirty="0">
                <a:effectLst/>
                <a:latin typeface="Courier New" panose="02070309020205020404" pitchFamily="49" charset="0"/>
                <a:cs typeface="Courier New" panose="02070309020205020404" pitchFamily="49" charset="0"/>
              </a:rPr>
              <a:t> : text) cout &lt;&lt; </a:t>
            </a:r>
            <a:r>
              <a:rPr lang="en-US" sz="1400" b="1" dirty="0" err="1">
                <a:effectLst/>
                <a:latin typeface="Courier New" panose="02070309020205020404" pitchFamily="49" charset="0"/>
                <a:cs typeface="Courier New" panose="02070309020205020404" pitchFamily="49" charset="0"/>
              </a:rPr>
              <a:t>ch</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print_mutex.unlock</a:t>
            </a:r>
            <a:r>
              <a:rPr lang="en-US" sz="1400" b="1" dirty="0">
                <a:effectLst/>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a:solidFill>
                  <a:srgbClr val="C00000"/>
                </a:solidFill>
                <a:latin typeface="Courier New" panose="02070309020205020404" pitchFamily="49" charset="0"/>
                <a:cs typeface="Courier New" panose="02070309020205020404" pitchFamily="49" charset="0"/>
              </a:rPr>
              <a:t>this_thread::yield();</a:t>
            </a:r>
            <a:endParaRPr lang="en-US" sz="1400" b="1" dirty="0">
              <a:solidFill>
                <a:srgbClr val="C00000"/>
              </a:solidFill>
              <a:effectLst/>
              <a:latin typeface="Courier New" panose="02070309020205020404" pitchFamily="49" charset="0"/>
              <a:cs typeface="Courier New" panose="02070309020205020404" pitchFamily="49" charset="0"/>
            </a:endParaRP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D4B6D134-EA36-C344-C9C4-7EF439AF7437}"/>
              </a:ext>
            </a:extLst>
          </p:cNvPr>
          <p:cNvSpPr txBox="1"/>
          <p:nvPr/>
        </p:nvSpPr>
        <p:spPr>
          <a:xfrm>
            <a:off x="4444388" y="1361532"/>
            <a:ext cx="1407758"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16.2b/</a:t>
            </a:r>
            <a:r>
              <a:rPr lang="en-US" sz="1400" dirty="0" err="1">
                <a:solidFill>
                  <a:schemeClr val="accent1">
                    <a:lumMod val="20000"/>
                    <a:lumOff val="80000"/>
                  </a:schemeClr>
                </a:solidFill>
              </a:rPr>
              <a:t>main.cpp</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BC7DEED1-6E08-33C0-035D-8B86C131F527}"/>
              </a:ext>
            </a:extLst>
          </p:cNvPr>
          <p:cNvSpPr txBox="1"/>
          <p:nvPr/>
        </p:nvSpPr>
        <p:spPr>
          <a:xfrm>
            <a:off x="6464333" y="1741595"/>
            <a:ext cx="2010487" cy="3754874"/>
          </a:xfrm>
          <a:prstGeom prst="rect">
            <a:avLst/>
          </a:prstGeom>
          <a:solidFill>
            <a:srgbClr val="D0F2F3"/>
          </a:solidFill>
          <a:ln>
            <a:solidFill>
              <a:schemeClr val="bg1">
                <a:lumMod val="65000"/>
              </a:schemeClr>
            </a:solidFill>
          </a:ln>
        </p:spPr>
        <p:txBody>
          <a:bodyPr wrap="none" rtlCol="0">
            <a:spAutoFit/>
          </a:bodyPr>
          <a:lstStyle/>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Go multithreaded!</a:t>
            </a:r>
          </a:p>
          <a:p>
            <a:pPr marL="0" marR="0">
              <a:spcBef>
                <a:spcPts val="0"/>
              </a:spcBef>
              <a:spcAft>
                <a:spcPts val="0"/>
              </a:spcAft>
            </a:pPr>
            <a:endParaRPr lang="en-US" sz="1400" b="1" dirty="0">
              <a:solidFill>
                <a:srgbClr val="000000"/>
              </a:solidFill>
              <a:latin typeface="Courier New" panose="02070309020205020404" pitchFamily="49" charset="0"/>
              <a:cs typeface="Courier New" panose="02070309020205020404" pitchFamily="49" charset="0"/>
            </a:endParaRP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Program done.</a:t>
            </a:r>
          </a:p>
        </p:txBody>
      </p:sp>
      <p:sp>
        <p:nvSpPr>
          <p:cNvPr id="11" name="TextBox 10">
            <a:extLst>
              <a:ext uri="{FF2B5EF4-FFF2-40B4-BE49-F238E27FC236}">
                <a16:creationId xmlns:a16="http://schemas.microsoft.com/office/drawing/2014/main" id="{B72B45F1-59AA-3A84-64B1-F37C0DDAB846}"/>
              </a:ext>
            </a:extLst>
          </p:cNvPr>
          <p:cNvSpPr txBox="1"/>
          <p:nvPr/>
        </p:nvSpPr>
        <p:spPr>
          <a:xfrm>
            <a:off x="6464333" y="13615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sp>
        <p:nvSpPr>
          <p:cNvPr id="3" name="TextBox 2">
            <a:extLst>
              <a:ext uri="{FF2B5EF4-FFF2-40B4-BE49-F238E27FC236}">
                <a16:creationId xmlns:a16="http://schemas.microsoft.com/office/drawing/2014/main" id="{58253192-BB17-E023-BDE0-218D343D9A5C}"/>
              </a:ext>
            </a:extLst>
          </p:cNvPr>
          <p:cNvSpPr txBox="1"/>
          <p:nvPr/>
        </p:nvSpPr>
        <p:spPr>
          <a:xfrm>
            <a:off x="4754878" y="4665471"/>
            <a:ext cx="1496934" cy="830997"/>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Slightly more intermixed thread output.</a:t>
            </a:r>
          </a:p>
        </p:txBody>
      </p:sp>
    </p:spTree>
    <p:extLst>
      <p:ext uri="{BB962C8B-B14F-4D97-AF65-F5344CB8AC3E}">
        <p14:creationId xmlns:p14="http://schemas.microsoft.com/office/powerpoint/2010/main" val="188712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3FC2-0020-0732-6DC1-1A9F6CA72127}"/>
              </a:ext>
            </a:extLst>
          </p:cNvPr>
          <p:cNvSpPr>
            <a:spLocks noGrp="1"/>
          </p:cNvSpPr>
          <p:nvPr>
            <p:ph type="title"/>
          </p:nvPr>
        </p:nvSpPr>
        <p:spPr/>
        <p:txBody>
          <a:bodyPr/>
          <a:lstStyle/>
          <a:p>
            <a:r>
              <a:rPr lang="en-US" dirty="0"/>
              <a:t>Lock Guard</a:t>
            </a:r>
          </a:p>
        </p:txBody>
      </p:sp>
      <p:sp>
        <p:nvSpPr>
          <p:cNvPr id="3" name="Content Placeholder 2">
            <a:extLst>
              <a:ext uri="{FF2B5EF4-FFF2-40B4-BE49-F238E27FC236}">
                <a16:creationId xmlns:a16="http://schemas.microsoft.com/office/drawing/2014/main" id="{2739179C-DA6C-F0A5-56D3-9D56DF843C11}"/>
              </a:ext>
            </a:extLst>
          </p:cNvPr>
          <p:cNvSpPr>
            <a:spLocks noGrp="1"/>
          </p:cNvSpPr>
          <p:nvPr>
            <p:ph idx="1"/>
          </p:nvPr>
        </p:nvSpPr>
        <p:spPr>
          <a:xfrm>
            <a:off x="457200" y="1295401"/>
            <a:ext cx="8229600" cy="4145258"/>
          </a:xfrm>
        </p:spPr>
        <p:txBody>
          <a:bodyPr/>
          <a:lstStyle/>
          <a:p>
            <a:r>
              <a:rPr lang="en-US" dirty="0"/>
              <a:t>A thread that successfully locks a mutex can enter its critical region, and it must unlock the mutex before exiting the critical region.</a:t>
            </a:r>
          </a:p>
          <a:p>
            <a:pPr lvl="1"/>
            <a:r>
              <a:rPr lang="en-US" dirty="0"/>
              <a:t>Forgetting to unlock will prevent other threads from locking the mutex, possibly causing a </a:t>
            </a:r>
            <a:r>
              <a:rPr lang="en-US" dirty="0">
                <a:solidFill>
                  <a:srgbClr val="C00000"/>
                </a:solidFill>
              </a:rPr>
              <a:t>deadlock</a:t>
            </a:r>
            <a:r>
              <a:rPr lang="en-US" dirty="0"/>
              <a:t>.</a:t>
            </a:r>
          </a:p>
          <a:p>
            <a:pPr lvl="4"/>
            <a:endParaRPr lang="en-US" dirty="0"/>
          </a:p>
          <a:p>
            <a:r>
              <a:rPr lang="en-US" dirty="0"/>
              <a:t>Wrap a mutex as a </a:t>
            </a:r>
            <a:r>
              <a:rPr lang="en-US" dirty="0">
                <a:solidFill>
                  <a:srgbClr val="C00000"/>
                </a:solidFill>
              </a:rPr>
              <a:t>lock guard</a:t>
            </a:r>
            <a:r>
              <a:rPr lang="en-US" dirty="0"/>
              <a:t>.</a:t>
            </a:r>
          </a:p>
          <a:p>
            <a:pPr lvl="1"/>
            <a:r>
              <a:rPr lang="en-US" dirty="0"/>
              <a:t>It </a:t>
            </a:r>
            <a:r>
              <a:rPr lang="en-US" u="sng" dirty="0"/>
              <a:t>automatically locks</a:t>
            </a:r>
            <a:r>
              <a:rPr lang="en-US" dirty="0"/>
              <a:t> when constructed. </a:t>
            </a:r>
          </a:p>
          <a:p>
            <a:pPr lvl="1"/>
            <a:r>
              <a:rPr lang="en-US" dirty="0"/>
              <a:t>It </a:t>
            </a:r>
            <a:r>
              <a:rPr lang="en-US" u="sng" dirty="0"/>
              <a:t>automatically unlocks</a:t>
            </a:r>
            <a:r>
              <a:rPr lang="en-US" dirty="0"/>
              <a:t> when destructed, </a:t>
            </a:r>
            <a:br>
              <a:rPr lang="en-US" dirty="0"/>
            </a:br>
            <a:r>
              <a:rPr lang="en-US" dirty="0"/>
              <a:t>such as when it goes out of scope.</a:t>
            </a:r>
          </a:p>
        </p:txBody>
      </p:sp>
      <p:sp>
        <p:nvSpPr>
          <p:cNvPr id="4" name="Slide Number Placeholder 3">
            <a:extLst>
              <a:ext uri="{FF2B5EF4-FFF2-40B4-BE49-F238E27FC236}">
                <a16:creationId xmlns:a16="http://schemas.microsoft.com/office/drawing/2014/main" id="{4B97B66F-3156-CB35-9CF1-A59E3573C4CE}"/>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563FADA4-CAD8-10BC-8A77-B7125BE6143C}"/>
              </a:ext>
            </a:extLst>
          </p:cNvPr>
          <p:cNvSpPr txBox="1"/>
          <p:nvPr/>
        </p:nvSpPr>
        <p:spPr>
          <a:xfrm>
            <a:off x="1887611" y="5532119"/>
            <a:ext cx="5368777" cy="338554"/>
          </a:xfrm>
          <a:prstGeom prst="rect">
            <a:avLst/>
          </a:prstGeom>
          <a:solidFill>
            <a:schemeClr val="accent1">
              <a:lumMod val="20000"/>
              <a:lumOff val="80000"/>
            </a:schemeClr>
          </a:solidFill>
          <a:ln>
            <a:solidFill>
              <a:srgbClr val="0432FF"/>
            </a:solidFill>
          </a:ln>
        </p:spPr>
        <p:txBody>
          <a:bodyPr wrap="none" rtlCol="0">
            <a:spAutoFit/>
          </a:bodyPr>
          <a:lstStyle/>
          <a:p>
            <a:r>
              <a:rPr lang="en-US" b="1" dirty="0" err="1">
                <a:solidFill>
                  <a:srgbClr val="C00000"/>
                </a:solidFill>
                <a:latin typeface="Courier New" panose="02070309020205020404" pitchFamily="49" charset="0"/>
                <a:cs typeface="Courier New" panose="02070309020205020404" pitchFamily="49" charset="0"/>
              </a:rPr>
              <a:t>lock_guard</a:t>
            </a:r>
            <a:r>
              <a:rPr lang="en-US" b="1" dirty="0">
                <a:solidFill>
                  <a:srgbClr val="C00000"/>
                </a:solidFill>
                <a:latin typeface="Courier New" panose="02070309020205020404" pitchFamily="49" charset="0"/>
                <a:cs typeface="Courier New" panose="02070309020205020404" pitchFamily="49" charset="0"/>
              </a:rPr>
              <a:t>&lt;mutex&gt; </a:t>
            </a:r>
            <a:r>
              <a:rPr lang="en-US" b="1" dirty="0" err="1">
                <a:solidFill>
                  <a:srgbClr val="0432FF"/>
                </a:solidFill>
                <a:latin typeface="Courier New" panose="02070309020205020404" pitchFamily="49" charset="0"/>
                <a:cs typeface="Courier New" panose="02070309020205020404" pitchFamily="49" charset="0"/>
              </a:rPr>
              <a:t>print_lock</a:t>
            </a:r>
            <a:r>
              <a:rPr lang="en-US" b="1" dirty="0">
                <a:solidFill>
                  <a:srgbClr val="0432FF"/>
                </a:solidFill>
                <a:latin typeface="Courier New" panose="02070309020205020404" pitchFamily="49" charset="0"/>
                <a:cs typeface="Courier New" panose="02070309020205020404" pitchFamily="49" charset="0"/>
              </a:rPr>
              <a:t>(print_mutex);</a:t>
            </a:r>
          </a:p>
        </p:txBody>
      </p:sp>
    </p:spTree>
    <p:extLst>
      <p:ext uri="{BB962C8B-B14F-4D97-AF65-F5344CB8AC3E}">
        <p14:creationId xmlns:p14="http://schemas.microsoft.com/office/powerpoint/2010/main" val="294407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77F0-4ADC-61FE-6D33-6531C57AA777}"/>
              </a:ext>
            </a:extLst>
          </p:cNvPr>
          <p:cNvSpPr>
            <a:spLocks noGrp="1"/>
          </p:cNvSpPr>
          <p:nvPr>
            <p:ph type="title"/>
          </p:nvPr>
        </p:nvSpPr>
        <p:spPr/>
        <p:txBody>
          <a:bodyPr/>
          <a:lstStyle/>
          <a:p>
            <a:r>
              <a:rPr lang="en-US" dirty="0"/>
              <a:t>Lock Guard</a:t>
            </a:r>
            <a:r>
              <a:rPr lang="en-US" i="1" dirty="0"/>
              <a:t>, cont’d</a:t>
            </a:r>
          </a:p>
        </p:txBody>
      </p:sp>
      <p:sp>
        <p:nvSpPr>
          <p:cNvPr id="4" name="Slide Number Placeholder 3">
            <a:extLst>
              <a:ext uri="{FF2B5EF4-FFF2-40B4-BE49-F238E27FC236}">
                <a16:creationId xmlns:a16="http://schemas.microsoft.com/office/drawing/2014/main" id="{EEF157C9-1483-A35C-367C-A9CB78F6CED9}"/>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6" name="TextBox 5">
            <a:extLst>
              <a:ext uri="{FF2B5EF4-FFF2-40B4-BE49-F238E27FC236}">
                <a16:creationId xmlns:a16="http://schemas.microsoft.com/office/drawing/2014/main" id="{1C5812F0-A728-CC95-DC08-EA03595CCB77}"/>
              </a:ext>
            </a:extLst>
          </p:cNvPr>
          <p:cNvSpPr txBox="1"/>
          <p:nvPr/>
        </p:nvSpPr>
        <p:spPr>
          <a:xfrm>
            <a:off x="1325915" y="1600220"/>
            <a:ext cx="6492169" cy="2800767"/>
          </a:xfrm>
          <a:prstGeom prst="rect">
            <a:avLst/>
          </a:prstGeom>
          <a:solidFill>
            <a:schemeClr val="bg1">
              <a:lumMod val="95000"/>
            </a:schemeClr>
          </a:solidFill>
          <a:ln>
            <a:solidFill>
              <a:schemeClr val="bg1">
                <a:lumMod val="65000"/>
              </a:schemeClr>
            </a:solidFill>
          </a:ln>
        </p:spPr>
        <p:txBody>
          <a:bodyPr wrap="square">
            <a:spAutoFit/>
          </a:bodyPr>
          <a:lstStyle/>
          <a:p>
            <a:pPr>
              <a:buNone/>
            </a:pPr>
            <a:r>
              <a:rPr lang="en-US" sz="1600" b="1" dirty="0">
                <a:effectLst/>
                <a:latin typeface="Courier New" panose="02070309020205020404" pitchFamily="49" charset="0"/>
                <a:cs typeface="Courier New" panose="02070309020205020404" pitchFamily="49" charset="0"/>
              </a:rPr>
              <a:t>void </a:t>
            </a:r>
            <a:r>
              <a:rPr lang="en-US" sz="1600" b="1" dirty="0">
                <a:solidFill>
                  <a:srgbClr val="C00000"/>
                </a:solidFill>
                <a:effectLst/>
                <a:latin typeface="Courier New" panose="02070309020205020404" pitchFamily="49" charset="0"/>
                <a:cs typeface="Courier New" panose="02070309020205020404" pitchFamily="49" charset="0"/>
              </a:rPr>
              <a:t>print</a:t>
            </a:r>
            <a:r>
              <a:rPr lang="en-US" sz="1600" b="1" dirty="0">
                <a:effectLst/>
                <a:latin typeface="Courier New" panose="02070309020205020404" pitchFamily="49" charset="0"/>
                <a:cs typeface="Courier New" panose="02070309020205020404" pitchFamily="49" charset="0"/>
              </a:rPr>
              <a:t>(string text)</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for (int </a:t>
            </a:r>
            <a:r>
              <a:rPr lang="en-US" sz="1600" b="1" dirty="0" err="1">
                <a:effectLst/>
                <a:latin typeface="Courier New" panose="02070309020205020404" pitchFamily="49" charset="0"/>
                <a:cs typeface="Courier New" panose="02070309020205020404" pitchFamily="49" charset="0"/>
              </a:rPr>
              <a:t>i</a:t>
            </a:r>
            <a:r>
              <a:rPr lang="en-US" sz="1600" b="1" dirty="0">
                <a:effectLst/>
                <a:latin typeface="Courier New" panose="02070309020205020404" pitchFamily="49" charset="0"/>
                <a:cs typeface="Courier New" panose="02070309020205020404" pitchFamily="49" charset="0"/>
              </a:rPr>
              <a:t> = 0; </a:t>
            </a:r>
            <a:r>
              <a:rPr lang="en-US" sz="1600" b="1" dirty="0" err="1">
                <a:effectLst/>
                <a:latin typeface="Courier New" panose="02070309020205020404" pitchFamily="49" charset="0"/>
                <a:cs typeface="Courier New" panose="02070309020205020404" pitchFamily="49" charset="0"/>
              </a:rPr>
              <a:t>i</a:t>
            </a:r>
            <a:r>
              <a:rPr lang="en-US" sz="1600" b="1" dirty="0">
                <a:effectLst/>
                <a:latin typeface="Courier New" panose="02070309020205020404" pitchFamily="49" charset="0"/>
                <a:cs typeface="Courier New" panose="02070309020205020404" pitchFamily="49" charset="0"/>
              </a:rPr>
              <a:t> &lt; COUNT; </a:t>
            </a:r>
            <a:r>
              <a:rPr lang="en-US" sz="1600" b="1" dirty="0" err="1">
                <a:effectLst/>
                <a:latin typeface="Courier New" panose="02070309020205020404" pitchFamily="49" charset="0"/>
                <a:cs typeface="Courier New" panose="02070309020205020404" pitchFamily="49" charset="0"/>
              </a:rPr>
              <a:t>i</a:t>
            </a:r>
            <a:r>
              <a:rPr lang="en-US" sz="1600" b="1" dirty="0">
                <a:effectLst/>
                <a:latin typeface="Courier New" panose="02070309020205020404" pitchFamily="49" charset="0"/>
                <a:cs typeface="Courier New" panose="02070309020205020404" pitchFamily="49" charset="0"/>
              </a:rPr>
              <a:t>++)</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a:t>
            </a:r>
            <a:r>
              <a:rPr lang="en-US" sz="1600" b="1" dirty="0" err="1">
                <a:solidFill>
                  <a:srgbClr val="C00000"/>
                </a:solidFill>
                <a:effectLst/>
                <a:latin typeface="Courier New" panose="02070309020205020404" pitchFamily="49" charset="0"/>
                <a:cs typeface="Courier New" panose="02070309020205020404" pitchFamily="49" charset="0"/>
              </a:rPr>
              <a:t>lock_guard</a:t>
            </a:r>
            <a:r>
              <a:rPr lang="en-US" sz="1600" b="1" dirty="0">
                <a:solidFill>
                  <a:srgbClr val="C00000"/>
                </a:solidFill>
                <a:effectLst/>
                <a:latin typeface="Courier New" panose="02070309020205020404" pitchFamily="49" charset="0"/>
                <a:cs typeface="Courier New" panose="02070309020205020404" pitchFamily="49" charset="0"/>
              </a:rPr>
              <a:t>&lt;mutex&gt; </a:t>
            </a:r>
            <a:r>
              <a:rPr lang="en-US" sz="1600" b="1" dirty="0" err="1">
                <a:solidFill>
                  <a:srgbClr val="C00000"/>
                </a:solidFill>
                <a:effectLst/>
                <a:latin typeface="Courier New" panose="02070309020205020404" pitchFamily="49" charset="0"/>
                <a:cs typeface="Courier New" panose="02070309020205020404" pitchFamily="49" charset="0"/>
              </a:rPr>
              <a:t>print_lock</a:t>
            </a:r>
            <a:r>
              <a:rPr lang="en-US" sz="1600" b="1" dirty="0">
                <a:solidFill>
                  <a:srgbClr val="C00000"/>
                </a:solidFill>
                <a:effectLst/>
                <a:latin typeface="Courier New" panose="02070309020205020404" pitchFamily="49" charset="0"/>
                <a:cs typeface="Courier New" panose="02070309020205020404" pitchFamily="49" charset="0"/>
              </a:rPr>
              <a:t>(print_mutex);</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a:t>
            </a:r>
            <a:r>
              <a:rPr lang="en-US" sz="1600" b="1" dirty="0">
                <a:solidFill>
                  <a:srgbClr val="C00000"/>
                </a:solidFill>
                <a:effectLst/>
                <a:latin typeface="Courier New" panose="02070309020205020404" pitchFamily="49" charset="0"/>
                <a:cs typeface="Courier New" panose="02070309020205020404" pitchFamily="49" charset="0"/>
              </a:rPr>
              <a:t>{</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for (const char &amp;</a:t>
            </a:r>
            <a:r>
              <a:rPr lang="en-US" sz="1600" b="1" dirty="0" err="1">
                <a:effectLst/>
                <a:latin typeface="Courier New" panose="02070309020205020404" pitchFamily="49" charset="0"/>
                <a:cs typeface="Courier New" panose="02070309020205020404" pitchFamily="49" charset="0"/>
              </a:rPr>
              <a:t>ch</a:t>
            </a:r>
            <a:r>
              <a:rPr lang="en-US" sz="1600" b="1" dirty="0">
                <a:effectLst/>
                <a:latin typeface="Courier New" panose="02070309020205020404" pitchFamily="49" charset="0"/>
                <a:cs typeface="Courier New" panose="02070309020205020404" pitchFamily="49" charset="0"/>
              </a:rPr>
              <a:t> : text) cout &lt;&lt; </a:t>
            </a:r>
            <a:r>
              <a:rPr lang="en-US" sz="1600" b="1" dirty="0" err="1">
                <a:effectLst/>
                <a:latin typeface="Courier New" panose="02070309020205020404" pitchFamily="49" charset="0"/>
                <a:cs typeface="Courier New" panose="02070309020205020404" pitchFamily="49" charset="0"/>
              </a:rPr>
              <a:t>ch</a:t>
            </a:r>
            <a:r>
              <a:rPr lang="en-US" sz="1600" b="1" dirty="0">
                <a:effectLst/>
                <a:latin typeface="Courier New" panose="02070309020205020404" pitchFamily="49" charset="0"/>
                <a:cs typeface="Courier New" panose="02070309020205020404" pitchFamily="49" charset="0"/>
              </a:rPr>
              <a:t>;</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this_thread::yield();</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a:t>
            </a:r>
            <a:r>
              <a:rPr lang="en-US" sz="1600" b="1" dirty="0">
                <a:solidFill>
                  <a:srgbClr val="C00000"/>
                </a:solidFill>
                <a:effectLst/>
                <a:latin typeface="Courier New" panose="02070309020205020404" pitchFamily="49" charset="0"/>
                <a:cs typeface="Courier New" panose="02070309020205020404" pitchFamily="49" charset="0"/>
              </a:rPr>
              <a:t>}</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    }</a:t>
            </a:r>
            <a:br>
              <a:rPr lang="en-US" sz="1600" b="1" dirty="0">
                <a:effectLst/>
                <a:latin typeface="Courier New" panose="02070309020205020404" pitchFamily="49" charset="0"/>
                <a:cs typeface="Courier New" panose="02070309020205020404" pitchFamily="49" charset="0"/>
              </a:rPr>
            </a:br>
            <a:r>
              <a:rPr lang="en-US" sz="1600"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48FDD8DB-DCB6-38B6-D779-4F3B26FC144F}"/>
              </a:ext>
            </a:extLst>
          </p:cNvPr>
          <p:cNvSpPr txBox="1"/>
          <p:nvPr/>
        </p:nvSpPr>
        <p:spPr>
          <a:xfrm>
            <a:off x="6217902" y="1417342"/>
            <a:ext cx="1398140"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16.2c/</a:t>
            </a:r>
            <a:r>
              <a:rPr lang="en-US" sz="1400" dirty="0" err="1">
                <a:solidFill>
                  <a:schemeClr val="accent1">
                    <a:lumMod val="20000"/>
                    <a:lumOff val="80000"/>
                  </a:schemeClr>
                </a:solidFill>
              </a:rPr>
              <a:t>main.cpp</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2522C6AB-6405-D2B7-8828-ACF44C4C1C36}"/>
              </a:ext>
            </a:extLst>
          </p:cNvPr>
          <p:cNvSpPr txBox="1"/>
          <p:nvPr/>
        </p:nvSpPr>
        <p:spPr>
          <a:xfrm>
            <a:off x="2834658" y="4617707"/>
            <a:ext cx="3474682" cy="830997"/>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(I like to put the statements guarded by the lock guard in braces for emphasis. That’s not necessary.) </a:t>
            </a:r>
          </a:p>
        </p:txBody>
      </p:sp>
    </p:spTree>
    <p:extLst>
      <p:ext uri="{BB962C8B-B14F-4D97-AF65-F5344CB8AC3E}">
        <p14:creationId xmlns:p14="http://schemas.microsoft.com/office/powerpoint/2010/main" val="394299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B75C-E495-1CC5-C81F-6E198DC85A28}"/>
              </a:ext>
            </a:extLst>
          </p:cNvPr>
          <p:cNvSpPr>
            <a:spLocks noGrp="1"/>
          </p:cNvSpPr>
          <p:nvPr>
            <p:ph type="title"/>
          </p:nvPr>
        </p:nvSpPr>
        <p:spPr/>
        <p:txBody>
          <a:bodyPr/>
          <a:lstStyle/>
          <a:p>
            <a:r>
              <a:rPr lang="en-US" dirty="0"/>
              <a:t>Thread Coordination at a Higher Level</a:t>
            </a:r>
          </a:p>
        </p:txBody>
      </p:sp>
      <p:sp>
        <p:nvSpPr>
          <p:cNvPr id="3" name="Content Placeholder 2">
            <a:extLst>
              <a:ext uri="{FF2B5EF4-FFF2-40B4-BE49-F238E27FC236}">
                <a16:creationId xmlns:a16="http://schemas.microsoft.com/office/drawing/2014/main" id="{26D03DF7-973C-18D0-8517-5D4E5E5957C1}"/>
              </a:ext>
            </a:extLst>
          </p:cNvPr>
          <p:cNvSpPr>
            <a:spLocks noGrp="1"/>
          </p:cNvSpPr>
          <p:nvPr>
            <p:ph idx="1"/>
          </p:nvPr>
        </p:nvSpPr>
        <p:spPr/>
        <p:txBody>
          <a:bodyPr/>
          <a:lstStyle/>
          <a:p>
            <a:r>
              <a:rPr lang="en-US" dirty="0"/>
              <a:t>Some multithreaded applications must </a:t>
            </a:r>
            <a:r>
              <a:rPr lang="en-US" u="sng" dirty="0"/>
              <a:t>coordinate</a:t>
            </a:r>
            <a:r>
              <a:rPr lang="en-US" dirty="0"/>
              <a:t> the operations of the threads at a higher level as they enter and leave their critical regions.</a:t>
            </a:r>
          </a:p>
          <a:p>
            <a:pPr lvl="4"/>
            <a:endParaRPr lang="en-US" dirty="0"/>
          </a:p>
          <a:p>
            <a:r>
              <a:rPr lang="en-US" dirty="0"/>
              <a:t>Without this higher level of coordination, the shared resources are not properly protected.</a:t>
            </a:r>
          </a:p>
        </p:txBody>
      </p:sp>
      <p:sp>
        <p:nvSpPr>
          <p:cNvPr id="4" name="Slide Number Placeholder 3">
            <a:extLst>
              <a:ext uri="{FF2B5EF4-FFF2-40B4-BE49-F238E27FC236}">
                <a16:creationId xmlns:a16="http://schemas.microsoft.com/office/drawing/2014/main" id="{DBD76315-3AD7-D133-1D1A-CB9CB957FFAA}"/>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Tree>
    <p:extLst>
      <p:ext uri="{BB962C8B-B14F-4D97-AF65-F5344CB8AC3E}">
        <p14:creationId xmlns:p14="http://schemas.microsoft.com/office/powerpoint/2010/main" val="325777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61CE-9A2E-2439-0668-422DCEBADB45}"/>
              </a:ext>
            </a:extLst>
          </p:cNvPr>
          <p:cNvSpPr>
            <a:spLocks noGrp="1"/>
          </p:cNvSpPr>
          <p:nvPr>
            <p:ph type="title"/>
          </p:nvPr>
        </p:nvSpPr>
        <p:spPr/>
        <p:txBody>
          <a:bodyPr/>
          <a:lstStyle/>
          <a:p>
            <a:r>
              <a:rPr lang="en-US" dirty="0"/>
              <a:t>The Classic Reader-Writer Problem</a:t>
            </a:r>
          </a:p>
        </p:txBody>
      </p:sp>
      <p:sp>
        <p:nvSpPr>
          <p:cNvPr id="3" name="Content Placeholder 2">
            <a:extLst>
              <a:ext uri="{FF2B5EF4-FFF2-40B4-BE49-F238E27FC236}">
                <a16:creationId xmlns:a16="http://schemas.microsoft.com/office/drawing/2014/main" id="{88F695CF-9697-3CD7-B461-9A2B76947C30}"/>
              </a:ext>
            </a:extLst>
          </p:cNvPr>
          <p:cNvSpPr>
            <a:spLocks noGrp="1"/>
          </p:cNvSpPr>
          <p:nvPr>
            <p:ph idx="1"/>
          </p:nvPr>
        </p:nvSpPr>
        <p:spPr>
          <a:xfrm>
            <a:off x="426694" y="1254274"/>
            <a:ext cx="4693940" cy="4835525"/>
          </a:xfrm>
        </p:spPr>
        <p:txBody>
          <a:bodyPr/>
          <a:lstStyle/>
          <a:p>
            <a:r>
              <a:rPr lang="en-US" sz="2400" dirty="0"/>
              <a:t>Multiple technicians (the </a:t>
            </a:r>
            <a:r>
              <a:rPr lang="en-US" sz="2400" u="sng" dirty="0"/>
              <a:t>writers</a:t>
            </a:r>
            <a:r>
              <a:rPr lang="en-US" sz="2400" dirty="0"/>
              <a:t>) each attempts to </a:t>
            </a:r>
            <a:r>
              <a:rPr lang="en-US" sz="2400" u="sng" dirty="0"/>
              <a:t>set</a:t>
            </a:r>
            <a:r>
              <a:rPr lang="en-US" sz="2400" dirty="0"/>
              <a:t> the meter’s value.</a:t>
            </a:r>
            <a:endParaRPr lang="en-US" sz="1000" dirty="0"/>
          </a:p>
          <a:p>
            <a:pPr lvl="3"/>
            <a:endParaRPr lang="en-US" sz="1200" dirty="0"/>
          </a:p>
          <a:p>
            <a:r>
              <a:rPr lang="en-US" sz="2400" dirty="0"/>
              <a:t>Meanwhile, several loggers (the </a:t>
            </a:r>
            <a:r>
              <a:rPr lang="en-US" sz="2400" u="sng" dirty="0"/>
              <a:t>readers</a:t>
            </a:r>
            <a:r>
              <a:rPr lang="en-US" sz="2400" dirty="0"/>
              <a:t>) each attempts to </a:t>
            </a:r>
            <a:r>
              <a:rPr lang="en-US" sz="2400" u="sng" dirty="0"/>
              <a:t>read</a:t>
            </a:r>
            <a:r>
              <a:rPr lang="en-US" sz="2400" dirty="0"/>
              <a:t> and log the meter’s current setting.</a:t>
            </a:r>
          </a:p>
          <a:p>
            <a:pPr lvl="4"/>
            <a:endParaRPr lang="en-US" sz="700" dirty="0"/>
          </a:p>
          <a:p>
            <a:r>
              <a:rPr lang="en-US" sz="2400" dirty="0"/>
              <a:t>What is the shared resource?</a:t>
            </a:r>
          </a:p>
          <a:p>
            <a:r>
              <a:rPr lang="en-US" sz="2400" dirty="0"/>
              <a:t>What are the critical regions?</a:t>
            </a:r>
          </a:p>
        </p:txBody>
      </p:sp>
      <p:sp>
        <p:nvSpPr>
          <p:cNvPr id="4" name="Slide Number Placeholder 3">
            <a:extLst>
              <a:ext uri="{FF2B5EF4-FFF2-40B4-BE49-F238E27FC236}">
                <a16:creationId xmlns:a16="http://schemas.microsoft.com/office/drawing/2014/main" id="{71E78552-FA6C-E372-E2C5-6A342F15D1B7}"/>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7" name="TextBox 6">
            <a:extLst>
              <a:ext uri="{FF2B5EF4-FFF2-40B4-BE49-F238E27FC236}">
                <a16:creationId xmlns:a16="http://schemas.microsoft.com/office/drawing/2014/main" id="{6218F6E0-797D-DE18-43A9-A6787D6E7D66}"/>
              </a:ext>
            </a:extLst>
          </p:cNvPr>
          <p:cNvSpPr txBox="1"/>
          <p:nvPr/>
        </p:nvSpPr>
        <p:spPr>
          <a:xfrm>
            <a:off x="5120633" y="3886195"/>
            <a:ext cx="3938727" cy="2246769"/>
          </a:xfrm>
          <a:prstGeom prst="rect">
            <a:avLst/>
          </a:prstGeom>
          <a:solidFill>
            <a:schemeClr val="accent1">
              <a:lumMod val="20000"/>
              <a:lumOff val="80000"/>
            </a:schemeClr>
          </a:solidFill>
          <a:ln>
            <a:solidFill>
              <a:srgbClr val="0432FF"/>
            </a:solidFill>
          </a:ln>
        </p:spPr>
        <p:txBody>
          <a:bodyPr wrap="square" rtlCol="0">
            <a:spAutoFit/>
          </a:bodyPr>
          <a:lstStyle/>
          <a:p>
            <a:r>
              <a:rPr lang="en-US" sz="14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Three technicians</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simultaneously attempt to set the meter’s value; meanwhile, </a:t>
            </a:r>
            <a:r>
              <a:rPr lang="en-US" sz="14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three loggers</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attempt to read and log the meter’s current setting. </a:t>
            </a:r>
            <a:r>
              <a:rPr lang="en-US" sz="14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Only one technician</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is allowed to be setting the meter at a time</a:t>
            </a:r>
            <a:r>
              <a:rPr lang="en-US" sz="14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 N</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 logger is allowed to read the meter while a technician is setting it. However, unless a technician is setting the meter, </a:t>
            </a:r>
            <a:r>
              <a:rPr lang="en-US" sz="14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multiple loggers</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are allowed to be reading it at the same time</a:t>
            </a:r>
            <a:r>
              <a:rPr lang="en-US" sz="14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 But while a logger is reading the meter, no technician is allowed to be setting it.</a:t>
            </a:r>
          </a:p>
        </p:txBody>
      </p:sp>
      <p:pic>
        <p:nvPicPr>
          <p:cNvPr id="8" name="Picture 7" descr="A diagram of a diagram&#10;&#10;AI-generated content may be incorrect.">
            <a:extLst>
              <a:ext uri="{FF2B5EF4-FFF2-40B4-BE49-F238E27FC236}">
                <a16:creationId xmlns:a16="http://schemas.microsoft.com/office/drawing/2014/main" id="{F56A6D9D-34F0-7B22-02E5-BC4336A4F87D}"/>
              </a:ext>
            </a:extLst>
          </p:cNvPr>
          <p:cNvPicPr>
            <a:picLocks noChangeAspect="1"/>
          </p:cNvPicPr>
          <p:nvPr/>
        </p:nvPicPr>
        <p:blipFill>
          <a:blip r:embed="rId2"/>
          <a:stretch>
            <a:fillRect/>
          </a:stretch>
        </p:blipFill>
        <p:spPr>
          <a:xfrm>
            <a:off x="4930906" y="1234464"/>
            <a:ext cx="3938727" cy="2651731"/>
          </a:xfrm>
          <a:prstGeom prst="rect">
            <a:avLst/>
          </a:prstGeom>
        </p:spPr>
      </p:pic>
    </p:spTree>
    <p:extLst>
      <p:ext uri="{BB962C8B-B14F-4D97-AF65-F5344CB8AC3E}">
        <p14:creationId xmlns:p14="http://schemas.microsoft.com/office/powerpoint/2010/main" val="35522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7BC0-6FC9-0099-66DE-3FDEC58CC37A}"/>
              </a:ext>
            </a:extLst>
          </p:cNvPr>
          <p:cNvSpPr>
            <a:spLocks noGrp="1"/>
          </p:cNvSpPr>
          <p:nvPr>
            <p:ph type="title"/>
          </p:nvPr>
        </p:nvSpPr>
        <p:spPr/>
        <p:txBody>
          <a:bodyPr/>
          <a:lstStyle/>
          <a:p>
            <a:r>
              <a:rPr lang="en-US" dirty="0"/>
              <a:t>Reader-Writer Problem: Writers</a:t>
            </a:r>
          </a:p>
        </p:txBody>
      </p:sp>
      <p:sp>
        <p:nvSpPr>
          <p:cNvPr id="3" name="Content Placeholder 2">
            <a:extLst>
              <a:ext uri="{FF2B5EF4-FFF2-40B4-BE49-F238E27FC236}">
                <a16:creationId xmlns:a16="http://schemas.microsoft.com/office/drawing/2014/main" id="{7FB62C4B-C297-1351-62F1-973CE1E23338}"/>
              </a:ext>
            </a:extLst>
          </p:cNvPr>
          <p:cNvSpPr>
            <a:spLocks noGrp="1"/>
          </p:cNvSpPr>
          <p:nvPr>
            <p:ph idx="1"/>
          </p:nvPr>
        </p:nvSpPr>
        <p:spPr>
          <a:xfrm>
            <a:off x="457200" y="1295400"/>
            <a:ext cx="8320994" cy="4835525"/>
          </a:xfrm>
        </p:spPr>
        <p:txBody>
          <a:bodyPr/>
          <a:lstStyle/>
          <a:p>
            <a:r>
              <a:rPr lang="en-US" u="sng" dirty="0"/>
              <a:t>Only one</a:t>
            </a:r>
            <a:r>
              <a:rPr lang="en-US" dirty="0"/>
              <a:t> technician thread can set (write to) </a:t>
            </a:r>
            <a:br>
              <a:rPr lang="en-US" dirty="0"/>
            </a:br>
            <a:r>
              <a:rPr lang="en-US" dirty="0"/>
              <a:t>the meter at a time.</a:t>
            </a:r>
          </a:p>
          <a:p>
            <a:pPr lvl="1"/>
            <a:r>
              <a:rPr lang="en-US" dirty="0"/>
              <a:t>Assume that the process of setting the meter </a:t>
            </a:r>
            <a:br>
              <a:rPr lang="en-US" dirty="0"/>
            </a:br>
            <a:r>
              <a:rPr lang="en-US" dirty="0"/>
              <a:t>to level </a:t>
            </a:r>
            <a:r>
              <a:rPr lang="en-US" i="1" dirty="0"/>
              <a:t>n</a:t>
            </a:r>
            <a:r>
              <a:rPr lang="en-US" dirty="0"/>
              <a:t> takes </a:t>
            </a:r>
            <a:r>
              <a:rPr lang="en-US" i="1" dirty="0"/>
              <a:t>n</a:t>
            </a:r>
            <a:r>
              <a:rPr lang="en-US" dirty="0"/>
              <a:t> seconds.</a:t>
            </a:r>
          </a:p>
          <a:p>
            <a:pPr lvl="1"/>
            <a:r>
              <a:rPr lang="en-US" dirty="0"/>
              <a:t>This process cannot be interrupted.</a:t>
            </a:r>
          </a:p>
          <a:p>
            <a:pPr lvl="4"/>
            <a:endParaRPr lang="en-US" dirty="0"/>
          </a:p>
          <a:p>
            <a:r>
              <a:rPr lang="en-US" dirty="0"/>
              <a:t>While a technician thread is in the process of setting the meter:</a:t>
            </a:r>
          </a:p>
          <a:p>
            <a:pPr lvl="1"/>
            <a:r>
              <a:rPr lang="en-US" dirty="0"/>
              <a:t>No other technician thread can set the meter. </a:t>
            </a:r>
          </a:p>
          <a:p>
            <a:pPr lvl="1"/>
            <a:r>
              <a:rPr lang="en-US" dirty="0"/>
              <a:t>No logger thread can log the current value of the meter.</a:t>
            </a:r>
          </a:p>
        </p:txBody>
      </p:sp>
      <p:sp>
        <p:nvSpPr>
          <p:cNvPr id="4" name="Slide Number Placeholder 3">
            <a:extLst>
              <a:ext uri="{FF2B5EF4-FFF2-40B4-BE49-F238E27FC236}">
                <a16:creationId xmlns:a16="http://schemas.microsoft.com/office/drawing/2014/main" id="{75A0F1F8-CD20-9667-2F1E-5253D805D123}"/>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41417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a:xfrm>
            <a:off x="457200" y="1295400"/>
            <a:ext cx="8229600" cy="4876770"/>
          </a:xfrm>
        </p:spPr>
        <p:txBody>
          <a:bodyPr/>
          <a:lstStyle/>
          <a:p>
            <a:r>
              <a:rPr lang="en-US" sz="2600" dirty="0"/>
              <a:t>Go over Assignment #1</a:t>
            </a:r>
          </a:p>
          <a:p>
            <a:pPr lvl="4"/>
            <a:endParaRPr lang="en-US" sz="850" dirty="0"/>
          </a:p>
          <a:p>
            <a:r>
              <a:rPr lang="en-US" sz="2600" dirty="0"/>
              <a:t>Introduction to multithreaded programming</a:t>
            </a:r>
          </a:p>
          <a:p>
            <a:pPr lvl="1"/>
            <a:r>
              <a:rPr lang="en-US" sz="1800" dirty="0"/>
              <a:t>Shared resources</a:t>
            </a:r>
          </a:p>
          <a:p>
            <a:pPr lvl="1"/>
            <a:r>
              <a:rPr lang="en-US" sz="1800" dirty="0"/>
              <a:t>Critical regions</a:t>
            </a:r>
          </a:p>
          <a:p>
            <a:pPr lvl="1"/>
            <a:r>
              <a:rPr lang="en-US" sz="1800" dirty="0"/>
              <a:t>Mutexes</a:t>
            </a:r>
          </a:p>
          <a:p>
            <a:pPr lvl="1"/>
            <a:r>
              <a:rPr lang="en-US" sz="1800" dirty="0"/>
              <a:t>Locks</a:t>
            </a:r>
          </a:p>
          <a:p>
            <a:pPr lvl="1"/>
            <a:r>
              <a:rPr lang="en-US" sz="1800" dirty="0"/>
              <a:t>Atomic variables</a:t>
            </a:r>
          </a:p>
          <a:p>
            <a:pPr lvl="1"/>
            <a:r>
              <a:rPr lang="en-US" sz="1800" dirty="0"/>
              <a:t>Condition variables</a:t>
            </a:r>
          </a:p>
          <a:p>
            <a:pPr lvl="4"/>
            <a:endParaRPr lang="en-US" sz="450" dirty="0"/>
          </a:p>
          <a:p>
            <a:r>
              <a:rPr lang="en-US" sz="2400" dirty="0"/>
              <a:t>The </a:t>
            </a:r>
            <a:r>
              <a:rPr lang="en-US" sz="2400" b="1" dirty="0">
                <a:solidFill>
                  <a:srgbClr val="0432FF"/>
                </a:solidFill>
                <a:latin typeface="Courier New" panose="02070309020205020404" pitchFamily="49" charset="0"/>
                <a:cs typeface="Courier New" panose="02070309020205020404" pitchFamily="49" charset="0"/>
              </a:rPr>
              <a:t>auto</a:t>
            </a:r>
            <a:r>
              <a:rPr lang="en-US" sz="2400" dirty="0"/>
              <a:t> keyword and the </a:t>
            </a:r>
            <a:br>
              <a:rPr lang="en-US" sz="2400" dirty="0"/>
            </a:br>
            <a:r>
              <a:rPr lang="en-US" sz="2400" b="1" dirty="0" err="1">
                <a:solidFill>
                  <a:srgbClr val="0432FF"/>
                </a:solidFill>
                <a:latin typeface="Courier New" panose="02070309020205020404" pitchFamily="49" charset="0"/>
                <a:cs typeface="Courier New" panose="02070309020205020404" pitchFamily="49" charset="0"/>
              </a:rPr>
              <a:t>decltype</a:t>
            </a:r>
            <a:r>
              <a:rPr lang="en-US" sz="2400" dirty="0"/>
              <a:t> pseudo-function.</a:t>
            </a:r>
          </a:p>
          <a:p>
            <a:endParaRPr lang="en-US" sz="2200" dirty="0"/>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
        <p:nvSpPr>
          <p:cNvPr id="5" name="TextBox 4">
            <a:extLst>
              <a:ext uri="{FF2B5EF4-FFF2-40B4-BE49-F238E27FC236}">
                <a16:creationId xmlns:a16="http://schemas.microsoft.com/office/drawing/2014/main" id="{9975C9C3-8834-D153-8FF8-3DC650F54DCE}"/>
              </a:ext>
            </a:extLst>
          </p:cNvPr>
          <p:cNvSpPr txBox="1"/>
          <p:nvPr/>
        </p:nvSpPr>
        <p:spPr>
          <a:xfrm>
            <a:off x="3840488" y="2654195"/>
            <a:ext cx="3474682" cy="1323439"/>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C++ support for multithreading is a major topic that involves a complex library of objects and functions. This introduction only presents the most basic ideas.  </a:t>
            </a:r>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D87C-E1C8-95F2-C4A0-B86AC6D4E25E}"/>
              </a:ext>
            </a:extLst>
          </p:cNvPr>
          <p:cNvSpPr>
            <a:spLocks noGrp="1"/>
          </p:cNvSpPr>
          <p:nvPr>
            <p:ph type="title"/>
          </p:nvPr>
        </p:nvSpPr>
        <p:spPr/>
        <p:txBody>
          <a:bodyPr/>
          <a:lstStyle/>
          <a:p>
            <a:r>
              <a:rPr lang="en-US" dirty="0"/>
              <a:t>Reader-Writer Problem: Readers</a:t>
            </a:r>
          </a:p>
        </p:txBody>
      </p:sp>
      <p:sp>
        <p:nvSpPr>
          <p:cNvPr id="3" name="Content Placeholder 2">
            <a:extLst>
              <a:ext uri="{FF2B5EF4-FFF2-40B4-BE49-F238E27FC236}">
                <a16:creationId xmlns:a16="http://schemas.microsoft.com/office/drawing/2014/main" id="{ED9CA0D7-9575-448C-E425-1EED4D787BC4}"/>
              </a:ext>
            </a:extLst>
          </p:cNvPr>
          <p:cNvSpPr>
            <a:spLocks noGrp="1"/>
          </p:cNvSpPr>
          <p:nvPr>
            <p:ph idx="1"/>
          </p:nvPr>
        </p:nvSpPr>
        <p:spPr/>
        <p:txBody>
          <a:bodyPr/>
          <a:lstStyle/>
          <a:p>
            <a:r>
              <a:rPr lang="en-US" dirty="0"/>
              <a:t>However, </a:t>
            </a:r>
            <a:r>
              <a:rPr lang="en-US" u="sng" dirty="0"/>
              <a:t>multiple</a:t>
            </a:r>
            <a:r>
              <a:rPr lang="en-US" dirty="0"/>
              <a:t> logger threads can be logging (reading) the current value of the meter.</a:t>
            </a:r>
          </a:p>
          <a:p>
            <a:pPr lvl="1"/>
            <a:r>
              <a:rPr lang="en-US" dirty="0"/>
              <a:t>This is allowed because reading the meter doesn’t change its state.</a:t>
            </a:r>
          </a:p>
          <a:p>
            <a:pPr lvl="1"/>
            <a:r>
              <a:rPr lang="en-US" dirty="0"/>
              <a:t>Assume the process to read a meter takes 1 second.</a:t>
            </a:r>
          </a:p>
          <a:p>
            <a:pPr lvl="4"/>
            <a:r>
              <a:rPr lang="en-US" dirty="0"/>
              <a:t> </a:t>
            </a:r>
          </a:p>
          <a:p>
            <a:r>
              <a:rPr lang="en-US" dirty="0"/>
              <a:t>While any logger thread is logging the meter, </a:t>
            </a:r>
            <a:br>
              <a:rPr lang="en-US" dirty="0"/>
            </a:br>
            <a:r>
              <a:rPr lang="en-US" dirty="0"/>
              <a:t>no technician thread can be setting the meter.</a:t>
            </a:r>
          </a:p>
          <a:p>
            <a:pPr lvl="4"/>
            <a:endParaRPr lang="en-US" dirty="0"/>
          </a:p>
          <a:p>
            <a:r>
              <a:rPr lang="en-US" dirty="0"/>
              <a:t>No logger thread can start to log the meter when a technician thread is setting the meter.</a:t>
            </a:r>
          </a:p>
          <a:p>
            <a:endParaRPr lang="en-US" dirty="0"/>
          </a:p>
        </p:txBody>
      </p:sp>
      <p:sp>
        <p:nvSpPr>
          <p:cNvPr id="4" name="Slide Number Placeholder 3">
            <a:extLst>
              <a:ext uri="{FF2B5EF4-FFF2-40B4-BE49-F238E27FC236}">
                <a16:creationId xmlns:a16="http://schemas.microsoft.com/office/drawing/2014/main" id="{AD8CFC80-A850-F821-48D7-5B9408A55BE2}"/>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141115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8908-BB2A-A5D5-1DC9-F22334D3070C}"/>
              </a:ext>
            </a:extLst>
          </p:cNvPr>
          <p:cNvSpPr>
            <a:spLocks noGrp="1"/>
          </p:cNvSpPr>
          <p:nvPr>
            <p:ph type="title"/>
          </p:nvPr>
        </p:nvSpPr>
        <p:spPr/>
        <p:txBody>
          <a:bodyPr/>
          <a:lstStyle/>
          <a:p>
            <a:r>
              <a:rPr lang="en-US" dirty="0"/>
              <a:t>Reader-Writer Problem: Locks</a:t>
            </a:r>
          </a:p>
        </p:txBody>
      </p:sp>
      <p:sp>
        <p:nvSpPr>
          <p:cNvPr id="3" name="Content Placeholder 2">
            <a:extLst>
              <a:ext uri="{FF2B5EF4-FFF2-40B4-BE49-F238E27FC236}">
                <a16:creationId xmlns:a16="http://schemas.microsoft.com/office/drawing/2014/main" id="{0BA5AD24-57FB-A893-2EAA-9E2398FEF7D0}"/>
              </a:ext>
            </a:extLst>
          </p:cNvPr>
          <p:cNvSpPr>
            <a:spLocks noGrp="1"/>
          </p:cNvSpPr>
          <p:nvPr>
            <p:ph idx="1"/>
          </p:nvPr>
        </p:nvSpPr>
        <p:spPr>
          <a:xfrm>
            <a:off x="457200" y="1295401"/>
            <a:ext cx="8229600" cy="4785330"/>
          </a:xfrm>
        </p:spPr>
        <p:txBody>
          <a:bodyPr/>
          <a:lstStyle/>
          <a:p>
            <a:r>
              <a:rPr lang="en-US" dirty="0"/>
              <a:t>Use a </a:t>
            </a:r>
            <a:r>
              <a:rPr lang="en-US" dirty="0">
                <a:solidFill>
                  <a:srgbClr val="C00000"/>
                </a:solidFill>
              </a:rPr>
              <a:t>shared mutex</a:t>
            </a:r>
            <a:r>
              <a:rPr lang="en-US" dirty="0"/>
              <a:t> to protect the shared resource, the meter.</a:t>
            </a:r>
          </a:p>
          <a:p>
            <a:pPr lvl="4"/>
            <a:endParaRPr lang="en-US" dirty="0"/>
          </a:p>
          <a:p>
            <a:r>
              <a:rPr lang="en-US" dirty="0"/>
              <a:t>Wrap the mutex as a </a:t>
            </a:r>
            <a:r>
              <a:rPr lang="en-US" dirty="0">
                <a:solidFill>
                  <a:srgbClr val="C00000"/>
                </a:solidFill>
              </a:rPr>
              <a:t>unique lock</a:t>
            </a:r>
            <a:r>
              <a:rPr lang="en-US" dirty="0"/>
              <a:t> to guard a critical region by allowing </a:t>
            </a:r>
            <a:r>
              <a:rPr lang="en-US" u="sng" dirty="0"/>
              <a:t>only one thread</a:t>
            </a:r>
            <a:r>
              <a:rPr lang="en-US" dirty="0"/>
              <a:t> to lock it and no threads to lock a shared lock.</a:t>
            </a:r>
          </a:p>
          <a:p>
            <a:pPr lvl="4"/>
            <a:endParaRPr lang="en-US" dirty="0"/>
          </a:p>
          <a:p>
            <a:pPr lvl="3"/>
            <a:endParaRPr lang="en-US" dirty="0"/>
          </a:p>
          <a:p>
            <a:r>
              <a:rPr lang="en-US" dirty="0"/>
              <a:t>Wrap the mutex as a </a:t>
            </a:r>
            <a:r>
              <a:rPr lang="en-US" dirty="0">
                <a:solidFill>
                  <a:srgbClr val="C00000"/>
                </a:solidFill>
              </a:rPr>
              <a:t>shared lock</a:t>
            </a:r>
            <a:r>
              <a:rPr lang="en-US" dirty="0"/>
              <a:t> to guard a critical region by allowing </a:t>
            </a:r>
            <a:r>
              <a:rPr lang="en-US" u="sng" dirty="0"/>
              <a:t>multiple threads</a:t>
            </a:r>
            <a:r>
              <a:rPr lang="en-US" dirty="0"/>
              <a:t> to lock it, but no other threads can lock the unique lock.</a:t>
            </a:r>
          </a:p>
          <a:p>
            <a:endParaRPr lang="en-US" dirty="0"/>
          </a:p>
          <a:p>
            <a:endParaRPr lang="en-US" dirty="0"/>
          </a:p>
        </p:txBody>
      </p:sp>
      <p:sp>
        <p:nvSpPr>
          <p:cNvPr id="4" name="Slide Number Placeholder 3">
            <a:extLst>
              <a:ext uri="{FF2B5EF4-FFF2-40B4-BE49-F238E27FC236}">
                <a16:creationId xmlns:a16="http://schemas.microsoft.com/office/drawing/2014/main" id="{366BFFC9-2E48-1E94-F8EA-A8F611CE0C7C}"/>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841D325D-B60E-CFBF-2D13-6E1B2E1D5595}"/>
              </a:ext>
            </a:extLst>
          </p:cNvPr>
          <p:cNvSpPr txBox="1"/>
          <p:nvPr/>
        </p:nvSpPr>
        <p:spPr>
          <a:xfrm>
            <a:off x="4297683" y="1874537"/>
            <a:ext cx="3284176" cy="338554"/>
          </a:xfrm>
          <a:prstGeom prst="rect">
            <a:avLst/>
          </a:prstGeom>
          <a:solidFill>
            <a:schemeClr val="bg1">
              <a:lumMod val="95000"/>
            </a:schemeClr>
          </a:solidFill>
          <a:ln>
            <a:solidFill>
              <a:schemeClr val="bg1">
                <a:lumMod val="65000"/>
              </a:schemeClr>
            </a:solidFill>
          </a:ln>
        </p:spPr>
        <p:txBody>
          <a:bodyPr wrap="square" rtlCol="0">
            <a:spAutoFit/>
          </a:bodyPr>
          <a:lstStyle/>
          <a:p>
            <a:r>
              <a:rPr lang="en-US" b="1" dirty="0">
                <a:solidFill>
                  <a:srgbClr val="C00000"/>
                </a:solidFill>
                <a:latin typeface="Courier New" panose="02070309020205020404" pitchFamily="49" charset="0"/>
                <a:cs typeface="Courier New" panose="02070309020205020404" pitchFamily="49" charset="0"/>
              </a:rPr>
              <a:t>shared_mutex</a:t>
            </a:r>
            <a:r>
              <a:rPr lang="en-US" b="1" dirty="0">
                <a:solidFill>
                  <a:srgbClr val="0432FF"/>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meter_mutex;</a:t>
            </a:r>
          </a:p>
        </p:txBody>
      </p:sp>
      <p:sp>
        <p:nvSpPr>
          <p:cNvPr id="6" name="TextBox 5">
            <a:extLst>
              <a:ext uri="{FF2B5EF4-FFF2-40B4-BE49-F238E27FC236}">
                <a16:creationId xmlns:a16="http://schemas.microsoft.com/office/drawing/2014/main" id="{869C86F1-7AE1-F9BD-5857-D4551EAD3E98}"/>
              </a:ext>
            </a:extLst>
          </p:cNvPr>
          <p:cNvSpPr txBox="1"/>
          <p:nvPr/>
        </p:nvSpPr>
        <p:spPr>
          <a:xfrm>
            <a:off x="1325915" y="3822032"/>
            <a:ext cx="6629327" cy="338554"/>
          </a:xfrm>
          <a:prstGeom prst="rect">
            <a:avLst/>
          </a:prstGeom>
          <a:solidFill>
            <a:schemeClr val="bg1">
              <a:lumMod val="95000"/>
            </a:schemeClr>
          </a:solidFill>
          <a:ln>
            <a:solidFill>
              <a:schemeClr val="bg1">
                <a:lumMod val="65000"/>
              </a:schemeClr>
            </a:solidFill>
          </a:ln>
        </p:spPr>
        <p:txBody>
          <a:bodyPr wrap="square" rtlCol="0">
            <a:spAutoFit/>
          </a:bodyPr>
          <a:lstStyle/>
          <a:p>
            <a:r>
              <a:rPr lang="en-US" b="1" dirty="0">
                <a:solidFill>
                  <a:srgbClr val="C00000"/>
                </a:solidFill>
                <a:latin typeface="Courier New" panose="02070309020205020404" pitchFamily="49" charset="0"/>
                <a:cs typeface="Courier New" panose="02070309020205020404" pitchFamily="49" charset="0"/>
              </a:rPr>
              <a:t>unique_lock&lt;shared_mutex&gt; </a:t>
            </a:r>
            <a:r>
              <a:rPr lang="en-US" b="1" dirty="0" err="1">
                <a:latin typeface="Courier New" panose="02070309020205020404" pitchFamily="49" charset="0"/>
                <a:cs typeface="Courier New" panose="02070309020205020404" pitchFamily="49" charset="0"/>
              </a:rPr>
              <a:t>writing_lock</a:t>
            </a:r>
            <a:r>
              <a:rPr lang="en-US" b="1" dirty="0">
                <a:latin typeface="Courier New" panose="02070309020205020404" pitchFamily="49" charset="0"/>
                <a:cs typeface="Courier New" panose="02070309020205020404" pitchFamily="49" charset="0"/>
              </a:rPr>
              <a:t>(meter_mutex);</a:t>
            </a:r>
          </a:p>
        </p:txBody>
      </p:sp>
      <p:sp>
        <p:nvSpPr>
          <p:cNvPr id="7" name="TextBox 6">
            <a:extLst>
              <a:ext uri="{FF2B5EF4-FFF2-40B4-BE49-F238E27FC236}">
                <a16:creationId xmlns:a16="http://schemas.microsoft.com/office/drawing/2014/main" id="{2E51957D-6879-2F7B-000B-41444A3D4CCF}"/>
              </a:ext>
            </a:extLst>
          </p:cNvPr>
          <p:cNvSpPr txBox="1"/>
          <p:nvPr/>
        </p:nvSpPr>
        <p:spPr>
          <a:xfrm>
            <a:off x="1828830" y="5681832"/>
            <a:ext cx="6603090" cy="338554"/>
          </a:xfrm>
          <a:prstGeom prst="rect">
            <a:avLst/>
          </a:prstGeom>
          <a:solidFill>
            <a:schemeClr val="bg1">
              <a:lumMod val="95000"/>
            </a:schemeClr>
          </a:solidFill>
          <a:ln>
            <a:solidFill>
              <a:schemeClr val="bg1">
                <a:lumMod val="65000"/>
              </a:schemeClr>
            </a:solidFill>
          </a:ln>
        </p:spPr>
        <p:txBody>
          <a:bodyPr wrap="none" rtlCol="0">
            <a:spAutoFit/>
          </a:bodyPr>
          <a:lstStyle/>
          <a:p>
            <a:r>
              <a:rPr lang="en-US" b="1" dirty="0">
                <a:solidFill>
                  <a:srgbClr val="C00000"/>
                </a:solidFill>
                <a:latin typeface="Courier New" panose="02070309020205020404" pitchFamily="49" charset="0"/>
                <a:cs typeface="Courier New" panose="02070309020205020404" pitchFamily="49" charset="0"/>
              </a:rPr>
              <a:t>shared_lock&lt;shared_mutex&gt; </a:t>
            </a:r>
            <a:r>
              <a:rPr lang="en-US" b="1" dirty="0" err="1">
                <a:latin typeface="Courier New" panose="02070309020205020404" pitchFamily="49" charset="0"/>
                <a:cs typeface="Courier New" panose="02070309020205020404" pitchFamily="49" charset="0"/>
              </a:rPr>
              <a:t>reading_lock</a:t>
            </a:r>
            <a:r>
              <a:rPr lang="en-US" b="1" dirty="0">
                <a:latin typeface="Courier New" panose="02070309020205020404" pitchFamily="49" charset="0"/>
                <a:cs typeface="Courier New" panose="02070309020205020404" pitchFamily="49" charset="0"/>
              </a:rPr>
              <a:t>(meter_mutex);</a:t>
            </a:r>
          </a:p>
        </p:txBody>
      </p:sp>
    </p:spTree>
    <p:extLst>
      <p:ext uri="{BB962C8B-B14F-4D97-AF65-F5344CB8AC3E}">
        <p14:creationId xmlns:p14="http://schemas.microsoft.com/office/powerpoint/2010/main" val="151284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20D2-BE6F-DD28-BFB9-3969A0F6E226}"/>
              </a:ext>
            </a:extLst>
          </p:cNvPr>
          <p:cNvSpPr>
            <a:spLocks noGrp="1"/>
          </p:cNvSpPr>
          <p:nvPr>
            <p:ph type="title"/>
          </p:nvPr>
        </p:nvSpPr>
        <p:spPr/>
        <p:txBody>
          <a:bodyPr/>
          <a:lstStyle/>
          <a:p>
            <a:r>
              <a:rPr lang="en-US" dirty="0"/>
              <a:t>The Classic Reader Writer Problem</a:t>
            </a:r>
            <a:r>
              <a:rPr lang="en-US" i="1" dirty="0"/>
              <a:t>, cont’d</a:t>
            </a:r>
          </a:p>
        </p:txBody>
      </p:sp>
      <p:sp>
        <p:nvSpPr>
          <p:cNvPr id="4" name="Slide Number Placeholder 3">
            <a:extLst>
              <a:ext uri="{FF2B5EF4-FFF2-40B4-BE49-F238E27FC236}">
                <a16:creationId xmlns:a16="http://schemas.microsoft.com/office/drawing/2014/main" id="{45D4BD07-0359-7CB9-21BA-427F8227ADA4}"/>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
        <p:nvSpPr>
          <p:cNvPr id="6" name="TextBox 5">
            <a:extLst>
              <a:ext uri="{FF2B5EF4-FFF2-40B4-BE49-F238E27FC236}">
                <a16:creationId xmlns:a16="http://schemas.microsoft.com/office/drawing/2014/main" id="{A548A4F6-BB7F-6ACE-5679-8D51904FC0A6}"/>
              </a:ext>
            </a:extLst>
          </p:cNvPr>
          <p:cNvSpPr txBox="1"/>
          <p:nvPr/>
        </p:nvSpPr>
        <p:spPr>
          <a:xfrm>
            <a:off x="1188755" y="5714975"/>
            <a:ext cx="7040805" cy="954107"/>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technician threads and the logger threads each loop and attempt to enter their critical regions to access the meter, which is the shared resource. The </a:t>
            </a:r>
            <a:r>
              <a:rPr lang="en-US" sz="14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unique 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prevents another thread from setting or reading the meter. The </a:t>
            </a:r>
            <a:r>
              <a:rPr lang="en-US" sz="14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shared 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allows multiple logger threads to read and log the meter while keeping out a technician thread.</a:t>
            </a:r>
            <a:r>
              <a:rPr lang="en-US" sz="1400" dirty="0">
                <a:solidFill>
                  <a:srgbClr val="0432FF"/>
                </a:solidFill>
                <a:effectLst/>
              </a:rPr>
              <a:t> </a:t>
            </a:r>
            <a:endParaRPr lang="en-US" sz="1400" dirty="0">
              <a:solidFill>
                <a:srgbClr val="0432FF"/>
              </a:solidFill>
            </a:endParaRPr>
          </a:p>
        </p:txBody>
      </p:sp>
      <p:sp>
        <p:nvSpPr>
          <p:cNvPr id="8" name="TextBox 7">
            <a:extLst>
              <a:ext uri="{FF2B5EF4-FFF2-40B4-BE49-F238E27FC236}">
                <a16:creationId xmlns:a16="http://schemas.microsoft.com/office/drawing/2014/main" id="{972C0B2B-A689-1B9B-34B2-575FE4719717}"/>
              </a:ext>
            </a:extLst>
          </p:cNvPr>
          <p:cNvSpPr txBox="1"/>
          <p:nvPr/>
        </p:nvSpPr>
        <p:spPr>
          <a:xfrm>
            <a:off x="518984" y="3583459"/>
            <a:ext cx="184731" cy="338554"/>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19574933-D14E-7C9E-20BB-9F2312E74882}"/>
              </a:ext>
            </a:extLst>
          </p:cNvPr>
          <p:cNvSpPr/>
          <p:nvPr/>
        </p:nvSpPr>
        <p:spPr bwMode="auto">
          <a:xfrm>
            <a:off x="5486390" y="5359871"/>
            <a:ext cx="1097268" cy="1722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16" name="Picture 15" descr="A diagram of a process&#10;&#10;AI-generated content may be incorrect.">
            <a:extLst>
              <a:ext uri="{FF2B5EF4-FFF2-40B4-BE49-F238E27FC236}">
                <a16:creationId xmlns:a16="http://schemas.microsoft.com/office/drawing/2014/main" id="{1C0EBCE8-58A1-2454-3512-79703B37708C}"/>
              </a:ext>
            </a:extLst>
          </p:cNvPr>
          <p:cNvPicPr>
            <a:picLocks noChangeAspect="1"/>
          </p:cNvPicPr>
          <p:nvPr/>
        </p:nvPicPr>
        <p:blipFill>
          <a:blip r:embed="rId2"/>
          <a:stretch>
            <a:fillRect/>
          </a:stretch>
        </p:blipFill>
        <p:spPr>
          <a:xfrm>
            <a:off x="1554513" y="1230414"/>
            <a:ext cx="6126413" cy="4484561"/>
          </a:xfrm>
          <a:prstGeom prst="rect">
            <a:avLst/>
          </a:prstGeom>
        </p:spPr>
      </p:pic>
    </p:spTree>
    <p:extLst>
      <p:ext uri="{BB962C8B-B14F-4D97-AF65-F5344CB8AC3E}">
        <p14:creationId xmlns:p14="http://schemas.microsoft.com/office/powerpoint/2010/main" val="197392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CA29-F075-6D3B-142A-3E0117FED3B1}"/>
              </a:ext>
            </a:extLst>
          </p:cNvPr>
          <p:cNvSpPr>
            <a:spLocks noGrp="1"/>
          </p:cNvSpPr>
          <p:nvPr>
            <p:ph type="title"/>
          </p:nvPr>
        </p:nvSpPr>
        <p:spPr/>
        <p:txBody>
          <a:bodyPr/>
          <a:lstStyle/>
          <a:p>
            <a:pPr algn="r"/>
            <a:r>
              <a:rPr lang="en-US" dirty="0"/>
              <a:t>Technician</a:t>
            </a:r>
          </a:p>
        </p:txBody>
      </p:sp>
      <p:sp>
        <p:nvSpPr>
          <p:cNvPr id="4" name="Slide Number Placeholder 3">
            <a:extLst>
              <a:ext uri="{FF2B5EF4-FFF2-40B4-BE49-F238E27FC236}">
                <a16:creationId xmlns:a16="http://schemas.microsoft.com/office/drawing/2014/main" id="{F7F5AB2A-A5DC-F01C-D8CF-3BA67F1C1212}"/>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7" name="TextBox 6">
            <a:extLst>
              <a:ext uri="{FF2B5EF4-FFF2-40B4-BE49-F238E27FC236}">
                <a16:creationId xmlns:a16="http://schemas.microsoft.com/office/drawing/2014/main" id="{4B367E13-FB71-1DB1-4D69-DC1D179FCCAF}"/>
              </a:ext>
            </a:extLst>
          </p:cNvPr>
          <p:cNvSpPr txBox="1"/>
          <p:nvPr/>
        </p:nvSpPr>
        <p:spPr>
          <a:xfrm>
            <a:off x="182928" y="137196"/>
            <a:ext cx="6415249" cy="6640279"/>
          </a:xfrm>
          <a:prstGeom prst="rect">
            <a:avLst/>
          </a:prstGeom>
          <a:solidFill>
            <a:schemeClr val="bg1">
              <a:lumMod val="95000"/>
            </a:schemeClr>
          </a:solidFill>
          <a:ln>
            <a:solidFill>
              <a:schemeClr val="bg1">
                <a:lumMod val="75000"/>
              </a:schemeClr>
            </a:solidFill>
          </a:ln>
        </p:spPr>
        <p:txBody>
          <a:bodyPr wrap="square" rtlCol="0">
            <a:spAutoFit/>
          </a:bodyPr>
          <a:lstStyle/>
          <a:p>
            <a:pPr>
              <a:buNone/>
            </a:pPr>
            <a:r>
              <a:rPr lang="en-US" sz="1150" b="1" dirty="0">
                <a:latin typeface="Courier New" panose="02070309020205020404" pitchFamily="49" charset="0"/>
                <a:cs typeface="Courier New" panose="02070309020205020404" pitchFamily="49" charset="0"/>
              </a:rPr>
              <a:t>void Meter::</a:t>
            </a:r>
            <a:r>
              <a:rPr lang="en-US" sz="1150" b="1" dirty="0" err="1">
                <a:solidFill>
                  <a:srgbClr val="C00000"/>
                </a:solidFill>
                <a:latin typeface="Courier New" panose="02070309020205020404" pitchFamily="49" charset="0"/>
                <a:cs typeface="Courier New" panose="02070309020205020404" pitchFamily="49" charset="0"/>
              </a:rPr>
              <a:t>set_meter</a:t>
            </a:r>
            <a:r>
              <a:rPr lang="en-US" sz="1150" b="1" dirty="0">
                <a:latin typeface="Courier New" panose="02070309020205020404" pitchFamily="49" charset="0"/>
                <a:cs typeface="Courier New" panose="02070309020205020404" pitchFamily="49" charset="0"/>
              </a:rPr>
              <a:t>(const int thread_id)</a:t>
            </a:r>
          </a:p>
          <a:p>
            <a:pPr>
              <a:buNone/>
            </a:pPr>
            <a:r>
              <a:rPr lang="en-US" sz="1150" b="1" dirty="0">
                <a:latin typeface="Courier New" panose="02070309020205020404" pitchFamily="49" charset="0"/>
                <a:cs typeface="Courier New" panose="02070309020205020404" pitchFamily="49" charset="0"/>
              </a:rPr>
              <a:t>{</a:t>
            </a:r>
          </a:p>
          <a:p>
            <a:pPr>
              <a:buNone/>
            </a:pPr>
            <a:r>
              <a:rPr lang="en-US" sz="1150" b="1" dirty="0">
                <a:latin typeface="Courier New" panose="02070309020205020404" pitchFamily="49" charset="0"/>
                <a:cs typeface="Courier New" panose="02070309020205020404" pitchFamily="49" charset="0"/>
              </a:rPr>
              <a:t>    for (int turn = 1; turn &lt;= TECHNICIAN_TURNS; turn++)</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int </a:t>
            </a:r>
            <a:r>
              <a:rPr lang="en-US" sz="1150" b="1" dirty="0" err="1">
                <a:latin typeface="Courier New" panose="02070309020205020404" pitchFamily="49" charset="0"/>
                <a:cs typeface="Courier New" panose="02070309020205020404" pitchFamily="49" charset="0"/>
              </a:rPr>
              <a:t>sleep_time</a:t>
            </a:r>
            <a:r>
              <a:rPr lang="en-US" sz="1150" b="1" dirty="0">
                <a:latin typeface="Courier New" panose="02070309020205020404" pitchFamily="49" charset="0"/>
                <a:cs typeface="Courier New" panose="02070309020205020404" pitchFamily="49" charset="0"/>
              </a:rPr>
              <a:t> = rand()%(  MAX_TECHNICIAN_SLEEP_TIME</a:t>
            </a:r>
          </a:p>
          <a:p>
            <a:pPr>
              <a:buNone/>
            </a:pPr>
            <a:r>
              <a:rPr lang="en-US" sz="1150" b="1" dirty="0">
                <a:latin typeface="Courier New" panose="02070309020205020404" pitchFamily="49" charset="0"/>
                <a:cs typeface="Courier New" panose="02070309020205020404" pitchFamily="49" charset="0"/>
              </a:rPr>
              <a:t>                                 - MIN_TECHNICIAN_SLEEP_TIME)</a:t>
            </a:r>
          </a:p>
          <a:p>
            <a:pPr>
              <a:buNone/>
            </a:pPr>
            <a:r>
              <a:rPr lang="en-US" sz="1150" b="1" dirty="0">
                <a:latin typeface="Courier New" panose="02070309020205020404" pitchFamily="49" charset="0"/>
                <a:cs typeface="Courier New" panose="02070309020205020404" pitchFamily="49" charset="0"/>
              </a:rPr>
              <a:t>                       + MIN_TECHNICIAN_SLEEP_TIME;</a:t>
            </a:r>
          </a:p>
          <a:p>
            <a:pPr>
              <a:buNone/>
            </a:pPr>
            <a:r>
              <a:rPr lang="en-US" sz="1150" b="1" dirty="0">
                <a:latin typeface="Courier New" panose="02070309020205020404" pitchFamily="49" charset="0"/>
                <a:cs typeface="Courier New" panose="02070309020205020404" pitchFamily="49" charset="0"/>
              </a:rPr>
              <a:t>        this_thread::</a:t>
            </a:r>
            <a:r>
              <a:rPr lang="en-US" sz="1150" b="1" dirty="0" err="1">
                <a:latin typeface="Courier New" panose="02070309020205020404" pitchFamily="49" charset="0"/>
                <a:cs typeface="Courier New" panose="02070309020205020404" pitchFamily="49" charset="0"/>
              </a:rPr>
              <a:t>sleep_for</a:t>
            </a:r>
            <a:r>
              <a:rPr lang="en-US" sz="1150" b="1" dirty="0">
                <a:latin typeface="Courier New" panose="02070309020205020404" pitchFamily="49" charset="0"/>
                <a:cs typeface="Courier New" panose="02070309020205020404" pitchFamily="49" charset="0"/>
              </a:rPr>
              <a:t>(chrono::seconds(</a:t>
            </a:r>
            <a:r>
              <a:rPr lang="en-US" sz="1150" b="1" dirty="0" err="1">
                <a:latin typeface="Courier New" panose="02070309020205020404" pitchFamily="49" charset="0"/>
                <a:cs typeface="Courier New" panose="02070309020205020404" pitchFamily="49" charset="0"/>
              </a:rPr>
              <a:t>sleep_time</a:t>
            </a:r>
            <a:r>
              <a:rPr lang="en-US" sz="1150" b="1" dirty="0">
                <a:latin typeface="Courier New" panose="02070309020205020404" pitchFamily="49" charset="0"/>
                <a:cs typeface="Courier New" panose="02070309020205020404" pitchFamily="49" charset="0"/>
              </a:rPr>
              <a:t>));</a:t>
            </a:r>
          </a:p>
          <a:p>
            <a:pPr>
              <a:buNone/>
            </a:pPr>
            <a:endParaRPr lang="en-US" sz="1150" b="1" dirty="0">
              <a:latin typeface="Courier New" panose="02070309020205020404" pitchFamily="49" charset="0"/>
              <a:cs typeface="Courier New" panose="02070309020205020404" pitchFamily="49" charset="0"/>
            </a:endParaRP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a:t>
            </a:r>
            <a:r>
              <a:rPr lang="en-US" sz="1150" b="1" dirty="0">
                <a:solidFill>
                  <a:srgbClr val="C00000"/>
                </a:solidFill>
                <a:latin typeface="Courier New" panose="02070309020205020404" pitchFamily="49" charset="0"/>
                <a:cs typeface="Courier New" panose="02070309020205020404" pitchFamily="49" charset="0"/>
              </a:rPr>
              <a:t>unique_lock&lt;shared_mutex&gt; </a:t>
            </a:r>
            <a:r>
              <a:rPr lang="en-US" sz="1150" b="1" dirty="0" err="1">
                <a:solidFill>
                  <a:srgbClr val="C00000"/>
                </a:solidFill>
                <a:latin typeface="Courier New" panose="02070309020205020404" pitchFamily="49" charset="0"/>
                <a:cs typeface="Courier New" panose="02070309020205020404" pitchFamily="49" charset="0"/>
              </a:rPr>
              <a:t>writing_lock</a:t>
            </a:r>
            <a:r>
              <a:rPr lang="en-US" sz="1150" b="1" dirty="0">
                <a:solidFill>
                  <a:srgbClr val="C00000"/>
                </a:solidFill>
                <a:latin typeface="Courier New" panose="02070309020205020404" pitchFamily="49" charset="0"/>
                <a:cs typeface="Courier New" panose="02070309020205020404" pitchFamily="49" charset="0"/>
              </a:rPr>
              <a:t>(meter_mutex);</a:t>
            </a:r>
          </a:p>
          <a:p>
            <a:pPr>
              <a:buNone/>
            </a:pPr>
            <a:r>
              <a:rPr lang="en-US" sz="1150" b="1" dirty="0">
                <a:latin typeface="Courier New" panose="02070309020205020404" pitchFamily="49" charset="0"/>
                <a:cs typeface="Courier New" panose="02070309020205020404" pitchFamily="49" charset="0"/>
              </a:rPr>
              <a:t>            </a:t>
            </a:r>
            <a:r>
              <a:rPr lang="en-US" sz="1150" b="1" dirty="0">
                <a:solidFill>
                  <a:srgbClr val="C00000"/>
                </a:solidFill>
                <a:latin typeface="Courier New" panose="02070309020205020404" pitchFamily="49" charset="0"/>
                <a:cs typeface="Courier New" panose="02070309020205020404" pitchFamily="49" charset="0"/>
              </a:rPr>
              <a:t>{</a:t>
            </a:r>
          </a:p>
          <a:p>
            <a:pPr>
              <a:buNone/>
            </a:pPr>
            <a:r>
              <a:rPr lang="en-US" sz="1150" b="1" dirty="0">
                <a:latin typeface="Courier New" panose="02070309020205020404" pitchFamily="49" charset="0"/>
                <a:cs typeface="Courier New" panose="02070309020205020404" pitchFamily="49" charset="0"/>
              </a:rPr>
              <a:t>                </a:t>
            </a:r>
            <a:r>
              <a:rPr lang="en-US" sz="1150" b="1" dirty="0" err="1">
                <a:latin typeface="Courier New" panose="02070309020205020404" pitchFamily="49" charset="0"/>
                <a:cs typeface="Courier New" panose="02070309020205020404" pitchFamily="49" charset="0"/>
              </a:rPr>
              <a:t>printf</a:t>
            </a:r>
            <a:r>
              <a:rPr lang="en-US" sz="1150" b="1" dirty="0">
                <a:latin typeface="Courier New" panose="02070309020205020404" pitchFamily="49" charset="0"/>
                <a:cs typeface="Courier New" panose="02070309020205020404" pitchFamily="49" charset="0"/>
              </a:rPr>
              <a:t>("%02d TECH #%d:", </a:t>
            </a:r>
            <a:r>
              <a:rPr lang="en-US" sz="1150" b="1" dirty="0" err="1">
                <a:latin typeface="Courier New" panose="02070309020205020404" pitchFamily="49" charset="0"/>
                <a:cs typeface="Courier New" panose="02070309020205020404" pitchFamily="49" charset="0"/>
              </a:rPr>
              <a:t>elapsed_seconds</a:t>
            </a:r>
            <a:r>
              <a:rPr lang="en-US" sz="1150" b="1" dirty="0">
                <a:latin typeface="Courier New" panose="02070309020205020404" pitchFamily="49" charset="0"/>
                <a:cs typeface="Courier New" panose="02070309020205020404" pitchFamily="49" charset="0"/>
              </a:rPr>
              <a:t>(), thread_id);</a:t>
            </a:r>
          </a:p>
          <a:p>
            <a:pPr>
              <a:buNone/>
            </a:pPr>
            <a:endParaRPr lang="en-US" sz="1150" b="1" dirty="0">
              <a:latin typeface="Courier New" panose="02070309020205020404" pitchFamily="49" charset="0"/>
              <a:cs typeface="Courier New" panose="02070309020205020404" pitchFamily="49" charset="0"/>
            </a:endParaRPr>
          </a:p>
          <a:p>
            <a:pPr>
              <a:buNone/>
            </a:pPr>
            <a:r>
              <a:rPr lang="en-US" sz="1150" b="1" dirty="0">
                <a:solidFill>
                  <a:srgbClr val="C00000"/>
                </a:solidFill>
                <a:latin typeface="Courier New" panose="02070309020205020404" pitchFamily="49" charset="0"/>
                <a:cs typeface="Courier New" panose="02070309020205020404" pitchFamily="49" charset="0"/>
              </a:rPr>
              <a:t>                setting = rand()%MAX_SETTING_LEVEL + 1;</a:t>
            </a:r>
          </a:p>
          <a:p>
            <a:pPr>
              <a:buNone/>
            </a:pPr>
            <a:endParaRPr lang="en-US" sz="1150" b="1" dirty="0">
              <a:latin typeface="Courier New" panose="02070309020205020404" pitchFamily="49" charset="0"/>
              <a:cs typeface="Courier New" panose="02070309020205020404" pitchFamily="49" charset="0"/>
            </a:endParaRPr>
          </a:p>
          <a:p>
            <a:pPr>
              <a:buNone/>
            </a:pPr>
            <a:r>
              <a:rPr lang="en-US" sz="1150" b="1" dirty="0">
                <a:latin typeface="Courier New" panose="02070309020205020404" pitchFamily="49" charset="0"/>
                <a:cs typeface="Courier New" panose="02070309020205020404" pitchFamily="49" charset="0"/>
              </a:rPr>
              <a:t>                for (int n = 1; n &lt;= setting; n++)</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this_thread::</a:t>
            </a:r>
            <a:r>
              <a:rPr lang="en-US" sz="1150" b="1" dirty="0" err="1">
                <a:latin typeface="Courier New" panose="02070309020205020404" pitchFamily="49" charset="0"/>
                <a:cs typeface="Courier New" panose="02070309020205020404" pitchFamily="49" charset="0"/>
              </a:rPr>
              <a:t>sleep_for</a:t>
            </a:r>
            <a:r>
              <a:rPr lang="en-US" sz="1150" b="1" dirty="0">
                <a:latin typeface="Courier New" panose="02070309020205020404" pitchFamily="49" charset="0"/>
                <a:cs typeface="Courier New" panose="02070309020205020404" pitchFamily="49" charset="0"/>
              </a:rPr>
              <a:t>(</a:t>
            </a:r>
          </a:p>
          <a:p>
            <a:pPr>
              <a:buNone/>
            </a:pPr>
            <a:r>
              <a:rPr lang="en-US" sz="1150" b="1" dirty="0">
                <a:latin typeface="Courier New" panose="02070309020205020404" pitchFamily="49" charset="0"/>
                <a:cs typeface="Courier New" panose="02070309020205020404" pitchFamily="49" charset="0"/>
              </a:rPr>
              <a:t>                           chrono::seconds(TECHNICIAN_SET_TIME));</a:t>
            </a:r>
          </a:p>
          <a:p>
            <a:pPr>
              <a:buNone/>
            </a:pPr>
            <a:r>
              <a:rPr lang="en-US" sz="1150" b="1" dirty="0">
                <a:latin typeface="Courier New" panose="02070309020205020404" pitchFamily="49" charset="0"/>
                <a:cs typeface="Courier New" panose="02070309020205020404" pitchFamily="49" charset="0"/>
              </a:rPr>
              <a:t>                    </a:t>
            </a:r>
            <a:r>
              <a:rPr lang="en-US" sz="1150" b="1" dirty="0" err="1">
                <a:latin typeface="Courier New" panose="02070309020205020404" pitchFamily="49" charset="0"/>
                <a:cs typeface="Courier New" panose="02070309020205020404" pitchFamily="49" charset="0"/>
              </a:rPr>
              <a:t>printf</a:t>
            </a:r>
            <a:r>
              <a:rPr lang="en-US" sz="1150" b="1" dirty="0">
                <a:latin typeface="Courier New" panose="02070309020205020404" pitchFamily="49" charset="0"/>
                <a:cs typeface="Courier New" panose="02070309020205020404" pitchFamily="49" charset="0"/>
              </a:rPr>
              <a:t>("%2d", n); </a:t>
            </a:r>
            <a:r>
              <a:rPr lang="en-US" sz="1150" b="1" dirty="0" err="1">
                <a:latin typeface="Courier New" panose="02070309020205020404" pitchFamily="49" charset="0"/>
                <a:cs typeface="Courier New" panose="02070309020205020404" pitchFamily="49" charset="0"/>
              </a:rPr>
              <a:t>cout.flush</a:t>
            </a:r>
            <a:r>
              <a:rPr lang="en-US" sz="1150" b="1" dirty="0">
                <a:latin typeface="Courier New" panose="02070309020205020404" pitchFamily="49" charset="0"/>
                <a:cs typeface="Courier New" panose="02070309020205020404" pitchFamily="49" charset="0"/>
              </a:rPr>
              <a:t>();</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cout &lt;&lt; </a:t>
            </a:r>
            <a:r>
              <a:rPr lang="en-US" sz="1150" b="1" dirty="0" err="1">
                <a:latin typeface="Courier New" panose="02070309020205020404" pitchFamily="49" charset="0"/>
                <a:cs typeface="Courier New" panose="02070309020205020404" pitchFamily="49" charset="0"/>
              </a:rPr>
              <a:t>endl</a:t>
            </a:r>
            <a:r>
              <a:rPr lang="en-US" sz="1150" b="1" dirty="0">
                <a:latin typeface="Courier New" panose="02070309020205020404" pitchFamily="49" charset="0"/>
                <a:cs typeface="Courier New" panose="02070309020205020404" pitchFamily="49" charset="0"/>
              </a:rPr>
              <a:t>;</a:t>
            </a:r>
          </a:p>
          <a:p>
            <a:pPr>
              <a:buNone/>
            </a:pPr>
            <a:endParaRPr lang="en-US" sz="1150" b="1" dirty="0">
              <a:latin typeface="Courier New" panose="02070309020205020404" pitchFamily="49" charset="0"/>
              <a:cs typeface="Courier New" panose="02070309020205020404" pitchFamily="49" charset="0"/>
            </a:endParaRPr>
          </a:p>
          <a:p>
            <a:pPr>
              <a:buNone/>
            </a:pPr>
            <a:r>
              <a:rPr lang="en-US" sz="1150" b="1" dirty="0">
                <a:solidFill>
                  <a:srgbClr val="0432FF"/>
                </a:solidFill>
                <a:latin typeface="Courier New" panose="02070309020205020404" pitchFamily="49" charset="0"/>
                <a:cs typeface="Courier New" panose="02070309020205020404" pitchFamily="49" charset="0"/>
              </a:rPr>
              <a:t>                </a:t>
            </a:r>
            <a:r>
              <a:rPr lang="en-US" sz="1150" b="1" dirty="0" err="1">
                <a:solidFill>
                  <a:srgbClr val="0432FF"/>
                </a:solidFill>
                <a:latin typeface="Courier New" panose="02070309020205020404" pitchFamily="49" charset="0"/>
                <a:cs typeface="Courier New" panose="02070309020205020404" pitchFamily="49" charset="0"/>
              </a:rPr>
              <a:t>ok_to_log</a:t>
            </a:r>
            <a:r>
              <a:rPr lang="en-US" sz="1150" b="1" dirty="0">
                <a:solidFill>
                  <a:srgbClr val="0432FF"/>
                </a:solidFill>
                <a:latin typeface="Courier New" panose="02070309020205020404" pitchFamily="49" charset="0"/>
                <a:cs typeface="Courier New" panose="02070309020205020404" pitchFamily="49" charset="0"/>
              </a:rPr>
              <a:t> = true;  // allow logger threads to operate</a:t>
            </a:r>
          </a:p>
          <a:p>
            <a:pPr>
              <a:buNone/>
            </a:pPr>
            <a:endParaRPr lang="en-US" sz="1150" b="1" dirty="0">
              <a:latin typeface="Courier New" panose="02070309020205020404" pitchFamily="49" charset="0"/>
              <a:cs typeface="Courier New" panose="02070309020205020404" pitchFamily="49" charset="0"/>
            </a:endParaRPr>
          </a:p>
          <a:p>
            <a:pPr>
              <a:buNone/>
            </a:pPr>
            <a:r>
              <a:rPr lang="en-US" sz="1150" b="1" dirty="0">
                <a:latin typeface="Courier New" panose="02070309020205020404" pitchFamily="49" charset="0"/>
                <a:cs typeface="Courier New" panose="02070309020205020404" pitchFamily="49" charset="0"/>
              </a:rPr>
              <a:t>                if (turn == TECHNICIAN_TURNS)</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a:t>
            </a:r>
            <a:r>
              <a:rPr lang="en-US" sz="1150" b="1" dirty="0" err="1">
                <a:latin typeface="Courier New" panose="02070309020205020404" pitchFamily="49" charset="0"/>
                <a:cs typeface="Courier New" panose="02070309020205020404" pitchFamily="49" charset="0"/>
              </a:rPr>
              <a:t>printf</a:t>
            </a:r>
            <a:r>
              <a:rPr lang="en-US" sz="1150" b="1" dirty="0">
                <a:latin typeface="Courier New" panose="02070309020205020404" pitchFamily="49" charset="0"/>
                <a:cs typeface="Courier New" panose="02070309020205020404" pitchFamily="49" charset="0"/>
              </a:rPr>
              <a:t>("%02d TECH #%d: done!\n",</a:t>
            </a:r>
          </a:p>
          <a:p>
            <a:pPr>
              <a:buNone/>
            </a:pPr>
            <a:r>
              <a:rPr lang="en-US" sz="1150" b="1" dirty="0">
                <a:latin typeface="Courier New" panose="02070309020205020404" pitchFamily="49" charset="0"/>
                <a:cs typeface="Courier New" panose="02070309020205020404" pitchFamily="49" charset="0"/>
              </a:rPr>
              <a:t>                           </a:t>
            </a:r>
            <a:r>
              <a:rPr lang="en-US" sz="1150" b="1" dirty="0" err="1">
                <a:latin typeface="Courier New" panose="02070309020205020404" pitchFamily="49" charset="0"/>
                <a:cs typeface="Courier New" panose="02070309020205020404" pitchFamily="49" charset="0"/>
              </a:rPr>
              <a:t>elapsed_seconds</a:t>
            </a:r>
            <a:r>
              <a:rPr lang="en-US" sz="1150" b="1" dirty="0">
                <a:latin typeface="Courier New" panose="02070309020205020404" pitchFamily="49" charset="0"/>
                <a:cs typeface="Courier New" panose="02070309020205020404" pitchFamily="49" charset="0"/>
              </a:rPr>
              <a:t>(), thread_id);</a:t>
            </a:r>
          </a:p>
          <a:p>
            <a:pPr>
              <a:buNone/>
            </a:pPr>
            <a:endParaRPr lang="en-US" sz="1150" b="1" dirty="0">
              <a:latin typeface="Courier New" panose="02070309020205020404" pitchFamily="49" charset="0"/>
              <a:cs typeface="Courier New" panose="02070309020205020404" pitchFamily="49" charset="0"/>
            </a:endParaRPr>
          </a:p>
          <a:p>
            <a:pPr>
              <a:buNone/>
            </a:pPr>
            <a:r>
              <a:rPr lang="en-US" sz="1150" b="1" dirty="0">
                <a:latin typeface="Courier New" panose="02070309020205020404" pitchFamily="49" charset="0"/>
                <a:cs typeface="Courier New" panose="02070309020205020404" pitchFamily="49" charset="0"/>
              </a:rPr>
              <a:t>                    </a:t>
            </a:r>
            <a:r>
              <a:rPr lang="en-US" sz="1150" b="1" dirty="0" err="1">
                <a:latin typeface="Courier New" panose="02070309020205020404" pitchFamily="49" charset="0"/>
                <a:cs typeface="Courier New" panose="02070309020205020404" pitchFamily="49" charset="0"/>
              </a:rPr>
              <a:t>active_technicians_count</a:t>
            </a:r>
            <a:r>
              <a:rPr lang="en-US" sz="1150" b="1" dirty="0">
                <a:latin typeface="Courier New" panose="02070309020205020404" pitchFamily="49" charset="0"/>
                <a:cs typeface="Courier New" panose="02070309020205020404" pitchFamily="49" charset="0"/>
              </a:rPr>
              <a:t>--;</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a:t>
            </a:r>
            <a:r>
              <a:rPr lang="en-US" sz="1150" b="1" dirty="0">
                <a:solidFill>
                  <a:srgbClr val="C00000"/>
                </a:solidFill>
                <a:latin typeface="Courier New" panose="02070309020205020404" pitchFamily="49" charset="0"/>
                <a:cs typeface="Courier New" panose="02070309020205020404" pitchFamily="49" charset="0"/>
              </a:rPr>
              <a:t>}</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    }</a:t>
            </a:r>
          </a:p>
          <a:p>
            <a:pPr>
              <a:buNone/>
            </a:pPr>
            <a:r>
              <a:rPr lang="en-US" sz="1150" b="1"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9A57279D-B25A-C579-BDC8-B5171430A583}"/>
              </a:ext>
            </a:extLst>
          </p:cNvPr>
          <p:cNvSpPr txBox="1"/>
          <p:nvPr/>
        </p:nvSpPr>
        <p:spPr>
          <a:xfrm>
            <a:off x="5950509" y="1508781"/>
            <a:ext cx="3010556" cy="738664"/>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When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is successfully locked, no other thread can lock it or lock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432FF"/>
              </a:solidFill>
            </a:endParaRPr>
          </a:p>
        </p:txBody>
      </p:sp>
      <p:sp>
        <p:nvSpPr>
          <p:cNvPr id="9" name="TextBox 8">
            <a:extLst>
              <a:ext uri="{FF2B5EF4-FFF2-40B4-BE49-F238E27FC236}">
                <a16:creationId xmlns:a16="http://schemas.microsoft.com/office/drawing/2014/main" id="{CDB79EB5-F814-E05B-44C5-97B37D9CA0BB}"/>
              </a:ext>
            </a:extLst>
          </p:cNvPr>
          <p:cNvSpPr txBox="1"/>
          <p:nvPr/>
        </p:nvSpPr>
        <p:spPr>
          <a:xfrm>
            <a:off x="5029195" y="12297"/>
            <a:ext cx="1367426" cy="307777"/>
          </a:xfrm>
          <a:prstGeom prst="rect">
            <a:avLst/>
          </a:prstGeom>
          <a:solidFill>
            <a:srgbClr val="0432FF"/>
          </a:solidFill>
        </p:spPr>
        <p:txBody>
          <a:bodyPr wrap="none" rtlCol="0">
            <a:spAutoFit/>
          </a:bodyPr>
          <a:lstStyle/>
          <a:p>
            <a:r>
              <a:rPr lang="en-US" sz="1400" dirty="0">
                <a:solidFill>
                  <a:srgbClr val="FFFF00"/>
                </a:solidFill>
              </a:rPr>
              <a:t>16.3/</a:t>
            </a:r>
            <a:r>
              <a:rPr lang="en-US" sz="1400" dirty="0" err="1">
                <a:solidFill>
                  <a:srgbClr val="FFFF00"/>
                </a:solidFill>
              </a:rPr>
              <a:t>Meter.cpp</a:t>
            </a:r>
            <a:endParaRPr lang="en-US" sz="1400" dirty="0">
              <a:solidFill>
                <a:srgbClr val="FFFF00"/>
              </a:solidFill>
            </a:endParaRPr>
          </a:p>
        </p:txBody>
      </p:sp>
      <p:sp>
        <p:nvSpPr>
          <p:cNvPr id="3" name="TextBox 2">
            <a:extLst>
              <a:ext uri="{FF2B5EF4-FFF2-40B4-BE49-F238E27FC236}">
                <a16:creationId xmlns:a16="http://schemas.microsoft.com/office/drawing/2014/main" id="{F4915592-828B-E591-63F5-163D497136F9}"/>
              </a:ext>
            </a:extLst>
          </p:cNvPr>
          <p:cNvSpPr txBox="1"/>
          <p:nvPr/>
        </p:nvSpPr>
        <p:spPr>
          <a:xfrm>
            <a:off x="1525269" y="6080731"/>
            <a:ext cx="3503926"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A shared lock </a:t>
            </a:r>
            <a:r>
              <a:rPr lang="en-US" sz="1400" u="sng" dirty="0">
                <a:solidFill>
                  <a:srgbClr val="0432FF"/>
                </a:solidFill>
              </a:rPr>
              <a:t>automatically unlocks</a:t>
            </a:r>
            <a:r>
              <a:rPr lang="en-US" sz="1400" dirty="0">
                <a:solidFill>
                  <a:srgbClr val="0432FF"/>
                </a:solidFill>
              </a:rPr>
              <a:t> when it goes out of scope (like a lock guard).</a:t>
            </a:r>
          </a:p>
        </p:txBody>
      </p:sp>
      <p:sp>
        <p:nvSpPr>
          <p:cNvPr id="5" name="TextBox 4">
            <a:extLst>
              <a:ext uri="{FF2B5EF4-FFF2-40B4-BE49-F238E27FC236}">
                <a16:creationId xmlns:a16="http://schemas.microsoft.com/office/drawing/2014/main" id="{9A0106EE-6FB7-FA0F-9385-C0F259C79391}"/>
              </a:ext>
            </a:extLst>
          </p:cNvPr>
          <p:cNvSpPr txBox="1"/>
          <p:nvPr/>
        </p:nvSpPr>
        <p:spPr>
          <a:xfrm>
            <a:off x="5996191" y="3337561"/>
            <a:ext cx="1531579"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One second per setting level.</a:t>
            </a:r>
          </a:p>
        </p:txBody>
      </p:sp>
    </p:spTree>
    <p:extLst>
      <p:ext uri="{BB962C8B-B14F-4D97-AF65-F5344CB8AC3E}">
        <p14:creationId xmlns:p14="http://schemas.microsoft.com/office/powerpoint/2010/main" val="32269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fade">
                                      <p:cBhvr>
                                        <p:cTn id="10" dur="500"/>
                                        <p:tgtEl>
                                          <p:spTgt spid="7">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animEffect transition="in" filter="fade">
                                      <p:cBhvr>
                                        <p:cTn id="13" dur="500"/>
                                        <p:tgtEl>
                                          <p:spTgt spid="7">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2" end="12"/>
                                            </p:txEl>
                                          </p:spTgt>
                                        </p:tgtEl>
                                        <p:attrNameLst>
                                          <p:attrName>style.visibility</p:attrName>
                                        </p:attrNameLst>
                                      </p:cBhvr>
                                      <p:to>
                                        <p:strVal val="visible"/>
                                      </p:to>
                                    </p:set>
                                    <p:animEffect transition="in" filter="fade">
                                      <p:cBhvr>
                                        <p:cTn id="16" dur="500"/>
                                        <p:tgtEl>
                                          <p:spTgt spid="7">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4" end="14"/>
                                            </p:txEl>
                                          </p:spTgt>
                                        </p:tgtEl>
                                        <p:attrNameLst>
                                          <p:attrName>style.visibility</p:attrName>
                                        </p:attrNameLst>
                                      </p:cBhvr>
                                      <p:to>
                                        <p:strVal val="visible"/>
                                      </p:to>
                                    </p:set>
                                    <p:animEffect transition="in" filter="fade">
                                      <p:cBhvr>
                                        <p:cTn id="19" dur="500"/>
                                        <p:tgtEl>
                                          <p:spTgt spid="7">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6" end="16"/>
                                            </p:txEl>
                                          </p:spTgt>
                                        </p:tgtEl>
                                        <p:attrNameLst>
                                          <p:attrName>style.visibility</p:attrName>
                                        </p:attrNameLst>
                                      </p:cBhvr>
                                      <p:to>
                                        <p:strVal val="visible"/>
                                      </p:to>
                                    </p:set>
                                    <p:animEffect transition="in" filter="fade">
                                      <p:cBhvr>
                                        <p:cTn id="22" dur="500"/>
                                        <p:tgtEl>
                                          <p:spTgt spid="7">
                                            <p:txEl>
                                              <p:pRg st="16" end="1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7" end="17"/>
                                            </p:txEl>
                                          </p:spTgt>
                                        </p:tgtEl>
                                        <p:attrNameLst>
                                          <p:attrName>style.visibility</p:attrName>
                                        </p:attrNameLst>
                                      </p:cBhvr>
                                      <p:to>
                                        <p:strVal val="visible"/>
                                      </p:to>
                                    </p:set>
                                    <p:animEffect transition="in" filter="fade">
                                      <p:cBhvr>
                                        <p:cTn id="25" dur="500"/>
                                        <p:tgtEl>
                                          <p:spTgt spid="7">
                                            <p:txEl>
                                              <p:pRg st="17" end="1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8" end="18"/>
                                            </p:txEl>
                                          </p:spTgt>
                                        </p:tgtEl>
                                        <p:attrNameLst>
                                          <p:attrName>style.visibility</p:attrName>
                                        </p:attrNameLst>
                                      </p:cBhvr>
                                      <p:to>
                                        <p:strVal val="visible"/>
                                      </p:to>
                                    </p:set>
                                    <p:animEffect transition="in" filter="fade">
                                      <p:cBhvr>
                                        <p:cTn id="28" dur="500"/>
                                        <p:tgtEl>
                                          <p:spTgt spid="7">
                                            <p:txEl>
                                              <p:pRg st="18" end="1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9" end="19"/>
                                            </p:txEl>
                                          </p:spTgt>
                                        </p:tgtEl>
                                        <p:attrNameLst>
                                          <p:attrName>style.visibility</p:attrName>
                                        </p:attrNameLst>
                                      </p:cBhvr>
                                      <p:to>
                                        <p:strVal val="visible"/>
                                      </p:to>
                                    </p:set>
                                    <p:animEffect transition="in" filter="fade">
                                      <p:cBhvr>
                                        <p:cTn id="31" dur="500"/>
                                        <p:tgtEl>
                                          <p:spTgt spid="7">
                                            <p:txEl>
                                              <p:pRg st="19" end="1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20" end="20"/>
                                            </p:txEl>
                                          </p:spTgt>
                                        </p:tgtEl>
                                        <p:attrNameLst>
                                          <p:attrName>style.visibility</p:attrName>
                                        </p:attrNameLst>
                                      </p:cBhvr>
                                      <p:to>
                                        <p:strVal val="visible"/>
                                      </p:to>
                                    </p:set>
                                    <p:animEffect transition="in" filter="fade">
                                      <p:cBhvr>
                                        <p:cTn id="34" dur="500"/>
                                        <p:tgtEl>
                                          <p:spTgt spid="7">
                                            <p:txEl>
                                              <p:pRg st="20" end="2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21" end="21"/>
                                            </p:txEl>
                                          </p:spTgt>
                                        </p:tgtEl>
                                        <p:attrNameLst>
                                          <p:attrName>style.visibility</p:attrName>
                                        </p:attrNameLst>
                                      </p:cBhvr>
                                      <p:to>
                                        <p:strVal val="visible"/>
                                      </p:to>
                                    </p:set>
                                    <p:animEffect transition="in" filter="fade">
                                      <p:cBhvr>
                                        <p:cTn id="37" dur="500"/>
                                        <p:tgtEl>
                                          <p:spTgt spid="7">
                                            <p:txEl>
                                              <p:pRg st="21" end="2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22" end="22"/>
                                            </p:txEl>
                                          </p:spTgt>
                                        </p:tgtEl>
                                        <p:attrNameLst>
                                          <p:attrName>style.visibility</p:attrName>
                                        </p:attrNameLst>
                                      </p:cBhvr>
                                      <p:to>
                                        <p:strVal val="visible"/>
                                      </p:to>
                                    </p:set>
                                    <p:animEffect transition="in" filter="fade">
                                      <p:cBhvr>
                                        <p:cTn id="40" dur="500"/>
                                        <p:tgtEl>
                                          <p:spTgt spid="7">
                                            <p:txEl>
                                              <p:pRg st="22" end="2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4" end="24"/>
                                            </p:txEl>
                                          </p:spTgt>
                                        </p:tgtEl>
                                        <p:attrNameLst>
                                          <p:attrName>style.visibility</p:attrName>
                                        </p:attrNameLst>
                                      </p:cBhvr>
                                      <p:to>
                                        <p:strVal val="visible"/>
                                      </p:to>
                                    </p:set>
                                    <p:animEffect transition="in" filter="fade">
                                      <p:cBhvr>
                                        <p:cTn id="43" dur="500"/>
                                        <p:tgtEl>
                                          <p:spTgt spid="7">
                                            <p:txEl>
                                              <p:pRg st="24" end="2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26" end="26"/>
                                            </p:txEl>
                                          </p:spTgt>
                                        </p:tgtEl>
                                        <p:attrNameLst>
                                          <p:attrName>style.visibility</p:attrName>
                                        </p:attrNameLst>
                                      </p:cBhvr>
                                      <p:to>
                                        <p:strVal val="visible"/>
                                      </p:to>
                                    </p:set>
                                    <p:animEffect transition="in" filter="fade">
                                      <p:cBhvr>
                                        <p:cTn id="46" dur="500"/>
                                        <p:tgtEl>
                                          <p:spTgt spid="7">
                                            <p:txEl>
                                              <p:pRg st="26" end="2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27" end="27"/>
                                            </p:txEl>
                                          </p:spTgt>
                                        </p:tgtEl>
                                        <p:attrNameLst>
                                          <p:attrName>style.visibility</p:attrName>
                                        </p:attrNameLst>
                                      </p:cBhvr>
                                      <p:to>
                                        <p:strVal val="visible"/>
                                      </p:to>
                                    </p:set>
                                    <p:animEffect transition="in" filter="fade">
                                      <p:cBhvr>
                                        <p:cTn id="49" dur="500"/>
                                        <p:tgtEl>
                                          <p:spTgt spid="7">
                                            <p:txEl>
                                              <p:pRg st="27" end="2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28" end="28"/>
                                            </p:txEl>
                                          </p:spTgt>
                                        </p:tgtEl>
                                        <p:attrNameLst>
                                          <p:attrName>style.visibility</p:attrName>
                                        </p:attrNameLst>
                                      </p:cBhvr>
                                      <p:to>
                                        <p:strVal val="visible"/>
                                      </p:to>
                                    </p:set>
                                    <p:animEffect transition="in" filter="fade">
                                      <p:cBhvr>
                                        <p:cTn id="52" dur="500"/>
                                        <p:tgtEl>
                                          <p:spTgt spid="7">
                                            <p:txEl>
                                              <p:pRg st="28" end="2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29" end="29"/>
                                            </p:txEl>
                                          </p:spTgt>
                                        </p:tgtEl>
                                        <p:attrNameLst>
                                          <p:attrName>style.visibility</p:attrName>
                                        </p:attrNameLst>
                                      </p:cBhvr>
                                      <p:to>
                                        <p:strVal val="visible"/>
                                      </p:to>
                                    </p:set>
                                    <p:animEffect transition="in" filter="fade">
                                      <p:cBhvr>
                                        <p:cTn id="55" dur="500"/>
                                        <p:tgtEl>
                                          <p:spTgt spid="7">
                                            <p:txEl>
                                              <p:pRg st="29" end="2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
                                            <p:txEl>
                                              <p:pRg st="31" end="31"/>
                                            </p:txEl>
                                          </p:spTgt>
                                        </p:tgtEl>
                                        <p:attrNameLst>
                                          <p:attrName>style.visibility</p:attrName>
                                        </p:attrNameLst>
                                      </p:cBhvr>
                                      <p:to>
                                        <p:strVal val="visible"/>
                                      </p:to>
                                    </p:set>
                                    <p:animEffect transition="in" filter="fade">
                                      <p:cBhvr>
                                        <p:cTn id="58" dur="500"/>
                                        <p:tgtEl>
                                          <p:spTgt spid="7">
                                            <p:txEl>
                                              <p:pRg st="31" end="3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7">
                                            <p:txEl>
                                              <p:pRg st="32" end="32"/>
                                            </p:txEl>
                                          </p:spTgt>
                                        </p:tgtEl>
                                        <p:attrNameLst>
                                          <p:attrName>style.visibility</p:attrName>
                                        </p:attrNameLst>
                                      </p:cBhvr>
                                      <p:to>
                                        <p:strVal val="visible"/>
                                      </p:to>
                                    </p:set>
                                    <p:animEffect transition="in" filter="fade">
                                      <p:cBhvr>
                                        <p:cTn id="61" dur="500"/>
                                        <p:tgtEl>
                                          <p:spTgt spid="7">
                                            <p:txEl>
                                              <p:pRg st="32" end="3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
                                            <p:txEl>
                                              <p:pRg st="33" end="33"/>
                                            </p:txEl>
                                          </p:spTgt>
                                        </p:tgtEl>
                                        <p:attrNameLst>
                                          <p:attrName>style.visibility</p:attrName>
                                        </p:attrNameLst>
                                      </p:cBhvr>
                                      <p:to>
                                        <p:strVal val="visible"/>
                                      </p:to>
                                    </p:set>
                                    <p:animEffect transition="in" filter="fade">
                                      <p:cBhvr>
                                        <p:cTn id="64" dur="500"/>
                                        <p:tgtEl>
                                          <p:spTgt spid="7">
                                            <p:txEl>
                                              <p:pRg st="33" end="3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424D-D29C-ABF2-5CC2-581C7E339E24}"/>
              </a:ext>
            </a:extLst>
          </p:cNvPr>
          <p:cNvSpPr>
            <a:spLocks noGrp="1"/>
          </p:cNvSpPr>
          <p:nvPr>
            <p:ph type="title"/>
          </p:nvPr>
        </p:nvSpPr>
        <p:spPr/>
        <p:txBody>
          <a:bodyPr/>
          <a:lstStyle/>
          <a:p>
            <a:r>
              <a:rPr lang="en-US" dirty="0"/>
              <a:t>The Classic Reader Writer Problem: Logger</a:t>
            </a:r>
          </a:p>
        </p:txBody>
      </p:sp>
      <p:sp>
        <p:nvSpPr>
          <p:cNvPr id="4" name="Slide Number Placeholder 3">
            <a:extLst>
              <a:ext uri="{FF2B5EF4-FFF2-40B4-BE49-F238E27FC236}">
                <a16:creationId xmlns:a16="http://schemas.microsoft.com/office/drawing/2014/main" id="{CA47FB27-4DD2-6E64-356D-113CC1F023F2}"/>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5" name="TextBox 4">
            <a:extLst>
              <a:ext uri="{FF2B5EF4-FFF2-40B4-BE49-F238E27FC236}">
                <a16:creationId xmlns:a16="http://schemas.microsoft.com/office/drawing/2014/main" id="{F5C37FF2-9009-37E6-97EE-E80FB5DF0DD7}"/>
              </a:ext>
            </a:extLst>
          </p:cNvPr>
          <p:cNvSpPr txBox="1"/>
          <p:nvPr/>
        </p:nvSpPr>
        <p:spPr>
          <a:xfrm>
            <a:off x="195278" y="1388353"/>
            <a:ext cx="6744154" cy="4493538"/>
          </a:xfrm>
          <a:prstGeom prst="rect">
            <a:avLst/>
          </a:prstGeom>
          <a:solidFill>
            <a:schemeClr val="bg1">
              <a:lumMod val="95000"/>
            </a:schemeClr>
          </a:solidFill>
          <a:ln>
            <a:solidFill>
              <a:schemeClr val="bg1">
                <a:lumMod val="75000"/>
              </a:schemeClr>
            </a:solidFill>
          </a:ln>
        </p:spPr>
        <p:txBody>
          <a:bodyPr wrap="none" rtlCol="0">
            <a:spAutoFit/>
          </a:bodyPr>
          <a:lstStyle/>
          <a:p>
            <a:pPr>
              <a:buNone/>
            </a:pPr>
            <a:r>
              <a:rPr lang="en-US" sz="1300" b="1" dirty="0">
                <a:latin typeface="Courier New" panose="02070309020205020404" pitchFamily="49" charset="0"/>
                <a:cs typeface="Courier New" panose="02070309020205020404" pitchFamily="49" charset="0"/>
              </a:rPr>
              <a:t>void Meter::</a:t>
            </a:r>
            <a:r>
              <a:rPr lang="en-US" sz="1300" b="1" dirty="0" err="1">
                <a:solidFill>
                  <a:srgbClr val="C00000"/>
                </a:solidFill>
                <a:latin typeface="Courier New" panose="02070309020205020404" pitchFamily="49" charset="0"/>
                <a:cs typeface="Courier New" panose="02070309020205020404" pitchFamily="49" charset="0"/>
              </a:rPr>
              <a:t>log_meter</a:t>
            </a:r>
            <a:r>
              <a:rPr lang="en-US" sz="1300" b="1" dirty="0">
                <a:latin typeface="Courier New" panose="02070309020205020404" pitchFamily="49" charset="0"/>
                <a:cs typeface="Courier New" panose="02070309020205020404" pitchFamily="49" charset="0"/>
              </a:rPr>
              <a:t>(const int thread_id)</a:t>
            </a:r>
          </a:p>
          <a:p>
            <a:pPr>
              <a:buNone/>
            </a:pPr>
            <a:r>
              <a:rPr lang="en-US" sz="1300" b="1" dirty="0">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while (</a:t>
            </a:r>
            <a:r>
              <a:rPr lang="en-US" sz="1300" b="1" dirty="0" err="1">
                <a:latin typeface="Courier New" panose="02070309020205020404" pitchFamily="49" charset="0"/>
                <a:cs typeface="Courier New" panose="02070309020205020404" pitchFamily="49" charset="0"/>
              </a:rPr>
              <a:t>active_technicians_count</a:t>
            </a:r>
            <a:r>
              <a:rPr lang="en-US" sz="1300" b="1" dirty="0">
                <a:latin typeface="Courier New" panose="02070309020205020404" pitchFamily="49" charset="0"/>
                <a:cs typeface="Courier New" panose="02070309020205020404" pitchFamily="49" charset="0"/>
              </a:rPr>
              <a:t> &gt; 0)</a:t>
            </a:r>
          </a:p>
          <a:p>
            <a:pPr>
              <a:buNone/>
            </a:pPr>
            <a:r>
              <a:rPr lang="en-US" sz="1300" b="1" dirty="0">
                <a:latin typeface="Courier New" panose="02070309020205020404" pitchFamily="49" charset="0"/>
                <a:cs typeface="Courier New" panose="02070309020205020404" pitchFamily="49" charset="0"/>
              </a:rPr>
              <a:t>    {</a:t>
            </a:r>
          </a:p>
          <a:p>
            <a:pPr>
              <a:buNone/>
            </a:pPr>
            <a:r>
              <a:rPr lang="en-US" sz="1300" b="1" dirty="0">
                <a:latin typeface="Courier New" panose="02070309020205020404" pitchFamily="49" charset="0"/>
                <a:cs typeface="Courier New" panose="02070309020205020404" pitchFamily="49" charset="0"/>
              </a:rPr>
              <a:t>        this_thread::</a:t>
            </a:r>
            <a:r>
              <a:rPr lang="en-US" sz="1300" b="1" dirty="0" err="1">
                <a:latin typeface="Courier New" panose="02070309020205020404" pitchFamily="49" charset="0"/>
                <a:cs typeface="Courier New" panose="02070309020205020404" pitchFamily="49" charset="0"/>
              </a:rPr>
              <a:t>sleep_for</a:t>
            </a:r>
            <a:r>
              <a:rPr lang="en-US" sz="1300" b="1" dirty="0">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chrono::seconds(rand()%MAX_LOGGER_SLEEP_TIME + 1));</a:t>
            </a:r>
          </a:p>
          <a:p>
            <a:pPr>
              <a:buNone/>
            </a:pPr>
            <a:endParaRPr lang="en-US" sz="1300" b="1" dirty="0">
              <a:latin typeface="Courier New" panose="02070309020205020404" pitchFamily="49" charset="0"/>
              <a:cs typeface="Courier New" panose="02070309020205020404" pitchFamily="49" charset="0"/>
            </a:endParaRP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0432FF"/>
                </a:solidFill>
                <a:latin typeface="Courier New" panose="02070309020205020404" pitchFamily="49" charset="0"/>
                <a:cs typeface="Courier New" panose="02070309020205020404" pitchFamily="49" charset="0"/>
              </a:rPr>
              <a:t>// OK to log after the meter is set the first time.</a:t>
            </a:r>
          </a:p>
          <a:p>
            <a:pPr>
              <a:buNone/>
            </a:pPr>
            <a:r>
              <a:rPr lang="en-US" sz="1300" b="1" dirty="0">
                <a:solidFill>
                  <a:srgbClr val="0432FF"/>
                </a:solidFill>
                <a:latin typeface="Courier New" panose="02070309020205020404" pitchFamily="49" charset="0"/>
                <a:cs typeface="Courier New" panose="02070309020205020404" pitchFamily="49" charset="0"/>
              </a:rPr>
              <a:t>        if (</a:t>
            </a:r>
            <a:r>
              <a:rPr lang="en-US" sz="1300" b="1" dirty="0" err="1">
                <a:solidFill>
                  <a:srgbClr val="0432FF"/>
                </a:solidFill>
                <a:latin typeface="Courier New" panose="02070309020205020404" pitchFamily="49" charset="0"/>
                <a:cs typeface="Courier New" panose="02070309020205020404" pitchFamily="49" charset="0"/>
              </a:rPr>
              <a:t>ok_to_log</a:t>
            </a:r>
            <a:r>
              <a:rPr lang="en-US" sz="1300" b="1" dirty="0">
                <a:solidFill>
                  <a:srgbClr val="0432FF"/>
                </a:solidFill>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0432FF"/>
                </a:solidFill>
                <a:latin typeface="Courier New" panose="02070309020205020404" pitchFamily="49" charset="0"/>
                <a:cs typeface="Courier New" panose="02070309020205020404" pitchFamily="49" charset="0"/>
              </a:rPr>
              <a:t>{</a:t>
            </a:r>
          </a:p>
          <a:p>
            <a:pPr>
              <a:buNone/>
            </a:pPr>
            <a:r>
              <a:rPr lang="en-US" sz="1300" b="1" dirty="0">
                <a:solidFill>
                  <a:srgbClr val="C00000"/>
                </a:solidFill>
                <a:latin typeface="Courier New" panose="02070309020205020404" pitchFamily="49" charset="0"/>
                <a:cs typeface="Courier New" panose="02070309020205020404" pitchFamily="49" charset="0"/>
              </a:rPr>
              <a:t>            shared_lock&lt;shared_mutex&gt; </a:t>
            </a:r>
            <a:r>
              <a:rPr lang="en-US" sz="1300" b="1" dirty="0" err="1">
                <a:solidFill>
                  <a:srgbClr val="C00000"/>
                </a:solidFill>
                <a:latin typeface="Courier New" panose="02070309020205020404" pitchFamily="49" charset="0"/>
                <a:cs typeface="Courier New" panose="02070309020205020404" pitchFamily="49" charset="0"/>
              </a:rPr>
              <a:t>reading_lock</a:t>
            </a:r>
            <a:r>
              <a:rPr lang="en-US" sz="1300" b="1" dirty="0">
                <a:solidFill>
                  <a:srgbClr val="C00000"/>
                </a:solidFill>
                <a:latin typeface="Courier New" panose="02070309020205020404" pitchFamily="49" charset="0"/>
                <a:cs typeface="Courier New" panose="02070309020205020404" pitchFamily="49" charset="0"/>
              </a:rPr>
              <a:t>(meter_mutex);</a:t>
            </a: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C00000"/>
                </a:solidFill>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r>
              <a:rPr lang="en-US" sz="1300" b="1" dirty="0" err="1">
                <a:solidFill>
                  <a:srgbClr val="029846"/>
                </a:solidFill>
                <a:latin typeface="Courier New" panose="02070309020205020404" pitchFamily="49" charset="0"/>
                <a:cs typeface="Courier New" panose="02070309020205020404" pitchFamily="49" charset="0"/>
              </a:rPr>
              <a:t>lock_guard</a:t>
            </a:r>
            <a:r>
              <a:rPr lang="en-US" sz="1300" b="1" dirty="0">
                <a:solidFill>
                  <a:srgbClr val="029846"/>
                </a:solidFill>
                <a:latin typeface="Courier New" panose="02070309020205020404" pitchFamily="49" charset="0"/>
                <a:cs typeface="Courier New" panose="02070309020205020404" pitchFamily="49" charset="0"/>
              </a:rPr>
              <a:t>&lt;mutex&gt; </a:t>
            </a:r>
            <a:r>
              <a:rPr lang="en-US" sz="1300" b="1" dirty="0" err="1">
                <a:solidFill>
                  <a:srgbClr val="029846"/>
                </a:solidFill>
                <a:latin typeface="Courier New" panose="02070309020205020404" pitchFamily="49" charset="0"/>
                <a:cs typeface="Courier New" panose="02070309020205020404" pitchFamily="49" charset="0"/>
              </a:rPr>
              <a:t>printing_lock</a:t>
            </a:r>
            <a:r>
              <a:rPr lang="en-US" sz="1300" b="1" dirty="0">
                <a:solidFill>
                  <a:srgbClr val="029846"/>
                </a:solidFill>
                <a:latin typeface="Courier New" panose="02070309020205020404" pitchFamily="49" charset="0"/>
                <a:cs typeface="Courier New" panose="02070309020205020404" pitchFamily="49" charset="0"/>
              </a:rPr>
              <a:t>(print_mutex);</a:t>
            </a: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029846"/>
                </a:solidFill>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printf</a:t>
            </a:r>
            <a:r>
              <a:rPr lang="en-US" sz="1300" b="1" dirty="0">
                <a:latin typeface="Courier New" panose="02070309020205020404" pitchFamily="49" charset="0"/>
                <a:cs typeface="Courier New" panose="02070309020205020404" pitchFamily="49" charset="0"/>
              </a:rPr>
              <a:t>("%*s%02d LOGGER #%d: logging %d\n",</a:t>
            </a:r>
          </a:p>
          <a:p>
            <a:pPr>
              <a:buNone/>
            </a:pPr>
            <a:r>
              <a:rPr lang="en-US" sz="1300" b="1" dirty="0">
                <a:latin typeface="Courier New" panose="02070309020205020404" pitchFamily="49" charset="0"/>
                <a:cs typeface="Courier New" panose="02070309020205020404" pitchFamily="49" charset="0"/>
              </a:rPr>
              <a:t>                           LOGGER_PRINT_MARGIN, " ",</a:t>
            </a:r>
          </a:p>
          <a:p>
            <a:pPr>
              <a:buNone/>
            </a:pPr>
            <a:r>
              <a:rPr lang="en-US" sz="1300" b="1" dirty="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elapsed_seconds</a:t>
            </a:r>
            <a:r>
              <a:rPr lang="en-US" sz="1300" b="1" dirty="0">
                <a:latin typeface="Courier New" panose="02070309020205020404" pitchFamily="49" charset="0"/>
                <a:cs typeface="Courier New" panose="02070309020205020404" pitchFamily="49" charset="0"/>
              </a:rPr>
              <a:t>(), thread_id, </a:t>
            </a:r>
            <a:r>
              <a:rPr lang="en-US" sz="1300" b="1" dirty="0">
                <a:solidFill>
                  <a:srgbClr val="C00000"/>
                </a:solidFill>
                <a:latin typeface="Courier New" panose="02070309020205020404" pitchFamily="49" charset="0"/>
                <a:cs typeface="Courier New" panose="02070309020205020404" pitchFamily="49" charset="0"/>
              </a:rPr>
              <a:t>setting</a:t>
            </a:r>
            <a:r>
              <a:rPr lang="en-US" sz="1300" b="1" dirty="0">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029846"/>
                </a:solidFill>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C00000"/>
                </a:solidFill>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r>
              <a:rPr lang="en-US" sz="1300" b="1" dirty="0">
                <a:solidFill>
                  <a:srgbClr val="0432FF"/>
                </a:solidFill>
                <a:latin typeface="Courier New" panose="02070309020205020404" pitchFamily="49" charset="0"/>
                <a:cs typeface="Courier New" panose="02070309020205020404" pitchFamily="49" charset="0"/>
              </a:rPr>
              <a:t>}</a:t>
            </a:r>
          </a:p>
          <a:p>
            <a:pPr>
              <a:buNone/>
            </a:pPr>
            <a:r>
              <a:rPr lang="en-US" sz="1300" b="1" dirty="0">
                <a:latin typeface="Courier New" panose="02070309020205020404" pitchFamily="49" charset="0"/>
                <a:cs typeface="Courier New" panose="02070309020205020404" pitchFamily="49" charset="0"/>
              </a:rPr>
              <a:t>    }</a:t>
            </a:r>
          </a:p>
          <a:p>
            <a:pPr>
              <a:buNone/>
            </a:pPr>
            <a:r>
              <a:rPr lang="en-US" sz="13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4BCE228-395F-9D35-7AAD-84526D9D3620}"/>
              </a:ext>
            </a:extLst>
          </p:cNvPr>
          <p:cNvSpPr txBox="1"/>
          <p:nvPr/>
        </p:nvSpPr>
        <p:spPr>
          <a:xfrm>
            <a:off x="6675097" y="2514610"/>
            <a:ext cx="2365064" cy="1169551"/>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W</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hen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is successfully locked, other threads can also lock it, but no other thread can be locked with a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dirty="0">
                <a:solidFill>
                  <a:srgbClr val="0432FF"/>
                </a:solidFill>
                <a:effectLst/>
              </a:rPr>
              <a:t> </a:t>
            </a:r>
            <a:endParaRPr lang="en-US" sz="1400" dirty="0">
              <a:solidFill>
                <a:srgbClr val="0432FF"/>
              </a:solidFill>
            </a:endParaRPr>
          </a:p>
        </p:txBody>
      </p:sp>
      <p:sp>
        <p:nvSpPr>
          <p:cNvPr id="7" name="TextBox 6">
            <a:extLst>
              <a:ext uri="{FF2B5EF4-FFF2-40B4-BE49-F238E27FC236}">
                <a16:creationId xmlns:a16="http://schemas.microsoft.com/office/drawing/2014/main" id="{13C8C0BB-0C18-F9A2-1F53-805F1690F33F}"/>
              </a:ext>
            </a:extLst>
          </p:cNvPr>
          <p:cNvSpPr txBox="1"/>
          <p:nvPr/>
        </p:nvSpPr>
        <p:spPr>
          <a:xfrm>
            <a:off x="5407301" y="1234464"/>
            <a:ext cx="1367426" cy="307777"/>
          </a:xfrm>
          <a:prstGeom prst="rect">
            <a:avLst/>
          </a:prstGeom>
          <a:solidFill>
            <a:srgbClr val="0432FF"/>
          </a:solidFill>
        </p:spPr>
        <p:txBody>
          <a:bodyPr wrap="none" rtlCol="0">
            <a:spAutoFit/>
          </a:bodyPr>
          <a:lstStyle/>
          <a:p>
            <a:r>
              <a:rPr lang="en-US" sz="1400" dirty="0">
                <a:solidFill>
                  <a:srgbClr val="FFFF00"/>
                </a:solidFill>
              </a:rPr>
              <a:t>16.3/</a:t>
            </a:r>
            <a:r>
              <a:rPr lang="en-US" sz="1400" dirty="0" err="1">
                <a:solidFill>
                  <a:srgbClr val="FFFF00"/>
                </a:solidFill>
              </a:rPr>
              <a:t>Meter.cpp</a:t>
            </a:r>
            <a:endParaRPr lang="en-US" sz="1400" dirty="0">
              <a:solidFill>
                <a:srgbClr val="FFFF00"/>
              </a:solidFill>
            </a:endParaRPr>
          </a:p>
        </p:txBody>
      </p:sp>
      <p:sp>
        <p:nvSpPr>
          <p:cNvPr id="9" name="TextBox 8">
            <a:extLst>
              <a:ext uri="{FF2B5EF4-FFF2-40B4-BE49-F238E27FC236}">
                <a16:creationId xmlns:a16="http://schemas.microsoft.com/office/drawing/2014/main" id="{2BB925AA-DA3F-0709-DCF0-5386E7E3508C}"/>
              </a:ext>
            </a:extLst>
          </p:cNvPr>
          <p:cNvSpPr txBox="1"/>
          <p:nvPr/>
        </p:nvSpPr>
        <p:spPr>
          <a:xfrm>
            <a:off x="1733681" y="5036208"/>
            <a:ext cx="3503926"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A shared lock </a:t>
            </a:r>
            <a:r>
              <a:rPr lang="en-US" sz="1400" u="sng" dirty="0">
                <a:solidFill>
                  <a:srgbClr val="0432FF"/>
                </a:solidFill>
              </a:rPr>
              <a:t>automatically unlocks</a:t>
            </a:r>
            <a:r>
              <a:rPr lang="en-US" sz="1400" dirty="0">
                <a:solidFill>
                  <a:srgbClr val="0432FF"/>
                </a:solidFill>
              </a:rPr>
              <a:t> when it goes out of scope (like a lock guard).</a:t>
            </a:r>
          </a:p>
        </p:txBody>
      </p:sp>
      <p:sp>
        <p:nvSpPr>
          <p:cNvPr id="3" name="TextBox 2">
            <a:extLst>
              <a:ext uri="{FF2B5EF4-FFF2-40B4-BE49-F238E27FC236}">
                <a16:creationId xmlns:a16="http://schemas.microsoft.com/office/drawing/2014/main" id="{E38376B1-1342-2459-9595-881995987491}"/>
              </a:ext>
            </a:extLst>
          </p:cNvPr>
          <p:cNvSpPr txBox="1"/>
          <p:nvPr/>
        </p:nvSpPr>
        <p:spPr>
          <a:xfrm>
            <a:off x="6535055" y="3799950"/>
            <a:ext cx="1793541" cy="523220"/>
          </a:xfrm>
          <a:prstGeom prst="rect">
            <a:avLst/>
          </a:prstGeom>
          <a:solidFill>
            <a:schemeClr val="accent1">
              <a:lumMod val="20000"/>
              <a:lumOff val="80000"/>
            </a:schemeClr>
          </a:solidFill>
          <a:ln>
            <a:solidFill>
              <a:srgbClr val="029846"/>
            </a:solidFill>
          </a:ln>
        </p:spPr>
        <p:txBody>
          <a:bodyPr wrap="square" rtlCol="0">
            <a:spAutoFit/>
          </a:bodyPr>
          <a:lstStyle/>
          <a:p>
            <a:r>
              <a:rPr lang="en-US" sz="1400" dirty="0">
                <a:solidFill>
                  <a:srgbClr val="029846"/>
                </a:solidFill>
              </a:rPr>
              <a:t>Why the lock guard for the </a:t>
            </a:r>
            <a:r>
              <a:rPr lang="en-US" sz="1400" b="1" dirty="0" err="1">
                <a:solidFill>
                  <a:srgbClr val="029846"/>
                </a:solidFill>
                <a:latin typeface="Courier New" panose="02070309020205020404" pitchFamily="49" charset="0"/>
                <a:cs typeface="Courier New" panose="02070309020205020404" pitchFamily="49" charset="0"/>
              </a:rPr>
              <a:t>printf</a:t>
            </a:r>
            <a:r>
              <a:rPr lang="en-US" sz="1400" b="1" dirty="0">
                <a:solidFill>
                  <a:srgbClr val="029846"/>
                </a:solidFill>
                <a:latin typeface="Courier New" panose="02070309020205020404" pitchFamily="49" charset="0"/>
                <a:cs typeface="Courier New" panose="02070309020205020404" pitchFamily="49" charset="0"/>
              </a:rPr>
              <a:t>()</a:t>
            </a:r>
            <a:r>
              <a:rPr lang="en-US" sz="1400" dirty="0">
                <a:solidFill>
                  <a:srgbClr val="029846"/>
                </a:solidFill>
              </a:rPr>
              <a:t>?</a:t>
            </a:r>
          </a:p>
        </p:txBody>
      </p:sp>
    </p:spTree>
    <p:extLst>
      <p:ext uri="{BB962C8B-B14F-4D97-AF65-F5344CB8AC3E}">
        <p14:creationId xmlns:p14="http://schemas.microsoft.com/office/powerpoint/2010/main" val="6692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fade">
                                      <p:cBhvr>
                                        <p:cTn id="7" dur="500"/>
                                        <p:tgtEl>
                                          <p:spTgt spid="5">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1" end="11"/>
                                            </p:txEl>
                                          </p:spTgt>
                                        </p:tgtEl>
                                        <p:attrNameLst>
                                          <p:attrName>style.visibility</p:attrName>
                                        </p:attrNameLst>
                                      </p:cBhvr>
                                      <p:to>
                                        <p:strVal val="visible"/>
                                      </p:to>
                                    </p:set>
                                    <p:animEffect transition="in" filter="fade">
                                      <p:cBhvr>
                                        <p:cTn id="10" dur="500"/>
                                        <p:tgtEl>
                                          <p:spTgt spid="5">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animEffect transition="in" filter="fade">
                                      <p:cBhvr>
                                        <p:cTn id="13" dur="500"/>
                                        <p:tgtEl>
                                          <p:spTgt spid="5">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3" end="13"/>
                                            </p:txEl>
                                          </p:spTgt>
                                        </p:tgtEl>
                                        <p:attrNameLst>
                                          <p:attrName>style.visibility</p:attrName>
                                        </p:attrNameLst>
                                      </p:cBhvr>
                                      <p:to>
                                        <p:strVal val="visible"/>
                                      </p:to>
                                    </p:set>
                                    <p:animEffect transition="in" filter="fade">
                                      <p:cBhvr>
                                        <p:cTn id="16" dur="500"/>
                                        <p:tgtEl>
                                          <p:spTgt spid="5">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animEffect transition="in" filter="fade">
                                      <p:cBhvr>
                                        <p:cTn id="19" dur="500"/>
                                        <p:tgtEl>
                                          <p:spTgt spid="5">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5" end="15"/>
                                            </p:txEl>
                                          </p:spTgt>
                                        </p:tgtEl>
                                        <p:attrNameLst>
                                          <p:attrName>style.visibility</p:attrName>
                                        </p:attrNameLst>
                                      </p:cBhvr>
                                      <p:to>
                                        <p:strVal val="visible"/>
                                      </p:to>
                                    </p:set>
                                    <p:animEffect transition="in" filter="fade">
                                      <p:cBhvr>
                                        <p:cTn id="22" dur="500"/>
                                        <p:tgtEl>
                                          <p:spTgt spid="5">
                                            <p:txEl>
                                              <p:pRg st="15" end="1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animEffect transition="in" filter="fade">
                                      <p:cBhvr>
                                        <p:cTn id="25" dur="500"/>
                                        <p:tgtEl>
                                          <p:spTgt spid="5">
                                            <p:txEl>
                                              <p:pRg st="16" end="1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7" end="17"/>
                                            </p:txEl>
                                          </p:spTgt>
                                        </p:tgtEl>
                                        <p:attrNameLst>
                                          <p:attrName>style.visibility</p:attrName>
                                        </p:attrNameLst>
                                      </p:cBhvr>
                                      <p:to>
                                        <p:strVal val="visible"/>
                                      </p:to>
                                    </p:set>
                                    <p:animEffect transition="in" filter="fade">
                                      <p:cBhvr>
                                        <p:cTn id="28" dur="500"/>
                                        <p:tgtEl>
                                          <p:spTgt spid="5">
                                            <p:txEl>
                                              <p:pRg st="17" end="1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8" end="18"/>
                                            </p:txEl>
                                          </p:spTgt>
                                        </p:tgtEl>
                                        <p:attrNameLst>
                                          <p:attrName>style.visibility</p:attrName>
                                        </p:attrNameLst>
                                      </p:cBhvr>
                                      <p:to>
                                        <p:strVal val="visible"/>
                                      </p:to>
                                    </p:set>
                                    <p:animEffect transition="in" filter="fade">
                                      <p:cBhvr>
                                        <p:cTn id="31" dur="500"/>
                                        <p:tgtEl>
                                          <p:spTgt spid="5">
                                            <p:txEl>
                                              <p:pRg st="18" end="1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3C34-3BED-47BA-8C06-A7CBBDB341F7}"/>
              </a:ext>
            </a:extLst>
          </p:cNvPr>
          <p:cNvSpPr>
            <a:spLocks noGrp="1"/>
          </p:cNvSpPr>
          <p:nvPr>
            <p:ph type="title"/>
          </p:nvPr>
        </p:nvSpPr>
        <p:spPr>
          <a:xfrm>
            <a:off x="274367" y="411163"/>
            <a:ext cx="8595311" cy="655637"/>
          </a:xfrm>
        </p:spPr>
        <p:txBody>
          <a:bodyPr/>
          <a:lstStyle/>
          <a:p>
            <a:r>
              <a:rPr lang="en-US" dirty="0"/>
              <a:t>A Multithreading Analogy: The Long Train Ride</a:t>
            </a:r>
          </a:p>
        </p:txBody>
      </p:sp>
      <p:sp>
        <p:nvSpPr>
          <p:cNvPr id="3" name="Content Placeholder 2">
            <a:extLst>
              <a:ext uri="{FF2B5EF4-FFF2-40B4-BE49-F238E27FC236}">
                <a16:creationId xmlns:a16="http://schemas.microsoft.com/office/drawing/2014/main" id="{BF0EAAF9-39A2-EB32-C6E3-91EDD8C55C2E}"/>
              </a:ext>
            </a:extLst>
          </p:cNvPr>
          <p:cNvSpPr>
            <a:spLocks noGrp="1"/>
          </p:cNvSpPr>
          <p:nvPr>
            <p:ph idx="1"/>
          </p:nvPr>
        </p:nvSpPr>
        <p:spPr/>
        <p:txBody>
          <a:bodyPr/>
          <a:lstStyle/>
          <a:p>
            <a:r>
              <a:rPr lang="en-US" dirty="0"/>
              <a:t>You are on a long train ride. </a:t>
            </a:r>
          </a:p>
          <a:p>
            <a:r>
              <a:rPr lang="en-US" dirty="0"/>
              <a:t>You don’t want to miss your final stop.</a:t>
            </a:r>
          </a:p>
          <a:p>
            <a:pPr lvl="4"/>
            <a:endParaRPr lang="en-US" dirty="0"/>
          </a:p>
          <a:p>
            <a:r>
              <a:rPr lang="en-US" dirty="0"/>
              <a:t>Solutions?</a:t>
            </a:r>
          </a:p>
          <a:p>
            <a:pPr lvl="1"/>
            <a:r>
              <a:rPr lang="en-US" dirty="0"/>
              <a:t>Stay awake the whole time.</a:t>
            </a:r>
          </a:p>
          <a:p>
            <a:pPr lvl="1"/>
            <a:r>
              <a:rPr lang="en-US" dirty="0"/>
              <a:t>Take short naps and check each time you wake up.</a:t>
            </a:r>
          </a:p>
          <a:p>
            <a:pPr lvl="1"/>
            <a:r>
              <a:rPr lang="en-US" dirty="0"/>
              <a:t>Set your phone to alarm you shortly before arrival.</a:t>
            </a:r>
          </a:p>
          <a:p>
            <a:pPr lvl="4"/>
            <a:endParaRPr lang="en-US" dirty="0"/>
          </a:p>
          <a:p>
            <a:r>
              <a:rPr lang="en-US" dirty="0"/>
              <a:t>Problems with these solutions?</a:t>
            </a:r>
          </a:p>
          <a:p>
            <a:r>
              <a:rPr lang="en-US" dirty="0"/>
              <a:t>Is there a better solution?</a:t>
            </a:r>
          </a:p>
          <a:p>
            <a:endParaRPr lang="en-US" dirty="0"/>
          </a:p>
        </p:txBody>
      </p:sp>
      <p:sp>
        <p:nvSpPr>
          <p:cNvPr id="4" name="Slide Number Placeholder 3">
            <a:extLst>
              <a:ext uri="{FF2B5EF4-FFF2-40B4-BE49-F238E27FC236}">
                <a16:creationId xmlns:a16="http://schemas.microsoft.com/office/drawing/2014/main" id="{AC03B25C-6BB2-2C43-2694-CE87343CC8E3}"/>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Tree>
    <p:extLst>
      <p:ext uri="{BB962C8B-B14F-4D97-AF65-F5344CB8AC3E}">
        <p14:creationId xmlns:p14="http://schemas.microsoft.com/office/powerpoint/2010/main" val="32721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DD46-8104-480E-6298-476ABC9B2CCA}"/>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4F7B5496-C8A7-C901-9791-5D522102C51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BA5F72D-479C-8CA5-D04C-D519DCC8EFF7}"/>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Tree>
    <p:extLst>
      <p:ext uri="{BB962C8B-B14F-4D97-AF65-F5344CB8AC3E}">
        <p14:creationId xmlns:p14="http://schemas.microsoft.com/office/powerpoint/2010/main" val="29250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ABAD-FAF7-D65E-0762-946C8BA827E5}"/>
              </a:ext>
            </a:extLst>
          </p:cNvPr>
          <p:cNvSpPr>
            <a:spLocks noGrp="1"/>
          </p:cNvSpPr>
          <p:nvPr>
            <p:ph type="title"/>
          </p:nvPr>
        </p:nvSpPr>
        <p:spPr/>
        <p:txBody>
          <a:bodyPr/>
          <a:lstStyle/>
          <a:p>
            <a:r>
              <a:rPr lang="en-US" dirty="0"/>
              <a:t>Atomic Variables</a:t>
            </a:r>
          </a:p>
        </p:txBody>
      </p:sp>
      <p:sp>
        <p:nvSpPr>
          <p:cNvPr id="3" name="Content Placeholder 2">
            <a:extLst>
              <a:ext uri="{FF2B5EF4-FFF2-40B4-BE49-F238E27FC236}">
                <a16:creationId xmlns:a16="http://schemas.microsoft.com/office/drawing/2014/main" id="{818AC99D-117A-2B84-454E-2AD015773A78}"/>
              </a:ext>
            </a:extLst>
          </p:cNvPr>
          <p:cNvSpPr>
            <a:spLocks noGrp="1"/>
          </p:cNvSpPr>
          <p:nvPr>
            <p:ph idx="1"/>
          </p:nvPr>
        </p:nvSpPr>
        <p:spPr>
          <a:xfrm>
            <a:off x="457199" y="1150191"/>
            <a:ext cx="8229600" cy="4835525"/>
          </a:xfrm>
        </p:spPr>
        <p:txBody>
          <a:bodyPr/>
          <a:lstStyle/>
          <a:p>
            <a:r>
              <a:rPr lang="en-US" dirty="0"/>
              <a:t>A C++ </a:t>
            </a:r>
            <a:r>
              <a:rPr lang="en-US" dirty="0">
                <a:solidFill>
                  <a:srgbClr val="C00000"/>
                </a:solidFill>
              </a:rPr>
              <a:t>atomic variable</a:t>
            </a:r>
            <a:r>
              <a:rPr lang="en-US" dirty="0"/>
              <a:t> enables </a:t>
            </a:r>
            <a:r>
              <a:rPr lang="en-US" dirty="0">
                <a:solidFill>
                  <a:srgbClr val="C00000"/>
                </a:solidFill>
              </a:rPr>
              <a:t>thread-safe</a:t>
            </a:r>
            <a:r>
              <a:rPr lang="en-US" dirty="0"/>
              <a:t> operations on the variable in a multithreaded program </a:t>
            </a:r>
            <a:r>
              <a:rPr lang="en-US" u="sng" dirty="0"/>
              <a:t>without</a:t>
            </a:r>
            <a:r>
              <a:rPr lang="en-US" dirty="0"/>
              <a:t> the use of mutexes and locks.</a:t>
            </a:r>
          </a:p>
          <a:p>
            <a:pPr lvl="1"/>
            <a:r>
              <a:rPr lang="en-US" dirty="0"/>
              <a:t>Example: An atomic integer variable:</a:t>
            </a:r>
          </a:p>
          <a:p>
            <a:pPr lvl="1"/>
            <a:endParaRPr lang="en-US" dirty="0"/>
          </a:p>
          <a:p>
            <a:pPr lvl="1"/>
            <a:r>
              <a:rPr lang="en-US" dirty="0"/>
              <a:t>To set its value:</a:t>
            </a:r>
          </a:p>
          <a:p>
            <a:pPr lvl="1"/>
            <a:endParaRPr lang="en-US" dirty="0"/>
          </a:p>
          <a:p>
            <a:pPr lvl="1"/>
            <a:r>
              <a:rPr lang="en-US" dirty="0"/>
              <a:t>To access its value:</a:t>
            </a:r>
          </a:p>
          <a:p>
            <a:pPr lvl="1"/>
            <a:endParaRPr lang="en-US" dirty="0"/>
          </a:p>
          <a:p>
            <a:pPr lvl="1"/>
            <a:r>
              <a:rPr lang="en-US" dirty="0"/>
              <a:t>Because it’s atomic, you can perform operations on the variable without using mutexes and locks:</a:t>
            </a:r>
          </a:p>
        </p:txBody>
      </p:sp>
      <p:sp>
        <p:nvSpPr>
          <p:cNvPr id="4" name="Slide Number Placeholder 3">
            <a:extLst>
              <a:ext uri="{FF2B5EF4-FFF2-40B4-BE49-F238E27FC236}">
                <a16:creationId xmlns:a16="http://schemas.microsoft.com/office/drawing/2014/main" id="{6B1891A0-3AF7-83B1-4816-F691FA918F21}"/>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extBox 4">
            <a:extLst>
              <a:ext uri="{FF2B5EF4-FFF2-40B4-BE49-F238E27FC236}">
                <a16:creationId xmlns:a16="http://schemas.microsoft.com/office/drawing/2014/main" id="{4FD2001D-4A55-3BD4-9836-389E2A347869}"/>
              </a:ext>
            </a:extLst>
          </p:cNvPr>
          <p:cNvSpPr txBox="1"/>
          <p:nvPr/>
        </p:nvSpPr>
        <p:spPr>
          <a:xfrm>
            <a:off x="2067146" y="3002141"/>
            <a:ext cx="5009705"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a:solidFill>
                  <a:srgbClr val="C00000"/>
                </a:solidFill>
                <a:latin typeface="Courier New" panose="02070309020205020404" pitchFamily="49" charset="0"/>
                <a:cs typeface="Courier New" panose="02070309020205020404" pitchFamily="49" charset="0"/>
              </a:rPr>
              <a:t>atomic&lt;int&gt; </a:t>
            </a:r>
            <a:r>
              <a:rPr lang="en-US" sz="1800" b="1" dirty="0">
                <a:latin typeface="Courier New" panose="02070309020205020404" pitchFamily="49" charset="0"/>
                <a:cs typeface="Courier New" panose="02070309020205020404" pitchFamily="49" charset="0"/>
              </a:rPr>
              <a:t>active_producers_count;</a:t>
            </a:r>
          </a:p>
        </p:txBody>
      </p:sp>
      <p:sp>
        <p:nvSpPr>
          <p:cNvPr id="6" name="TextBox 5">
            <a:extLst>
              <a:ext uri="{FF2B5EF4-FFF2-40B4-BE49-F238E27FC236}">
                <a16:creationId xmlns:a16="http://schemas.microsoft.com/office/drawing/2014/main" id="{E0056B67-E1BF-527B-1F4E-CBA62604DB98}"/>
              </a:ext>
            </a:extLst>
          </p:cNvPr>
          <p:cNvSpPr txBox="1"/>
          <p:nvPr/>
        </p:nvSpPr>
        <p:spPr>
          <a:xfrm>
            <a:off x="1377854" y="3842444"/>
            <a:ext cx="6388287"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err="1">
                <a:latin typeface="Courier New" panose="02070309020205020404" pitchFamily="49" charset="0"/>
                <a:cs typeface="Courier New" panose="02070309020205020404" pitchFamily="49" charset="0"/>
              </a:rPr>
              <a:t>active_producers_count.</a:t>
            </a:r>
            <a:r>
              <a:rPr lang="en-US" sz="1800" b="1" dirty="0" err="1">
                <a:solidFill>
                  <a:srgbClr val="C00000"/>
                </a:solidFill>
                <a:latin typeface="Courier New" panose="02070309020205020404" pitchFamily="49" charset="0"/>
                <a:cs typeface="Courier New" panose="02070309020205020404" pitchFamily="49" charset="0"/>
              </a:rPr>
              <a:t>store</a:t>
            </a:r>
            <a:r>
              <a:rPr lang="en-US" sz="1800" b="1" dirty="0">
                <a:latin typeface="Courier New" panose="02070309020205020404" pitchFamily="49" charset="0"/>
                <a:cs typeface="Courier New" panose="02070309020205020404" pitchFamily="49" charset="0"/>
              </a:rPr>
              <a:t>(producer_count);</a:t>
            </a:r>
          </a:p>
        </p:txBody>
      </p:sp>
      <p:sp>
        <p:nvSpPr>
          <p:cNvPr id="7" name="TextBox 6">
            <a:extLst>
              <a:ext uri="{FF2B5EF4-FFF2-40B4-BE49-F238E27FC236}">
                <a16:creationId xmlns:a16="http://schemas.microsoft.com/office/drawing/2014/main" id="{7FC1AF4B-137E-A2A1-79F4-292A7B32D10E}"/>
              </a:ext>
            </a:extLst>
          </p:cNvPr>
          <p:cNvSpPr txBox="1"/>
          <p:nvPr/>
        </p:nvSpPr>
        <p:spPr>
          <a:xfrm>
            <a:off x="2480719" y="4682747"/>
            <a:ext cx="4182555"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err="1">
                <a:latin typeface="Courier New" panose="02070309020205020404" pitchFamily="49" charset="0"/>
                <a:cs typeface="Courier New" panose="02070309020205020404" pitchFamily="49" charset="0"/>
              </a:rPr>
              <a:t>active_producers_count.</a:t>
            </a:r>
            <a:r>
              <a:rPr lang="en-US" sz="1800" b="1" dirty="0" err="1">
                <a:solidFill>
                  <a:srgbClr val="C00000"/>
                </a:solidFill>
                <a:latin typeface="Courier New" panose="02070309020205020404" pitchFamily="49" charset="0"/>
                <a:cs typeface="Courier New" panose="02070309020205020404" pitchFamily="49" charset="0"/>
              </a:rPr>
              <a:t>load</a:t>
            </a:r>
            <a:r>
              <a:rPr lang="en-US" sz="1800" b="1"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F3354F01-1CCA-21B8-19A8-967022552D08}"/>
              </a:ext>
            </a:extLst>
          </p:cNvPr>
          <p:cNvSpPr txBox="1"/>
          <p:nvPr/>
        </p:nvSpPr>
        <p:spPr>
          <a:xfrm>
            <a:off x="2756435" y="5931953"/>
            <a:ext cx="3631122"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a:latin typeface="Courier New" panose="02070309020205020404" pitchFamily="49" charset="0"/>
                <a:cs typeface="Courier New" panose="02070309020205020404" pitchFamily="49" charset="0"/>
              </a:rPr>
              <a:t>--active_producers_count;</a:t>
            </a:r>
          </a:p>
        </p:txBody>
      </p:sp>
    </p:spTree>
    <p:extLst>
      <p:ext uri="{BB962C8B-B14F-4D97-AF65-F5344CB8AC3E}">
        <p14:creationId xmlns:p14="http://schemas.microsoft.com/office/powerpoint/2010/main" val="284088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711A5-D131-48DF-359D-0260411B6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404F2-B64D-9932-0A6B-E4E06C735677}"/>
              </a:ext>
            </a:extLst>
          </p:cNvPr>
          <p:cNvSpPr>
            <a:spLocks noGrp="1"/>
          </p:cNvSpPr>
          <p:nvPr>
            <p:ph type="title"/>
          </p:nvPr>
        </p:nvSpPr>
        <p:spPr>
          <a:xfrm>
            <a:off x="274367" y="411163"/>
            <a:ext cx="8595311" cy="655637"/>
          </a:xfrm>
        </p:spPr>
        <p:txBody>
          <a:bodyPr/>
          <a:lstStyle/>
          <a:p>
            <a:r>
              <a:rPr lang="en-US" dirty="0"/>
              <a:t>A Multithreading Analogy: The Long Train Ride</a:t>
            </a:r>
          </a:p>
        </p:txBody>
      </p:sp>
      <p:sp>
        <p:nvSpPr>
          <p:cNvPr id="3" name="Content Placeholder 2">
            <a:extLst>
              <a:ext uri="{FF2B5EF4-FFF2-40B4-BE49-F238E27FC236}">
                <a16:creationId xmlns:a16="http://schemas.microsoft.com/office/drawing/2014/main" id="{6E596972-A056-2554-DDF2-4945D35CA477}"/>
              </a:ext>
            </a:extLst>
          </p:cNvPr>
          <p:cNvSpPr>
            <a:spLocks noGrp="1"/>
          </p:cNvSpPr>
          <p:nvPr>
            <p:ph idx="1"/>
          </p:nvPr>
        </p:nvSpPr>
        <p:spPr/>
        <p:txBody>
          <a:bodyPr/>
          <a:lstStyle/>
          <a:p>
            <a:r>
              <a:rPr lang="en-US" dirty="0"/>
              <a:t>You are on a long train ride. </a:t>
            </a:r>
          </a:p>
          <a:p>
            <a:r>
              <a:rPr lang="en-US" dirty="0"/>
              <a:t>You don’t want to miss your final stop.</a:t>
            </a:r>
          </a:p>
          <a:p>
            <a:pPr lvl="4"/>
            <a:endParaRPr lang="en-US" dirty="0"/>
          </a:p>
          <a:p>
            <a:r>
              <a:rPr lang="en-US" dirty="0"/>
              <a:t>Solutions?</a:t>
            </a:r>
          </a:p>
          <a:p>
            <a:pPr lvl="1"/>
            <a:r>
              <a:rPr lang="en-US" dirty="0"/>
              <a:t>Stay awake the whole time.</a:t>
            </a:r>
          </a:p>
          <a:p>
            <a:pPr lvl="1"/>
            <a:r>
              <a:rPr lang="en-US" dirty="0"/>
              <a:t>Take short naps and check each time you wake up.</a:t>
            </a:r>
          </a:p>
          <a:p>
            <a:pPr lvl="1"/>
            <a:r>
              <a:rPr lang="en-US" dirty="0"/>
              <a:t>Set your phone to alarm you shortly before arrival.</a:t>
            </a:r>
          </a:p>
          <a:p>
            <a:pPr lvl="4"/>
            <a:endParaRPr lang="en-US" dirty="0"/>
          </a:p>
          <a:p>
            <a:r>
              <a:rPr lang="en-US" dirty="0"/>
              <a:t>A better solution:</a:t>
            </a:r>
          </a:p>
          <a:p>
            <a:pPr lvl="1"/>
            <a:r>
              <a:rPr lang="en-US" dirty="0"/>
              <a:t>Go ahead and sleep.</a:t>
            </a:r>
          </a:p>
          <a:p>
            <a:pPr lvl="1"/>
            <a:r>
              <a:rPr lang="en-US" dirty="0"/>
              <a:t>Have someone wake you up at your final stop.</a:t>
            </a:r>
          </a:p>
          <a:p>
            <a:endParaRPr lang="en-US" dirty="0"/>
          </a:p>
        </p:txBody>
      </p:sp>
      <p:sp>
        <p:nvSpPr>
          <p:cNvPr id="4" name="Slide Number Placeholder 3">
            <a:extLst>
              <a:ext uri="{FF2B5EF4-FFF2-40B4-BE49-F238E27FC236}">
                <a16:creationId xmlns:a16="http://schemas.microsoft.com/office/drawing/2014/main" id="{7916464B-09A5-45B6-26C2-1740E1188E19}"/>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509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2AE6-EF75-CDC0-8E66-6E952666B0B4}"/>
              </a:ext>
            </a:extLst>
          </p:cNvPr>
          <p:cNvSpPr>
            <a:spLocks noGrp="1"/>
          </p:cNvSpPr>
          <p:nvPr>
            <p:ph type="title"/>
          </p:nvPr>
        </p:nvSpPr>
        <p:spPr/>
        <p:txBody>
          <a:bodyPr/>
          <a:lstStyle/>
          <a:p>
            <a:r>
              <a:rPr lang="en-US" dirty="0"/>
              <a:t>The Classic Producer-Consumer Problem</a:t>
            </a:r>
          </a:p>
        </p:txBody>
      </p:sp>
      <p:sp>
        <p:nvSpPr>
          <p:cNvPr id="4" name="Slide Number Placeholder 3">
            <a:extLst>
              <a:ext uri="{FF2B5EF4-FFF2-40B4-BE49-F238E27FC236}">
                <a16:creationId xmlns:a16="http://schemas.microsoft.com/office/drawing/2014/main" id="{1D384034-7116-2BF5-E808-F2099363D7CF}"/>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
        <p:nvSpPr>
          <p:cNvPr id="8" name="Content Placeholder 7">
            <a:extLst>
              <a:ext uri="{FF2B5EF4-FFF2-40B4-BE49-F238E27FC236}">
                <a16:creationId xmlns:a16="http://schemas.microsoft.com/office/drawing/2014/main" id="{E06C48EA-A4FA-EBF0-53A1-C3F9909BC8E3}"/>
              </a:ext>
            </a:extLst>
          </p:cNvPr>
          <p:cNvSpPr>
            <a:spLocks noGrp="1"/>
          </p:cNvSpPr>
          <p:nvPr>
            <p:ph idx="1"/>
          </p:nvPr>
        </p:nvSpPr>
        <p:spPr>
          <a:xfrm>
            <a:off x="457200" y="1295401"/>
            <a:ext cx="8229600" cy="1402087"/>
          </a:xfrm>
        </p:spPr>
        <p:txBody>
          <a:bodyPr/>
          <a:lstStyle/>
          <a:p>
            <a:r>
              <a:rPr lang="en-US" sz="2400" dirty="0"/>
              <a:t>Some multithreaded applications require greater </a:t>
            </a:r>
            <a:r>
              <a:rPr lang="en-US" sz="2400" u="sng" dirty="0"/>
              <a:t>synchronization</a:t>
            </a:r>
            <a:r>
              <a:rPr lang="en-US" sz="2400" dirty="0"/>
              <a:t> among their threads.</a:t>
            </a:r>
          </a:p>
          <a:p>
            <a:pPr lvl="1"/>
            <a:r>
              <a:rPr lang="en-US" sz="2000" dirty="0"/>
              <a:t>Mutexes and locks alone may not be sufficient.</a:t>
            </a:r>
          </a:p>
        </p:txBody>
      </p:sp>
      <p:sp>
        <p:nvSpPr>
          <p:cNvPr id="11" name="Content Placeholder 7">
            <a:extLst>
              <a:ext uri="{FF2B5EF4-FFF2-40B4-BE49-F238E27FC236}">
                <a16:creationId xmlns:a16="http://schemas.microsoft.com/office/drawing/2014/main" id="{ADC3835D-6D7F-0934-D610-97BB644FD2B8}"/>
              </a:ext>
            </a:extLst>
          </p:cNvPr>
          <p:cNvSpPr txBox="1">
            <a:spLocks/>
          </p:cNvSpPr>
          <p:nvPr/>
        </p:nvSpPr>
        <p:spPr>
          <a:xfrm>
            <a:off x="457199" y="2540124"/>
            <a:ext cx="5486385" cy="3632045"/>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sz="2400" dirty="0"/>
              <a:t>Example: The producer–consumer application has multiple </a:t>
            </a:r>
            <a:r>
              <a:rPr lang="en-US" sz="2400" u="sng" dirty="0"/>
              <a:t>producer threads</a:t>
            </a:r>
            <a:r>
              <a:rPr lang="en-US" sz="2400" dirty="0"/>
              <a:t> and </a:t>
            </a:r>
            <a:r>
              <a:rPr lang="en-US" sz="2400" u="sng" dirty="0"/>
              <a:t>consumer threads</a:t>
            </a:r>
            <a:r>
              <a:rPr lang="en-US" sz="2400" dirty="0"/>
              <a:t>.</a:t>
            </a:r>
          </a:p>
          <a:p>
            <a:pPr lvl="4" eaLnBrk="1" hangingPunct="1"/>
            <a:endParaRPr lang="en-US" sz="650" dirty="0"/>
          </a:p>
          <a:p>
            <a:pPr lvl="1" eaLnBrk="1" hangingPunct="1"/>
            <a:r>
              <a:rPr lang="en-US" sz="2000" dirty="0"/>
              <a:t>Simultaneously, the </a:t>
            </a:r>
            <a:r>
              <a:rPr lang="en-US" sz="2000" u="sng" dirty="0"/>
              <a:t>producer threads</a:t>
            </a:r>
            <a:r>
              <a:rPr lang="en-US" sz="2000" dirty="0"/>
              <a:t> enter values into a data container such as a queue, and the </a:t>
            </a:r>
            <a:r>
              <a:rPr lang="en-US" sz="2000" u="sng" dirty="0"/>
              <a:t>consumer threads</a:t>
            </a:r>
            <a:r>
              <a:rPr lang="en-US" sz="2000" dirty="0"/>
              <a:t> remove values from the queue.</a:t>
            </a:r>
          </a:p>
          <a:p>
            <a:pPr lvl="4" eaLnBrk="1" hangingPunct="1"/>
            <a:endParaRPr lang="en-US" sz="650" dirty="0"/>
          </a:p>
          <a:p>
            <a:pPr lvl="1" eaLnBrk="1" hangingPunct="1"/>
            <a:r>
              <a:rPr lang="en-US" sz="2000" dirty="0"/>
              <a:t>The queue has </a:t>
            </a:r>
            <a:r>
              <a:rPr lang="en-US" sz="2000" u="sng" dirty="0"/>
              <a:t>limited capacity</a:t>
            </a:r>
            <a:r>
              <a:rPr lang="en-US" sz="2000" dirty="0"/>
              <a:t>. </a:t>
            </a:r>
            <a:br>
              <a:rPr lang="en-US" sz="2000" dirty="0"/>
            </a:br>
            <a:r>
              <a:rPr lang="en-US" sz="2000" dirty="0"/>
              <a:t>It can only hold a certain number of elements.</a:t>
            </a:r>
          </a:p>
        </p:txBody>
      </p:sp>
      <p:pic>
        <p:nvPicPr>
          <p:cNvPr id="5" name="Picture 4" descr="A diagram of a diagram of a company&#10;&#10;AI-generated content may be incorrect.">
            <a:extLst>
              <a:ext uri="{FF2B5EF4-FFF2-40B4-BE49-F238E27FC236}">
                <a16:creationId xmlns:a16="http://schemas.microsoft.com/office/drawing/2014/main" id="{8A34C468-0F28-2AE4-F271-D10EB22E8A14}"/>
              </a:ext>
            </a:extLst>
          </p:cNvPr>
          <p:cNvPicPr>
            <a:picLocks noChangeAspect="1"/>
          </p:cNvPicPr>
          <p:nvPr/>
        </p:nvPicPr>
        <p:blipFill>
          <a:blip r:embed="rId2"/>
          <a:stretch>
            <a:fillRect/>
          </a:stretch>
        </p:blipFill>
        <p:spPr>
          <a:xfrm>
            <a:off x="5852146" y="2540124"/>
            <a:ext cx="2926048" cy="3306899"/>
          </a:xfrm>
          <a:prstGeom prst="rect">
            <a:avLst/>
          </a:prstGeom>
        </p:spPr>
      </p:pic>
    </p:spTree>
    <p:extLst>
      <p:ext uri="{BB962C8B-B14F-4D97-AF65-F5344CB8AC3E}">
        <p14:creationId xmlns:p14="http://schemas.microsoft.com/office/powerpoint/2010/main" val="26205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0FC3-47CF-6ABB-B563-F0512C24210C}"/>
              </a:ext>
            </a:extLst>
          </p:cNvPr>
          <p:cNvSpPr>
            <a:spLocks noGrp="1"/>
          </p:cNvSpPr>
          <p:nvPr>
            <p:ph type="title"/>
          </p:nvPr>
        </p:nvSpPr>
        <p:spPr/>
        <p:txBody>
          <a:bodyPr/>
          <a:lstStyle/>
          <a:p>
            <a:r>
              <a:rPr lang="en-US" dirty="0"/>
              <a:t>Intro to Multithreaded Programming</a:t>
            </a:r>
          </a:p>
        </p:txBody>
      </p:sp>
      <p:sp>
        <p:nvSpPr>
          <p:cNvPr id="3" name="Content Placeholder 2">
            <a:extLst>
              <a:ext uri="{FF2B5EF4-FFF2-40B4-BE49-F238E27FC236}">
                <a16:creationId xmlns:a16="http://schemas.microsoft.com/office/drawing/2014/main" id="{F79C047E-8C71-FF54-A7D5-97E2FAD719FA}"/>
              </a:ext>
            </a:extLst>
          </p:cNvPr>
          <p:cNvSpPr>
            <a:spLocks noGrp="1"/>
          </p:cNvSpPr>
          <p:nvPr>
            <p:ph idx="1"/>
          </p:nvPr>
        </p:nvSpPr>
        <p:spPr/>
        <p:txBody>
          <a:bodyPr/>
          <a:lstStyle/>
          <a:p>
            <a:r>
              <a:rPr lang="en-US" dirty="0"/>
              <a:t>Knowing how to design and develop </a:t>
            </a:r>
            <a:r>
              <a:rPr lang="en-US" dirty="0">
                <a:solidFill>
                  <a:srgbClr val="C00000"/>
                </a:solidFill>
              </a:rPr>
              <a:t>multithreaded applications </a:t>
            </a:r>
            <a:r>
              <a:rPr lang="en-US" dirty="0"/>
              <a:t>allows us to take advantage of a computer’s ability to handle multiple threads of execution.</a:t>
            </a:r>
          </a:p>
          <a:p>
            <a:pPr lvl="1"/>
            <a:r>
              <a:rPr lang="en-US" dirty="0"/>
              <a:t>A properly designed multithreaded program can take better advantage of today’s multicore computers.</a:t>
            </a:r>
          </a:p>
          <a:p>
            <a:pPr lvl="4"/>
            <a:endParaRPr lang="en-US" dirty="0"/>
          </a:p>
          <a:p>
            <a:r>
              <a:rPr lang="en-US" dirty="0"/>
              <a:t>A </a:t>
            </a:r>
            <a:r>
              <a:rPr lang="en-US" dirty="0">
                <a:solidFill>
                  <a:srgbClr val="C00000"/>
                </a:solidFill>
              </a:rPr>
              <a:t>thread</a:t>
            </a:r>
            <a:r>
              <a:rPr lang="en-US" dirty="0"/>
              <a:t> is a path the computer takes through the code as it executes your program.</a:t>
            </a:r>
          </a:p>
          <a:p>
            <a:pPr lvl="1"/>
            <a:r>
              <a:rPr lang="en-US" dirty="0"/>
              <a:t>Multithreading means the computer is running multiple paths </a:t>
            </a:r>
            <a:r>
              <a:rPr lang="en-US" u="sng" dirty="0"/>
              <a:t>simultaneously</a:t>
            </a:r>
            <a:r>
              <a:rPr lang="en-US" dirty="0"/>
              <a:t>.</a:t>
            </a:r>
          </a:p>
        </p:txBody>
      </p:sp>
      <p:sp>
        <p:nvSpPr>
          <p:cNvPr id="4" name="Slide Number Placeholder 3">
            <a:extLst>
              <a:ext uri="{FF2B5EF4-FFF2-40B4-BE49-F238E27FC236}">
                <a16:creationId xmlns:a16="http://schemas.microsoft.com/office/drawing/2014/main" id="{636CD7AC-D6EB-DB84-7D6D-98DE2B0083BC}"/>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137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7B9E-7CA6-21E3-41B6-84CB4F4B0861}"/>
              </a:ext>
            </a:extLst>
          </p:cNvPr>
          <p:cNvSpPr>
            <a:spLocks noGrp="1"/>
          </p:cNvSpPr>
          <p:nvPr>
            <p:ph type="title"/>
          </p:nvPr>
        </p:nvSpPr>
        <p:spPr/>
        <p:txBody>
          <a:bodyPr/>
          <a:lstStyle/>
          <a:p>
            <a:r>
              <a:rPr lang="en-US" dirty="0"/>
              <a:t>Producer-Consumer Problem</a:t>
            </a:r>
            <a:r>
              <a:rPr lang="en-US" i="1" dirty="0"/>
              <a:t>, cont’d</a:t>
            </a:r>
          </a:p>
        </p:txBody>
      </p:sp>
      <p:sp>
        <p:nvSpPr>
          <p:cNvPr id="3" name="Content Placeholder 2">
            <a:extLst>
              <a:ext uri="{FF2B5EF4-FFF2-40B4-BE49-F238E27FC236}">
                <a16:creationId xmlns:a16="http://schemas.microsoft.com/office/drawing/2014/main" id="{FAFFB5BE-03EF-DA99-4922-357D8C0D32C4}"/>
              </a:ext>
            </a:extLst>
          </p:cNvPr>
          <p:cNvSpPr>
            <a:spLocks noGrp="1"/>
          </p:cNvSpPr>
          <p:nvPr>
            <p:ph idx="1"/>
          </p:nvPr>
        </p:nvSpPr>
        <p:spPr>
          <a:xfrm>
            <a:off x="457199" y="1295400"/>
            <a:ext cx="8412433" cy="4835525"/>
          </a:xfrm>
        </p:spPr>
        <p:txBody>
          <a:bodyPr/>
          <a:lstStyle/>
          <a:p>
            <a:r>
              <a:rPr lang="en-US" dirty="0"/>
              <a:t>Shared resource ???</a:t>
            </a:r>
          </a:p>
          <a:p>
            <a:r>
              <a:rPr lang="en-US" dirty="0"/>
              <a:t>Critical regions ???</a:t>
            </a:r>
          </a:p>
          <a:p>
            <a:pPr lvl="4"/>
            <a:endParaRPr lang="en-US" dirty="0"/>
          </a:p>
          <a:p>
            <a:r>
              <a:rPr lang="en-US" dirty="0"/>
              <a:t>We need a mutex to guard the critical regions.</a:t>
            </a:r>
          </a:p>
          <a:p>
            <a:pPr lvl="4"/>
            <a:endParaRPr lang="en-US" dirty="0"/>
          </a:p>
          <a:p>
            <a:r>
              <a:rPr lang="en-US" dirty="0"/>
              <a:t>Queue state</a:t>
            </a:r>
          </a:p>
          <a:p>
            <a:pPr lvl="1"/>
            <a:r>
              <a:rPr lang="en-US" dirty="0"/>
              <a:t>Assume that function </a:t>
            </a:r>
            <a:r>
              <a:rPr lang="en-US" b="1" dirty="0" err="1">
                <a:solidFill>
                  <a:srgbClr val="0432FF"/>
                </a:solidFill>
                <a:latin typeface="Courier New" panose="02070309020205020404" pitchFamily="49" charset="0"/>
                <a:cs typeface="Courier New" panose="02070309020205020404" pitchFamily="49" charset="0"/>
              </a:rPr>
              <a:t>data.size</a:t>
            </a:r>
            <a:r>
              <a:rPr lang="en-US" b="1" dirty="0">
                <a:solidFill>
                  <a:srgbClr val="0432FF"/>
                </a:solidFill>
                <a:latin typeface="Courier New" panose="02070309020205020404" pitchFamily="49" charset="0"/>
                <a:cs typeface="Courier New" panose="02070309020205020404" pitchFamily="49" charset="0"/>
              </a:rPr>
              <a:t>()</a:t>
            </a:r>
            <a:r>
              <a:rPr lang="en-US" dirty="0"/>
              <a:t> returns the number of values currently in the shared queue and that constant </a:t>
            </a:r>
            <a:r>
              <a:rPr lang="en-US" b="1" dirty="0">
                <a:solidFill>
                  <a:srgbClr val="0432FF"/>
                </a:solidFill>
                <a:latin typeface="Courier New" panose="02070309020205020404" pitchFamily="49" charset="0"/>
                <a:cs typeface="Courier New" panose="02070309020205020404" pitchFamily="49" charset="0"/>
              </a:rPr>
              <a:t>CAPACITY</a:t>
            </a:r>
            <a:r>
              <a:rPr lang="en-US" dirty="0"/>
              <a:t> is the limited capacity of the queue.</a:t>
            </a:r>
          </a:p>
        </p:txBody>
      </p:sp>
      <p:sp>
        <p:nvSpPr>
          <p:cNvPr id="4" name="Slide Number Placeholder 3">
            <a:extLst>
              <a:ext uri="{FF2B5EF4-FFF2-40B4-BE49-F238E27FC236}">
                <a16:creationId xmlns:a16="http://schemas.microsoft.com/office/drawing/2014/main" id="{4F2BFB5C-A611-AA4A-974C-618243789F92}"/>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26939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754D-8128-125B-F00F-4B7FBD0BD8EA}"/>
              </a:ext>
            </a:extLst>
          </p:cNvPr>
          <p:cNvSpPr>
            <a:spLocks noGrp="1"/>
          </p:cNvSpPr>
          <p:nvPr>
            <p:ph type="title"/>
          </p:nvPr>
        </p:nvSpPr>
        <p:spPr/>
        <p:txBody>
          <a:bodyPr/>
          <a:lstStyle/>
          <a:p>
            <a:r>
              <a:rPr lang="en-US" dirty="0"/>
              <a:t>Producer-Consumer Problem</a:t>
            </a:r>
            <a:r>
              <a:rPr lang="en-US" i="1" dirty="0"/>
              <a:t>, cont’d</a:t>
            </a:r>
            <a:endParaRPr lang="en-US" dirty="0"/>
          </a:p>
        </p:txBody>
      </p:sp>
      <p:sp>
        <p:nvSpPr>
          <p:cNvPr id="3" name="Content Placeholder 2">
            <a:extLst>
              <a:ext uri="{FF2B5EF4-FFF2-40B4-BE49-F238E27FC236}">
                <a16:creationId xmlns:a16="http://schemas.microsoft.com/office/drawing/2014/main" id="{7A9D6925-7FCD-B9E5-F8B9-EA770AEA4881}"/>
              </a:ext>
            </a:extLst>
          </p:cNvPr>
          <p:cNvSpPr>
            <a:spLocks noGrp="1"/>
          </p:cNvSpPr>
          <p:nvPr>
            <p:ph idx="1"/>
          </p:nvPr>
        </p:nvSpPr>
        <p:spPr/>
        <p:txBody>
          <a:bodyPr/>
          <a:lstStyle/>
          <a:p>
            <a:r>
              <a:rPr lang="en-US" sz="2600" dirty="0"/>
              <a:t>Synchronization is needed!</a:t>
            </a:r>
          </a:p>
          <a:p>
            <a:pPr lvl="4"/>
            <a:endParaRPr lang="en-US" sz="250" u="none" strike="noStrike" kern="100" dirty="0">
              <a:effectLst/>
              <a:latin typeface="Courier New" panose="02070309020205020404" pitchFamily="49" charset="0"/>
              <a:ea typeface="Calibri" panose="020F0502020204030204" pitchFamily="34" charset="0"/>
              <a:cs typeface="Times New Roman" panose="02020603050405020304" pitchFamily="18" charset="0"/>
            </a:endParaRPr>
          </a:p>
          <a:p>
            <a:pPr lvl="1"/>
            <a:r>
              <a:rPr lang="en-US" sz="1700" b="1" u="none" strike="noStrike" kern="100" dirty="0" err="1">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 == CAPACITY</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kern="100" dirty="0">
                <a:effectLst/>
                <a:latin typeface="Verdana" panose="020B0604030504040204" pitchFamily="34" charset="0"/>
                <a:ea typeface="Verdana" panose="020B0604030504040204" pitchFamily="34" charset="0"/>
                <a:cs typeface="Verdana" panose="020B0604030504040204" pitchFamily="34" charset="0"/>
              </a:rPr>
              <a:t>If the queue is </a:t>
            </a:r>
            <a:r>
              <a:rPr lang="en-US" sz="1700" u="sng" kern="100" dirty="0">
                <a:effectLst/>
                <a:latin typeface="Verdana" panose="020B0604030504040204" pitchFamily="34" charset="0"/>
                <a:ea typeface="Verdana" panose="020B0604030504040204" pitchFamily="34" charset="0"/>
                <a:cs typeface="Verdana" panose="020B0604030504040204" pitchFamily="34" charset="0"/>
              </a:rPr>
              <a:t>currently full</a:t>
            </a:r>
            <a:r>
              <a:rPr lang="en-US" sz="1700" kern="100" dirty="0">
                <a:effectLst/>
                <a:latin typeface="Verdana" panose="020B0604030504040204" pitchFamily="34" charset="0"/>
                <a:ea typeface="Verdana" panose="020B0604030504040204" pitchFamily="34" charset="0"/>
                <a:cs typeface="Verdana" panose="020B0604030504040204" pitchFamily="34" charset="0"/>
              </a:rPr>
              <a:t>, </a:t>
            </a:r>
            <a:br>
              <a:rPr lang="en-US" sz="1700" kern="100" dirty="0">
                <a:effectLst/>
                <a:latin typeface="Verdana" panose="020B0604030504040204" pitchFamily="34" charset="0"/>
                <a:ea typeface="Verdana" panose="020B0604030504040204" pitchFamily="34" charset="0"/>
                <a:cs typeface="Verdana" panose="020B0604030504040204" pitchFamily="34" charset="0"/>
              </a:rPr>
            </a:br>
            <a:r>
              <a:rPr lang="en-US" sz="1700" kern="100" dirty="0">
                <a:effectLst/>
                <a:latin typeface="Verdana" panose="020B0604030504040204" pitchFamily="34" charset="0"/>
                <a:ea typeface="Verdana" panose="020B0604030504040204" pitchFamily="34" charset="0"/>
                <a:cs typeface="Verdana" panose="020B0604030504040204" pitchFamily="34" charset="0"/>
              </a:rPr>
              <a:t>the </a:t>
            </a:r>
            <a:r>
              <a:rPr lang="en-US" sz="1700" u="sng" kern="100" dirty="0">
                <a:effectLst/>
                <a:latin typeface="Verdana" panose="020B0604030504040204" pitchFamily="34" charset="0"/>
                <a:ea typeface="Verdana" panose="020B0604030504040204" pitchFamily="34" charset="0"/>
                <a:cs typeface="Verdana" panose="020B0604030504040204" pitchFamily="34" charset="0"/>
              </a:rPr>
              <a:t>producer threads must wait</a:t>
            </a:r>
            <a:r>
              <a:rPr lang="en-US" sz="1700" kern="100" dirty="0">
                <a:effectLst/>
                <a:latin typeface="Verdana" panose="020B0604030504040204" pitchFamily="34" charset="0"/>
                <a:ea typeface="Verdana" panose="020B0604030504040204" pitchFamily="34" charset="0"/>
                <a:cs typeface="Verdana" panose="020B0604030504040204" pitchFamily="34" charset="0"/>
              </a:rPr>
              <a:t> until the queue is no longer full before entering values.</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u="none" strike="noStrike" kern="100" dirty="0" err="1">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 == 0</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If the queue is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currently empty</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br>
              <a:rPr lang="en-US" sz="1700" kern="100" dirty="0">
                <a:effectLst/>
                <a:latin typeface="Verdana" panose="020B0604030504040204" pitchFamily="34" charset="0"/>
                <a:ea typeface="Calibri" panose="020F0502020204030204" pitchFamily="34" charset="0"/>
                <a:cs typeface="Times New Roman" panose="02020603050405020304" pitchFamily="18" charset="0"/>
              </a:rPr>
            </a:b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the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consumer threads must wait</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until the queue is no longer empty before removing values.</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kern="100" dirty="0" err="1">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data.size</a:t>
            </a:r>
            <a:r>
              <a:rPr lang="en-US" sz="1700" b="1" kern="100"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 == 1</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If the queue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just became not empty</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br>
              <a:rPr lang="en-US" sz="1700" kern="100" dirty="0">
                <a:effectLst/>
                <a:latin typeface="Verdana" panose="020B0604030504040204" pitchFamily="34" charset="0"/>
                <a:ea typeface="Calibri" panose="020F0502020204030204" pitchFamily="34" charset="0"/>
                <a:cs typeface="Times New Roman" panose="02020603050405020304" pitchFamily="18" charset="0"/>
              </a:rPr>
            </a:b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that is, a producer thread entered a value into the queue that was empty</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producer thread must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notify all the consumer threads</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were waiting for the queue to become not empty.</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u="none" strike="noStrike" kern="100" dirty="0" err="1">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 == CAPACITY–1</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If the queue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just became not full</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is, a consumer thread removed a value from the queue that was full, that consumer thread must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notify all the producer threads</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were waiting for the queue to become not full.</a:t>
            </a:r>
            <a:endParaRPr lang="en-US" sz="17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F65B08-B98D-1AE8-4790-3AA7D328235A}"/>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12689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448E-A6A0-6079-FB61-B7502804BA22}"/>
              </a:ext>
            </a:extLst>
          </p:cNvPr>
          <p:cNvSpPr>
            <a:spLocks noGrp="1"/>
          </p:cNvSpPr>
          <p:nvPr>
            <p:ph type="title"/>
          </p:nvPr>
        </p:nvSpPr>
        <p:spPr/>
        <p:txBody>
          <a:bodyPr/>
          <a:lstStyle/>
          <a:p>
            <a:r>
              <a:rPr lang="en-US" dirty="0"/>
              <a:t>Condition Variables for Synchronization</a:t>
            </a:r>
          </a:p>
        </p:txBody>
      </p:sp>
      <p:sp>
        <p:nvSpPr>
          <p:cNvPr id="4" name="Slide Number Placeholder 3">
            <a:extLst>
              <a:ext uri="{FF2B5EF4-FFF2-40B4-BE49-F238E27FC236}">
                <a16:creationId xmlns:a16="http://schemas.microsoft.com/office/drawing/2014/main" id="{A05DEB17-AB29-49B0-C144-5AA8AF6B2754}"/>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pic>
        <p:nvPicPr>
          <p:cNvPr id="5" name="Picture 4" descr="A diagram of a software developer&#10;&#10;Description automatically generated">
            <a:extLst>
              <a:ext uri="{FF2B5EF4-FFF2-40B4-BE49-F238E27FC236}">
                <a16:creationId xmlns:a16="http://schemas.microsoft.com/office/drawing/2014/main" id="{86BC2316-AAAD-03E7-8B6E-3EB507C42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4449"/>
            <a:ext cx="5029145" cy="5408327"/>
          </a:xfrm>
          <a:prstGeom prst="rect">
            <a:avLst/>
          </a:prstGeom>
        </p:spPr>
      </p:pic>
      <p:sp>
        <p:nvSpPr>
          <p:cNvPr id="6" name="Rectangle 5">
            <a:extLst>
              <a:ext uri="{FF2B5EF4-FFF2-40B4-BE49-F238E27FC236}">
                <a16:creationId xmlns:a16="http://schemas.microsoft.com/office/drawing/2014/main" id="{E4277EB1-1411-C9A5-49D3-5B8BD2A2A437}"/>
              </a:ext>
            </a:extLst>
          </p:cNvPr>
          <p:cNvSpPr/>
          <p:nvPr/>
        </p:nvSpPr>
        <p:spPr bwMode="auto">
          <a:xfrm>
            <a:off x="5120634" y="6248400"/>
            <a:ext cx="1005829" cy="2895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5AD58865-8B4E-9DB3-11DE-76B636E70EE6}"/>
              </a:ext>
            </a:extLst>
          </p:cNvPr>
          <p:cNvSpPr txBox="1"/>
          <p:nvPr/>
        </p:nvSpPr>
        <p:spPr>
          <a:xfrm>
            <a:off x="5314358" y="1436881"/>
            <a:ext cx="3463838" cy="4401205"/>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producer and consumer threads each creates  a local unique lock object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queue_lock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from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queue_mutex</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to guard its critical region.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two condition variables,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producer_cv</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and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consumer_cv</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work together to </a:t>
            </a:r>
            <a:r>
              <a:rPr lang="en-US"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synchronize</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producer and consumer threads.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producer threads loop to enter values into the shared queue, and the consumer threads loop to remove values from the shared queue.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producer thread cannot enter a value into the queue when the queue is full. A consumer thread cannot remove a value from an empty queue.</a:t>
            </a:r>
          </a:p>
        </p:txBody>
      </p:sp>
    </p:spTree>
    <p:extLst>
      <p:ext uri="{BB962C8B-B14F-4D97-AF65-F5344CB8AC3E}">
        <p14:creationId xmlns:p14="http://schemas.microsoft.com/office/powerpoint/2010/main" val="422889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72AB-7683-C2EA-64AE-DAFEBE6F7E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F36B803D-D6E3-2015-04E0-BC4570290950}"/>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
        <p:nvSpPr>
          <p:cNvPr id="5" name="TextBox 4">
            <a:extLst>
              <a:ext uri="{FF2B5EF4-FFF2-40B4-BE49-F238E27FC236}">
                <a16:creationId xmlns:a16="http://schemas.microsoft.com/office/drawing/2014/main" id="{E2C45921-2789-A1B1-96BF-6028DB36A43B}"/>
              </a:ext>
            </a:extLst>
          </p:cNvPr>
          <p:cNvSpPr txBox="1"/>
          <p:nvPr/>
        </p:nvSpPr>
        <p:spPr>
          <a:xfrm>
            <a:off x="91489" y="349829"/>
            <a:ext cx="8097148" cy="6440225"/>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250" b="1" dirty="0">
                <a:effectLst/>
                <a:latin typeface="Courier New" panose="02070309020205020404" pitchFamily="49" charset="0"/>
                <a:cs typeface="Courier New" panose="02070309020205020404" pitchFamily="49" charset="0"/>
              </a:rPr>
              <a:t>void Producer::</a:t>
            </a:r>
            <a:r>
              <a:rPr lang="en-US" sz="1250" b="1" dirty="0">
                <a:solidFill>
                  <a:srgbClr val="C00000"/>
                </a:solidFill>
                <a:effectLst/>
                <a:latin typeface="Courier New" panose="02070309020205020404" pitchFamily="49" charset="0"/>
                <a:cs typeface="Courier New" panose="02070309020205020404" pitchFamily="49" charset="0"/>
              </a:rPr>
              <a:t>produce</a:t>
            </a:r>
            <a:r>
              <a:rPr lang="en-US" sz="1250" b="1" dirty="0">
                <a:effectLst/>
                <a:latin typeface="Courier New" panose="02070309020205020404" pitchFamily="49" charset="0"/>
                <a:cs typeface="Courier New" panose="02070309020205020404" pitchFamily="49" charset="0"/>
              </a:rPr>
              <a:t>(const int thread_id)</a:t>
            </a:r>
          </a:p>
          <a:p>
            <a:r>
              <a:rPr lang="en-US" sz="1250" b="1" dirty="0">
                <a:effectLst/>
                <a:latin typeface="Courier New" panose="02070309020205020404" pitchFamily="49" charset="0"/>
                <a:cs typeface="Courier New" panose="02070309020205020404" pitchFamily="49" charset="0"/>
              </a:rPr>
              <a:t>{</a:t>
            </a:r>
          </a:p>
          <a:p>
            <a:r>
              <a:rPr lang="en-US" sz="1250" b="1" dirty="0">
                <a:effectLst/>
                <a:latin typeface="Courier New" panose="02070309020205020404" pitchFamily="49" charset="0"/>
                <a:cs typeface="Courier New" panose="02070309020205020404" pitchFamily="49" charset="0"/>
              </a:rPr>
              <a:t>    </a:t>
            </a:r>
            <a:r>
              <a:rPr lang="en-US" sz="1250" b="1" dirty="0" err="1">
                <a:effectLst/>
                <a:latin typeface="Courier New" panose="02070309020205020404" pitchFamily="49" charset="0"/>
                <a:cs typeface="Courier New" panose="02070309020205020404" pitchFamily="49" charset="0"/>
              </a:rPr>
              <a:t>condition_variable</a:t>
            </a:r>
            <a:r>
              <a:rPr lang="en-US" sz="1250" b="1" dirty="0">
                <a:effectLst/>
                <a:latin typeface="Courier New" panose="02070309020205020404" pitchFamily="49" charset="0"/>
                <a:cs typeface="Courier New" panose="02070309020205020404" pitchFamily="49" charset="0"/>
              </a:rPr>
              <a:t>&amp; </a:t>
            </a:r>
            <a:r>
              <a:rPr lang="en-US" sz="1250" b="1" dirty="0">
                <a:solidFill>
                  <a:srgbClr val="C00000"/>
                </a:solidFill>
                <a:effectLst/>
                <a:latin typeface="Courier New" panose="02070309020205020404" pitchFamily="49" charset="0"/>
                <a:cs typeface="Courier New" panose="02070309020205020404" pitchFamily="49" charset="0"/>
              </a:rPr>
              <a:t>consumer_cv </a:t>
            </a:r>
            <a:r>
              <a:rPr lang="en-US" sz="1250" b="1" dirty="0">
                <a:effectLst/>
                <a:latin typeface="Courier New" panose="02070309020205020404" pitchFamily="49" charset="0"/>
                <a:cs typeface="Courier New" panose="02070309020205020404" pitchFamily="49" charset="0"/>
              </a:rPr>
              <a:t>= consumer-&gt;get_cv();</a:t>
            </a:r>
          </a:p>
          <a:p>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for (int </a:t>
            </a:r>
            <a:r>
              <a:rPr lang="en-US" sz="1250" b="1" dirty="0" err="1">
                <a:effectLst/>
                <a:latin typeface="Courier New" panose="02070309020205020404" pitchFamily="49" charset="0"/>
                <a:cs typeface="Courier New" panose="02070309020205020404" pitchFamily="49" charset="0"/>
              </a:rPr>
              <a:t>i</a:t>
            </a:r>
            <a:r>
              <a:rPr lang="en-US" sz="1250" b="1" dirty="0">
                <a:effectLst/>
                <a:latin typeface="Courier New" panose="02070309020205020404" pitchFamily="49" charset="0"/>
                <a:cs typeface="Courier New" panose="02070309020205020404" pitchFamily="49" charset="0"/>
              </a:rPr>
              <a:t> = 0; </a:t>
            </a:r>
            <a:r>
              <a:rPr lang="en-US" sz="1250" b="1" dirty="0" err="1">
                <a:effectLst/>
                <a:latin typeface="Courier New" panose="02070309020205020404" pitchFamily="49" charset="0"/>
                <a:cs typeface="Courier New" panose="02070309020205020404" pitchFamily="49" charset="0"/>
              </a:rPr>
              <a:t>i</a:t>
            </a:r>
            <a:r>
              <a:rPr lang="en-US" sz="1250" b="1" dirty="0">
                <a:effectLst/>
                <a:latin typeface="Courier New" panose="02070309020205020404" pitchFamily="49" charset="0"/>
                <a:cs typeface="Courier New" panose="02070309020205020404" pitchFamily="49" charset="0"/>
              </a:rPr>
              <a:t> &lt; producer_times; </a:t>
            </a:r>
            <a:r>
              <a:rPr lang="en-US" sz="1250" b="1" dirty="0" err="1">
                <a:effectLst/>
                <a:latin typeface="Courier New" panose="02070309020205020404" pitchFamily="49" charset="0"/>
                <a:cs typeface="Courier New" panose="02070309020205020404" pitchFamily="49" charset="0"/>
              </a:rPr>
              <a:t>i</a:t>
            </a:r>
            <a:r>
              <a:rPr lang="en-US" sz="1250" b="1" dirty="0">
                <a:effectLst/>
                <a:latin typeface="Courier New" panose="02070309020205020404" pitchFamily="49" charset="0"/>
                <a:cs typeface="Courier New" panose="02070309020205020404" pitchFamily="49" charset="0"/>
              </a:rPr>
              <a:t>++)</a:t>
            </a:r>
          </a:p>
          <a:p>
            <a:r>
              <a:rPr lang="en-US" sz="1250" b="1" dirty="0">
                <a:effectLst/>
                <a:latin typeface="Courier New" panose="02070309020205020404" pitchFamily="49" charset="0"/>
                <a:cs typeface="Courier New" panose="02070309020205020404" pitchFamily="49" charset="0"/>
              </a:rPr>
              <a:t>    {</a:t>
            </a:r>
          </a:p>
          <a:p>
            <a:r>
              <a:rPr lang="en-US" sz="1250" b="1" dirty="0">
                <a:effectLst/>
                <a:latin typeface="Courier New" panose="02070309020205020404" pitchFamily="49" charset="0"/>
                <a:cs typeface="Courier New" panose="02070309020205020404" pitchFamily="49" charset="0"/>
              </a:rPr>
              <a:t>        this_thread::</a:t>
            </a:r>
            <a:r>
              <a:rPr lang="en-US" sz="1250" b="1" dirty="0" err="1">
                <a:effectLst/>
                <a:latin typeface="Courier New" panose="02070309020205020404" pitchFamily="49" charset="0"/>
                <a:cs typeface="Courier New" panose="02070309020205020404" pitchFamily="49" charset="0"/>
              </a:rPr>
              <a:t>sleep_for</a:t>
            </a:r>
            <a:r>
              <a:rPr lang="en-US" sz="1250" b="1" dirty="0">
                <a:effectLst/>
                <a:latin typeface="Courier New" panose="02070309020205020404" pitchFamily="49" charset="0"/>
                <a:cs typeface="Courier New" panose="02070309020205020404" pitchFamily="49" charset="0"/>
              </a:rPr>
              <a:t>(chrono::seconds(rand()%producer_rate));</a:t>
            </a:r>
          </a:p>
          <a:p>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a:t>
            </a:r>
          </a:p>
          <a:p>
            <a:r>
              <a:rPr lang="en-US" sz="1250" b="1" dirty="0">
                <a:effectLst/>
                <a:latin typeface="Courier New" panose="02070309020205020404" pitchFamily="49" charset="0"/>
                <a:cs typeface="Courier New" panose="02070309020205020404" pitchFamily="49" charset="0"/>
              </a:rPr>
              <a:t>            </a:t>
            </a:r>
            <a:r>
              <a:rPr lang="en-US" sz="1250" b="1" dirty="0">
                <a:solidFill>
                  <a:srgbClr val="C00000"/>
                </a:solidFill>
                <a:effectLst/>
                <a:latin typeface="Courier New" panose="02070309020205020404" pitchFamily="49" charset="0"/>
                <a:cs typeface="Courier New" panose="02070309020205020404" pitchFamily="49" charset="0"/>
              </a:rPr>
              <a:t>unique_lock&lt;mutex&gt; queue_lock(</a:t>
            </a:r>
            <a:r>
              <a:rPr lang="en-US" sz="1250" b="1" dirty="0" err="1">
                <a:solidFill>
                  <a:srgbClr val="C00000"/>
                </a:solidFill>
                <a:effectLst/>
                <a:latin typeface="Courier New" panose="02070309020205020404" pitchFamily="49" charset="0"/>
                <a:cs typeface="Courier New" panose="02070309020205020404" pitchFamily="49" charset="0"/>
              </a:rPr>
              <a:t>shared_queue.get_mutex</a:t>
            </a:r>
            <a:r>
              <a:rPr lang="en-US" sz="1250" b="1" dirty="0">
                <a:solidFill>
                  <a:srgbClr val="C00000"/>
                </a:solidFill>
                <a:effectLst/>
                <a:latin typeface="Courier New" panose="02070309020205020404" pitchFamily="49" charset="0"/>
                <a:cs typeface="Courier New" panose="02070309020205020404" pitchFamily="49" charset="0"/>
              </a:rPr>
              <a:t>());</a:t>
            </a:r>
          </a:p>
          <a:p>
            <a:r>
              <a:rPr lang="en-US" sz="1250" b="1" dirty="0">
                <a:effectLst/>
                <a:latin typeface="Courier New" panose="02070309020205020404" pitchFamily="49" charset="0"/>
                <a:cs typeface="Courier New" panose="02070309020205020404" pitchFamily="49" charset="0"/>
              </a:rPr>
              <a:t>            </a:t>
            </a:r>
            <a:r>
              <a:rPr lang="en-US" sz="1250" b="1" dirty="0">
                <a:solidFill>
                  <a:srgbClr val="C00000"/>
                </a:solidFill>
                <a:effectLst/>
                <a:latin typeface="Courier New" panose="02070309020205020404" pitchFamily="49" charset="0"/>
                <a:cs typeface="Courier New" panose="02070309020205020404" pitchFamily="49" charset="0"/>
              </a:rPr>
              <a:t>{</a:t>
            </a:r>
          </a:p>
          <a:p>
            <a:r>
              <a:rPr lang="en-US" sz="1250" b="1" dirty="0">
                <a:effectLst/>
                <a:latin typeface="Courier New" panose="02070309020205020404" pitchFamily="49" charset="0"/>
                <a:cs typeface="Courier New" panose="02070309020205020404" pitchFamily="49" charset="0"/>
              </a:rPr>
              <a:t>                </a:t>
            </a:r>
            <a:r>
              <a:rPr lang="en-US" sz="1250" b="1" dirty="0">
                <a:solidFill>
                  <a:srgbClr val="C00000"/>
                </a:solidFill>
                <a:effectLst/>
                <a:latin typeface="Courier New" panose="02070309020205020404" pitchFamily="49" charset="0"/>
                <a:cs typeface="Courier New" panose="02070309020205020404" pitchFamily="49" charset="0"/>
              </a:rPr>
              <a:t>while (</a:t>
            </a:r>
            <a:r>
              <a:rPr lang="en-US" sz="1250" b="1" dirty="0" err="1">
                <a:solidFill>
                  <a:srgbClr val="C00000"/>
                </a:solidFill>
                <a:effectLst/>
                <a:latin typeface="Courier New" panose="02070309020205020404" pitchFamily="49" charset="0"/>
                <a:cs typeface="Courier New" panose="02070309020205020404" pitchFamily="49" charset="0"/>
              </a:rPr>
              <a:t>shared_queue.is_full</a:t>
            </a:r>
            <a:r>
              <a:rPr lang="en-US" sz="1250" b="1" dirty="0">
                <a:solidFill>
                  <a:srgbClr val="C00000"/>
                </a:solidFill>
                <a:latin typeface="Courier New" panose="02070309020205020404" pitchFamily="49" charset="0"/>
                <a:cs typeface="Courier New" panose="02070309020205020404" pitchFamily="49" charset="0"/>
              </a:rPr>
              <a:t>()) </a:t>
            </a:r>
            <a:r>
              <a:rPr lang="en-US" sz="1250" b="1" dirty="0" err="1">
                <a:solidFill>
                  <a:srgbClr val="C00000"/>
                </a:solidFill>
                <a:latin typeface="Courier New" panose="02070309020205020404" pitchFamily="49" charset="0"/>
                <a:cs typeface="Courier New" panose="02070309020205020404" pitchFamily="49" charset="0"/>
              </a:rPr>
              <a:t>producer_cv.wait</a:t>
            </a:r>
            <a:r>
              <a:rPr lang="en-US" sz="1250" b="1" dirty="0">
                <a:solidFill>
                  <a:srgbClr val="C00000"/>
                </a:solidFill>
                <a:latin typeface="Courier New" panose="02070309020205020404" pitchFamily="49" charset="0"/>
                <a:cs typeface="Courier New" panose="02070309020205020404" pitchFamily="49" charset="0"/>
              </a:rPr>
              <a:t>(queue_lock);</a:t>
            </a:r>
            <a:endParaRPr lang="en-US" sz="1250" b="1" dirty="0">
              <a:solidFill>
                <a:srgbClr val="C00000"/>
              </a:solidFill>
              <a:effectLst/>
              <a:latin typeface="Courier New" panose="02070309020205020404" pitchFamily="49" charset="0"/>
              <a:cs typeface="Courier New" panose="02070309020205020404" pitchFamily="49" charset="0"/>
            </a:endParaRPr>
          </a:p>
          <a:p>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++data_value;</a:t>
            </a:r>
          </a:p>
          <a:p>
            <a:r>
              <a:rPr lang="en-US" sz="1250" b="1" dirty="0">
                <a:effectLst/>
                <a:latin typeface="Courier New" panose="02070309020205020404" pitchFamily="49" charset="0"/>
                <a:cs typeface="Courier New" panose="02070309020205020404" pitchFamily="49" charset="0"/>
              </a:rPr>
              <a:t>                </a:t>
            </a:r>
            <a:r>
              <a:rPr lang="en-US" sz="1250" b="1" dirty="0" err="1">
                <a:solidFill>
                  <a:srgbClr val="029846"/>
                </a:solidFill>
                <a:effectLst/>
                <a:latin typeface="Courier New" panose="02070309020205020404" pitchFamily="49" charset="0"/>
                <a:cs typeface="Courier New" panose="02070309020205020404" pitchFamily="49" charset="0"/>
              </a:rPr>
              <a:t>shared_queue.enter</a:t>
            </a:r>
            <a:r>
              <a:rPr lang="en-US" sz="1250" b="1" dirty="0">
                <a:solidFill>
                  <a:srgbClr val="029846"/>
                </a:solidFill>
                <a:effectLst/>
                <a:latin typeface="Courier New" panose="02070309020205020404" pitchFamily="49" charset="0"/>
                <a:cs typeface="Courier New" panose="02070309020205020404" pitchFamily="49" charset="0"/>
              </a:rPr>
              <a:t>(</a:t>
            </a:r>
            <a:r>
              <a:rPr lang="en-US" sz="1250" b="1" dirty="0" err="1">
                <a:solidFill>
                  <a:srgbClr val="029846"/>
                </a:solidFill>
                <a:effectLst/>
                <a:latin typeface="Courier New" panose="02070309020205020404" pitchFamily="49" charset="0"/>
                <a:cs typeface="Courier New" panose="02070309020205020404" pitchFamily="49" charset="0"/>
              </a:rPr>
              <a:t>data_value.load</a:t>
            </a:r>
            <a:r>
              <a:rPr lang="en-US" sz="1250" b="1" dirty="0">
                <a:solidFill>
                  <a:srgbClr val="029846"/>
                </a:solidFill>
                <a:effectLst/>
                <a:latin typeface="Courier New" panose="02070309020205020404" pitchFamily="49" charset="0"/>
                <a:cs typeface="Courier New" panose="02070309020205020404" pitchFamily="49" charset="0"/>
              </a:rPr>
              <a:t>());</a:t>
            </a:r>
          </a:p>
          <a:p>
            <a:endParaRPr lang="en-US" sz="1250" b="1" dirty="0">
              <a:effectLst/>
              <a:latin typeface="Courier New" panose="02070309020205020404" pitchFamily="49" charset="0"/>
              <a:cs typeface="Courier New" panose="02070309020205020404" pitchFamily="49" charset="0"/>
            </a:endParaRPr>
          </a:p>
          <a:p>
            <a:pPr lvl="3"/>
            <a:r>
              <a:rPr lang="en-US" sz="1250" b="1" dirty="0">
                <a:latin typeface="Courier New" panose="02070309020205020404" pitchFamily="49" charset="0"/>
                <a:cs typeface="Courier New" panose="02070309020205020404" pitchFamily="49" charset="0"/>
              </a:rPr>
              <a:t>  print_spaces(thread_id);</a:t>
            </a:r>
            <a:br>
              <a:rPr lang="en-US" sz="1250" b="1" dirty="0">
                <a:latin typeface="Courier New" panose="02070309020205020404" pitchFamily="49" charset="0"/>
                <a:cs typeface="Courier New" panose="02070309020205020404" pitchFamily="49" charset="0"/>
              </a:rPr>
            </a:br>
            <a:r>
              <a:rPr lang="en-US" sz="1250" b="1" dirty="0">
                <a:latin typeface="Courier New" panose="02070309020205020404" pitchFamily="49" charset="0"/>
                <a:cs typeface="Courier New" panose="02070309020205020404" pitchFamily="49" charset="0"/>
              </a:rPr>
              <a:t>  </a:t>
            </a:r>
            <a:r>
              <a:rPr lang="en-US" sz="1250" b="1" dirty="0" err="1">
                <a:latin typeface="Courier New" panose="02070309020205020404" pitchFamily="49" charset="0"/>
                <a:cs typeface="Courier New" panose="02070309020205020404" pitchFamily="49" charset="0"/>
              </a:rPr>
              <a:t>printf</a:t>
            </a:r>
            <a:r>
              <a:rPr lang="en-US" sz="1250" b="1" dirty="0">
                <a:latin typeface="Courier New" panose="02070309020205020404" pitchFamily="49" charset="0"/>
                <a:cs typeface="Courier New" panose="02070309020205020404" pitchFamily="49" charset="0"/>
              </a:rPr>
              <a:t>("%4d", </a:t>
            </a:r>
            <a:r>
              <a:rPr lang="en-US" sz="1250" b="1" dirty="0" err="1">
                <a:latin typeface="Courier New" panose="02070309020205020404" pitchFamily="49" charset="0"/>
                <a:cs typeface="Courier New" panose="02070309020205020404" pitchFamily="49" charset="0"/>
              </a:rPr>
              <a:t>data_value.load</a:t>
            </a:r>
            <a:r>
              <a:rPr lang="en-US" sz="1250" b="1" dirty="0">
                <a:latin typeface="Courier New" panose="02070309020205020404" pitchFamily="49" charset="0"/>
                <a:cs typeface="Courier New" panose="02070309020205020404" pitchFamily="49" charset="0"/>
              </a:rPr>
              <a:t>());</a:t>
            </a:r>
            <a:br>
              <a:rPr lang="en-US" sz="1250" b="1" dirty="0">
                <a:latin typeface="Courier New" panose="02070309020205020404" pitchFamily="49" charset="0"/>
                <a:cs typeface="Courier New" panose="02070309020205020404" pitchFamily="49" charset="0"/>
              </a:rPr>
            </a:br>
            <a:r>
              <a:rPr lang="en-US" sz="1250" b="1" dirty="0">
                <a:latin typeface="Courier New" panose="02070309020205020404" pitchFamily="49" charset="0"/>
                <a:cs typeface="Courier New" panose="02070309020205020404" pitchFamily="49" charset="0"/>
              </a:rPr>
              <a:t>  </a:t>
            </a:r>
            <a:r>
              <a:rPr lang="en-US" sz="1250" b="1" dirty="0" err="1">
                <a:latin typeface="Courier New" panose="02070309020205020404" pitchFamily="49" charset="0"/>
                <a:cs typeface="Courier New" panose="02070309020205020404" pitchFamily="49" charset="0"/>
              </a:rPr>
              <a:t>shared_queue.print</a:t>
            </a:r>
            <a:r>
              <a:rPr lang="en-US" sz="1250" b="1" dirty="0">
                <a:latin typeface="Courier New" panose="02070309020205020404" pitchFamily="49" charset="0"/>
                <a:cs typeface="Courier New" panose="02070309020205020404" pitchFamily="49" charset="0"/>
              </a:rPr>
              <a:t>();</a:t>
            </a:r>
            <a:br>
              <a:rPr lang="en-US" sz="1250" b="1" dirty="0">
                <a:latin typeface="Courier New" panose="02070309020205020404" pitchFamily="49" charset="0"/>
                <a:cs typeface="Courier New" panose="02070309020205020404" pitchFamily="49" charset="0"/>
              </a:rPr>
            </a:br>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a:t>
            </a:r>
            <a:r>
              <a:rPr lang="en-US" sz="1250" b="1" dirty="0">
                <a:solidFill>
                  <a:srgbClr val="C00000"/>
                </a:solidFill>
                <a:effectLst/>
                <a:latin typeface="Courier New" panose="02070309020205020404" pitchFamily="49" charset="0"/>
                <a:cs typeface="Courier New" panose="02070309020205020404" pitchFamily="49" charset="0"/>
              </a:rPr>
              <a:t>if (</a:t>
            </a:r>
            <a:r>
              <a:rPr lang="en-US" sz="1250" b="1" dirty="0" err="1">
                <a:solidFill>
                  <a:srgbClr val="C00000"/>
                </a:solidFill>
                <a:effectLst/>
                <a:latin typeface="Courier New" panose="02070309020205020404" pitchFamily="49" charset="0"/>
                <a:cs typeface="Courier New" panose="02070309020205020404" pitchFamily="49" charset="0"/>
              </a:rPr>
              <a:t>shared_queue.just_became_not_empty</a:t>
            </a:r>
            <a:r>
              <a:rPr lang="en-US" sz="1250" b="1" dirty="0">
                <a:solidFill>
                  <a:srgbClr val="C00000"/>
                </a:solidFill>
                <a:latin typeface="Courier New" panose="02070309020205020404" pitchFamily="49" charset="0"/>
                <a:cs typeface="Courier New" panose="02070309020205020404" pitchFamily="49" charset="0"/>
              </a:rPr>
              <a:t>()) </a:t>
            </a:r>
            <a:r>
              <a:rPr lang="en-US" sz="1250" b="1" dirty="0" err="1">
                <a:solidFill>
                  <a:srgbClr val="C00000"/>
                </a:solidFill>
                <a:latin typeface="Courier New" panose="02070309020205020404" pitchFamily="49" charset="0"/>
                <a:cs typeface="Courier New" panose="02070309020205020404" pitchFamily="49" charset="0"/>
              </a:rPr>
              <a:t>consumer_cv.notify_all</a:t>
            </a:r>
            <a:r>
              <a:rPr lang="en-US" sz="1250" b="1" dirty="0">
                <a:solidFill>
                  <a:srgbClr val="C00000"/>
                </a:solidFill>
                <a:latin typeface="Courier New" panose="02070309020205020404" pitchFamily="49" charset="0"/>
                <a:cs typeface="Courier New" panose="02070309020205020404" pitchFamily="49" charset="0"/>
              </a:rPr>
              <a:t>();</a:t>
            </a:r>
            <a:endParaRPr lang="en-US" sz="1250" b="1" dirty="0">
              <a:solidFill>
                <a:srgbClr val="C00000"/>
              </a:solidFill>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a:t>
            </a:r>
            <a:r>
              <a:rPr lang="en-US" sz="1250" b="1" dirty="0">
                <a:solidFill>
                  <a:srgbClr val="C00000"/>
                </a:solidFill>
                <a:effectLst/>
                <a:latin typeface="Courier New" panose="02070309020205020404" pitchFamily="49" charset="0"/>
                <a:cs typeface="Courier New" panose="02070309020205020404" pitchFamily="49" charset="0"/>
              </a:rPr>
              <a:t>}</a:t>
            </a:r>
          </a:p>
          <a:p>
            <a:r>
              <a:rPr lang="en-US" sz="1250" b="1" dirty="0">
                <a:effectLst/>
                <a:latin typeface="Courier New" panose="02070309020205020404" pitchFamily="49" charset="0"/>
                <a:cs typeface="Courier New" panose="02070309020205020404" pitchFamily="49" charset="0"/>
              </a:rPr>
              <a:t>        }</a:t>
            </a:r>
          </a:p>
          <a:p>
            <a:r>
              <a:rPr lang="en-US" sz="1250" b="1" dirty="0">
                <a:effectLst/>
                <a:latin typeface="Courier New" panose="02070309020205020404" pitchFamily="49" charset="0"/>
                <a:cs typeface="Courier New" panose="02070309020205020404" pitchFamily="49" charset="0"/>
              </a:rPr>
              <a:t>    }</a:t>
            </a:r>
          </a:p>
          <a:p>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a:t>
            </a:r>
            <a:r>
              <a:rPr lang="en-US" sz="1250" b="1" dirty="0">
                <a:latin typeface="Courier New" panose="02070309020205020404" pitchFamily="49" charset="0"/>
                <a:cs typeface="Courier New" panose="02070309020205020404" pitchFamily="49" charset="0"/>
              </a:rPr>
              <a:t>--</a:t>
            </a:r>
            <a:r>
              <a:rPr lang="en-US" sz="1250" b="1" dirty="0">
                <a:effectLst/>
                <a:latin typeface="Courier New" panose="02070309020205020404" pitchFamily="49" charset="0"/>
                <a:cs typeface="Courier New" panose="02070309020205020404" pitchFamily="49" charset="0"/>
              </a:rPr>
              <a:t>active_producers_count;</a:t>
            </a:r>
          </a:p>
          <a:p>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print_spaces(thread_id);</a:t>
            </a:r>
          </a:p>
          <a:p>
            <a:r>
              <a:rPr lang="en-US" sz="1250" b="1" dirty="0">
                <a:effectLst/>
                <a:latin typeface="Courier New" panose="02070309020205020404" pitchFamily="49" charset="0"/>
                <a:cs typeface="Courier New" panose="02070309020205020404" pitchFamily="49" charset="0"/>
              </a:rPr>
              <a:t>    </a:t>
            </a:r>
            <a:r>
              <a:rPr lang="en-US" sz="1250" b="1" dirty="0" err="1">
                <a:effectLst/>
                <a:latin typeface="Courier New" panose="02070309020205020404" pitchFamily="49" charset="0"/>
                <a:cs typeface="Courier New" panose="02070309020205020404" pitchFamily="49" charset="0"/>
              </a:rPr>
              <a:t>printf</a:t>
            </a:r>
            <a:r>
              <a:rPr lang="en-US" sz="1250" b="1" dirty="0">
                <a:effectLst/>
                <a:latin typeface="Courier New" panose="02070309020205020404" pitchFamily="49" charset="0"/>
                <a:cs typeface="Courier New" panose="02070309020205020404" pitchFamily="49" charset="0"/>
              </a:rPr>
              <a:t>("   Done!\n");</a:t>
            </a:r>
          </a:p>
          <a:p>
            <a:endParaRPr lang="en-US" sz="1250" b="1" dirty="0">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    </a:t>
            </a:r>
            <a:r>
              <a:rPr lang="en-US" sz="1250" b="1" dirty="0">
                <a:solidFill>
                  <a:srgbClr val="C00000"/>
                </a:solidFill>
                <a:effectLst/>
                <a:latin typeface="Courier New" panose="02070309020205020404" pitchFamily="49" charset="0"/>
                <a:cs typeface="Courier New" panose="02070309020205020404" pitchFamily="49" charset="0"/>
              </a:rPr>
              <a:t>if (</a:t>
            </a:r>
            <a:r>
              <a:rPr lang="en-US" sz="1250" b="1" dirty="0" err="1">
                <a:solidFill>
                  <a:srgbClr val="C00000"/>
                </a:solidFill>
                <a:effectLst/>
                <a:latin typeface="Courier New" panose="02070309020205020404" pitchFamily="49" charset="0"/>
                <a:cs typeface="Courier New" panose="02070309020205020404" pitchFamily="49" charset="0"/>
              </a:rPr>
              <a:t>active_producers_count.load</a:t>
            </a:r>
            <a:r>
              <a:rPr lang="en-US" sz="1250" b="1" dirty="0">
                <a:solidFill>
                  <a:srgbClr val="C00000"/>
                </a:solidFill>
                <a:effectLst/>
                <a:latin typeface="Courier New" panose="02070309020205020404" pitchFamily="49" charset="0"/>
                <a:cs typeface="Courier New" panose="02070309020205020404" pitchFamily="49" charset="0"/>
              </a:rPr>
              <a:t>() == 0</a:t>
            </a:r>
            <a:r>
              <a:rPr lang="en-US" sz="1250" b="1" dirty="0">
                <a:solidFill>
                  <a:srgbClr val="C00000"/>
                </a:solidFill>
                <a:latin typeface="Courier New" panose="02070309020205020404" pitchFamily="49" charset="0"/>
                <a:cs typeface="Courier New" panose="02070309020205020404" pitchFamily="49" charset="0"/>
              </a:rPr>
              <a:t>) </a:t>
            </a:r>
            <a:r>
              <a:rPr lang="en-US" sz="1250" b="1" dirty="0" err="1">
                <a:solidFill>
                  <a:srgbClr val="C00000"/>
                </a:solidFill>
                <a:latin typeface="Courier New" panose="02070309020205020404" pitchFamily="49" charset="0"/>
                <a:cs typeface="Courier New" panose="02070309020205020404" pitchFamily="49" charset="0"/>
              </a:rPr>
              <a:t>consumer_cv.notify_all</a:t>
            </a:r>
            <a:r>
              <a:rPr lang="en-US" sz="1250" b="1" dirty="0">
                <a:solidFill>
                  <a:srgbClr val="C00000"/>
                </a:solidFill>
                <a:latin typeface="Courier New" panose="02070309020205020404" pitchFamily="49" charset="0"/>
                <a:cs typeface="Courier New" panose="02070309020205020404" pitchFamily="49" charset="0"/>
              </a:rPr>
              <a:t>();</a:t>
            </a:r>
            <a:endParaRPr lang="en-US" sz="1250" b="1" dirty="0">
              <a:solidFill>
                <a:srgbClr val="C00000"/>
              </a:solidFill>
              <a:effectLst/>
              <a:latin typeface="Courier New" panose="02070309020205020404" pitchFamily="49" charset="0"/>
              <a:cs typeface="Courier New" panose="02070309020205020404" pitchFamily="49" charset="0"/>
            </a:endParaRPr>
          </a:p>
          <a:p>
            <a:r>
              <a:rPr lang="en-US" sz="1250" b="1" dirty="0">
                <a:effectLst/>
                <a:latin typeface="Courier New" panose="02070309020205020404" pitchFamily="49" charset="0"/>
                <a:cs typeface="Courier New" panose="02070309020205020404" pitchFamily="49" charset="0"/>
              </a:rPr>
              <a:t>}</a:t>
            </a:r>
          </a:p>
          <a:p>
            <a:endParaRPr lang="en-US" sz="1250" b="1" dirty="0">
              <a:effectLst/>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71ED8FF-3987-9652-AA0F-4F4C25948805}"/>
              </a:ext>
            </a:extLst>
          </p:cNvPr>
          <p:cNvSpPr txBox="1"/>
          <p:nvPr/>
        </p:nvSpPr>
        <p:spPr>
          <a:xfrm>
            <a:off x="7498048" y="2423171"/>
            <a:ext cx="1587994"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Wait until the queue is no longer full.</a:t>
            </a:r>
          </a:p>
        </p:txBody>
      </p:sp>
      <p:sp>
        <p:nvSpPr>
          <p:cNvPr id="7" name="TextBox 6">
            <a:extLst>
              <a:ext uri="{FF2B5EF4-FFF2-40B4-BE49-F238E27FC236}">
                <a16:creationId xmlns:a16="http://schemas.microsoft.com/office/drawing/2014/main" id="{A9E4E2B9-6FCE-E7F2-98AA-3C0FDEA0AD40}"/>
              </a:ext>
            </a:extLst>
          </p:cNvPr>
          <p:cNvSpPr txBox="1"/>
          <p:nvPr/>
        </p:nvSpPr>
        <p:spPr>
          <a:xfrm>
            <a:off x="5724362" y="4430364"/>
            <a:ext cx="2230880"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Notify waiting consumers that the queue is no longer empty.</a:t>
            </a:r>
          </a:p>
        </p:txBody>
      </p:sp>
      <p:sp>
        <p:nvSpPr>
          <p:cNvPr id="8" name="TextBox 7">
            <a:extLst>
              <a:ext uri="{FF2B5EF4-FFF2-40B4-BE49-F238E27FC236}">
                <a16:creationId xmlns:a16="http://schemas.microsoft.com/office/drawing/2014/main" id="{B9478539-6084-EA8E-6738-B67221088B31}"/>
              </a:ext>
            </a:extLst>
          </p:cNvPr>
          <p:cNvSpPr txBox="1"/>
          <p:nvPr/>
        </p:nvSpPr>
        <p:spPr>
          <a:xfrm>
            <a:off x="6058501" y="469238"/>
            <a:ext cx="2572110" cy="584775"/>
          </a:xfrm>
          <a:prstGeom prst="rect">
            <a:avLst/>
          </a:prstGeom>
          <a:solidFill>
            <a:srgbClr val="0432FF"/>
          </a:solidFill>
          <a:ln>
            <a:solidFill>
              <a:srgbClr val="0432FF"/>
            </a:solidFill>
          </a:ln>
        </p:spPr>
        <p:txBody>
          <a:bodyPr wrap="square" rtlCol="0">
            <a:spAutoFit/>
          </a:bodyPr>
          <a:lstStyle/>
          <a:p>
            <a:r>
              <a:rPr lang="en-US" dirty="0">
                <a:solidFill>
                  <a:srgbClr val="FFFF00"/>
                </a:solidFill>
              </a:rPr>
              <a:t>The producer attempts to enter data into the queue.</a:t>
            </a:r>
          </a:p>
        </p:txBody>
      </p:sp>
      <p:sp>
        <p:nvSpPr>
          <p:cNvPr id="9" name="TextBox 8">
            <a:extLst>
              <a:ext uri="{FF2B5EF4-FFF2-40B4-BE49-F238E27FC236}">
                <a16:creationId xmlns:a16="http://schemas.microsoft.com/office/drawing/2014/main" id="{67878F60-0169-8CAB-A60E-5A97901297F3}"/>
              </a:ext>
            </a:extLst>
          </p:cNvPr>
          <p:cNvSpPr txBox="1"/>
          <p:nvPr/>
        </p:nvSpPr>
        <p:spPr>
          <a:xfrm>
            <a:off x="5471359" y="3012271"/>
            <a:ext cx="1953749" cy="276999"/>
          </a:xfrm>
          <a:prstGeom prst="rect">
            <a:avLst/>
          </a:prstGeom>
          <a:solidFill>
            <a:schemeClr val="accent1">
              <a:lumMod val="20000"/>
              <a:lumOff val="80000"/>
            </a:schemeClr>
          </a:solidFill>
          <a:ln>
            <a:solidFill>
              <a:srgbClr val="029846"/>
            </a:solidFill>
          </a:ln>
        </p:spPr>
        <p:txBody>
          <a:bodyPr wrap="square" rtlCol="0">
            <a:spAutoFit/>
          </a:bodyPr>
          <a:lstStyle/>
          <a:p>
            <a:r>
              <a:rPr lang="en-US" sz="1200" dirty="0">
                <a:solidFill>
                  <a:srgbClr val="029846"/>
                </a:solidFill>
              </a:rPr>
              <a:t>Enter data into the queue.</a:t>
            </a:r>
          </a:p>
        </p:txBody>
      </p:sp>
      <p:sp>
        <p:nvSpPr>
          <p:cNvPr id="10" name="TextBox 9">
            <a:extLst>
              <a:ext uri="{FF2B5EF4-FFF2-40B4-BE49-F238E27FC236}">
                <a16:creationId xmlns:a16="http://schemas.microsoft.com/office/drawing/2014/main" id="{26D5CD46-DA72-C249-E91B-4575517560E8}"/>
              </a:ext>
            </a:extLst>
          </p:cNvPr>
          <p:cNvSpPr txBox="1"/>
          <p:nvPr/>
        </p:nvSpPr>
        <p:spPr>
          <a:xfrm>
            <a:off x="3238892" y="6380949"/>
            <a:ext cx="414795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All the producers are done. Notify any waiting consumers.</a:t>
            </a:r>
          </a:p>
        </p:txBody>
      </p:sp>
      <p:sp>
        <p:nvSpPr>
          <p:cNvPr id="12" name="TextBox 11">
            <a:extLst>
              <a:ext uri="{FF2B5EF4-FFF2-40B4-BE49-F238E27FC236}">
                <a16:creationId xmlns:a16="http://schemas.microsoft.com/office/drawing/2014/main" id="{2476F9AF-8162-9B77-DF87-D66EA2EC655E}"/>
              </a:ext>
            </a:extLst>
          </p:cNvPr>
          <p:cNvSpPr txBox="1"/>
          <p:nvPr/>
        </p:nvSpPr>
        <p:spPr>
          <a:xfrm>
            <a:off x="6723954" y="1895965"/>
            <a:ext cx="1280146"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Attempt to lock the mutex.</a:t>
            </a:r>
          </a:p>
        </p:txBody>
      </p:sp>
    </p:spTree>
    <p:extLst>
      <p:ext uri="{BB962C8B-B14F-4D97-AF65-F5344CB8AC3E}">
        <p14:creationId xmlns:p14="http://schemas.microsoft.com/office/powerpoint/2010/main" val="11953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500"/>
                                        <p:tgtEl>
                                          <p:spTgt spid="5">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500"/>
                                        <p:tgtEl>
                                          <p:spTgt spid="5">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fade">
                                      <p:cBhvr>
                                        <p:cTn id="16" dur="500"/>
                                        <p:tgtEl>
                                          <p:spTgt spid="5">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Effect transition="in" filter="fade">
                                      <p:cBhvr>
                                        <p:cTn id="19" dur="500"/>
                                        <p:tgtEl>
                                          <p:spTgt spid="5">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fade">
                                      <p:cBhvr>
                                        <p:cTn id="22" dur="500"/>
                                        <p:tgtEl>
                                          <p:spTgt spid="5">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fade">
                                      <p:cBhvr>
                                        <p:cTn id="25" dur="500"/>
                                        <p:tgtEl>
                                          <p:spTgt spid="5">
                                            <p:txEl>
                                              <p:pRg st="14" end="1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6" end="16"/>
                                            </p:txEl>
                                          </p:spTgt>
                                        </p:tgtEl>
                                        <p:attrNameLst>
                                          <p:attrName>style.visibility</p:attrName>
                                        </p:attrNameLst>
                                      </p:cBhvr>
                                      <p:to>
                                        <p:strVal val="visible"/>
                                      </p:to>
                                    </p:set>
                                    <p:animEffect transition="in" filter="fade">
                                      <p:cBhvr>
                                        <p:cTn id="28" dur="500"/>
                                        <p:tgtEl>
                                          <p:spTgt spid="5">
                                            <p:txEl>
                                              <p:pRg st="16" end="1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7" end="17"/>
                                            </p:txEl>
                                          </p:spTgt>
                                        </p:tgtEl>
                                        <p:attrNameLst>
                                          <p:attrName>style.visibility</p:attrName>
                                        </p:attrNameLst>
                                      </p:cBhvr>
                                      <p:to>
                                        <p:strVal val="visible"/>
                                      </p:to>
                                    </p:set>
                                    <p:animEffect transition="in" filter="fade">
                                      <p:cBhvr>
                                        <p:cTn id="31" dur="500"/>
                                        <p:tgtEl>
                                          <p:spTgt spid="5">
                                            <p:txEl>
                                              <p:pRg st="17" end="1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8" end="18"/>
                                            </p:txEl>
                                          </p:spTgt>
                                        </p:tgtEl>
                                        <p:attrNameLst>
                                          <p:attrName>style.visibility</p:attrName>
                                        </p:attrNameLst>
                                      </p:cBhvr>
                                      <p:to>
                                        <p:strVal val="visible"/>
                                      </p:to>
                                    </p:set>
                                    <p:animEffect transition="in" filter="fade">
                                      <p:cBhvr>
                                        <p:cTn id="34" dur="500"/>
                                        <p:tgtEl>
                                          <p:spTgt spid="5">
                                            <p:txEl>
                                              <p:pRg st="18" end="1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9" end="19"/>
                                            </p:txEl>
                                          </p:spTgt>
                                        </p:tgtEl>
                                        <p:attrNameLst>
                                          <p:attrName>style.visibility</p:attrName>
                                        </p:attrNameLst>
                                      </p:cBhvr>
                                      <p:to>
                                        <p:strVal val="visible"/>
                                      </p:to>
                                    </p:set>
                                    <p:animEffect transition="in" filter="fade">
                                      <p:cBhvr>
                                        <p:cTn id="37" dur="500"/>
                                        <p:tgtEl>
                                          <p:spTgt spid="5">
                                            <p:txEl>
                                              <p:pRg st="19" end="1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27" end="27"/>
                                            </p:txEl>
                                          </p:spTgt>
                                        </p:tgtEl>
                                        <p:attrNameLst>
                                          <p:attrName>style.visibility</p:attrName>
                                        </p:attrNameLst>
                                      </p:cBhvr>
                                      <p:to>
                                        <p:strVal val="visible"/>
                                      </p:to>
                                    </p:set>
                                    <p:animEffect transition="in" filter="fade">
                                      <p:cBhvr>
                                        <p:cTn id="54" dur="500"/>
                                        <p:tgtEl>
                                          <p:spTgt spid="5">
                                            <p:txEl>
                                              <p:pRg st="27" end="27"/>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98B4-500E-E204-821A-75E6CD8FB37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A11A33F-2686-B581-0FCE-C02BFE4D65CA}"/>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
        <p:nvSpPr>
          <p:cNvPr id="5" name="TextBox 4">
            <a:extLst>
              <a:ext uri="{FF2B5EF4-FFF2-40B4-BE49-F238E27FC236}">
                <a16:creationId xmlns:a16="http://schemas.microsoft.com/office/drawing/2014/main" id="{5654C72E-3247-0FEB-99E8-B94C494DA613}"/>
              </a:ext>
            </a:extLst>
          </p:cNvPr>
          <p:cNvSpPr txBox="1"/>
          <p:nvPr/>
        </p:nvSpPr>
        <p:spPr>
          <a:xfrm>
            <a:off x="138147" y="165163"/>
            <a:ext cx="7808548" cy="6555641"/>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void Consumer::</a:t>
            </a:r>
            <a:r>
              <a:rPr lang="en-US" sz="1200" b="1" dirty="0">
                <a:solidFill>
                  <a:srgbClr val="C00000"/>
                </a:solidFill>
                <a:effectLst/>
                <a:latin typeface="Courier New" panose="02070309020205020404" pitchFamily="49" charset="0"/>
                <a:cs typeface="Courier New" panose="02070309020205020404" pitchFamily="49" charset="0"/>
              </a:rPr>
              <a:t>consume</a:t>
            </a:r>
            <a:r>
              <a:rPr lang="en-US" sz="1200" b="1" dirty="0">
                <a:effectLst/>
                <a:latin typeface="Courier New" panose="02070309020205020404" pitchFamily="49" charset="0"/>
                <a:cs typeface="Courier New" panose="02070309020205020404" pitchFamily="49" charset="0"/>
              </a:rPr>
              <a:t>(const int thread_id)</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condition_variable</a:t>
            </a:r>
            <a:r>
              <a:rPr lang="en-US" sz="1200" b="1" dirty="0">
                <a:effectLst/>
                <a:latin typeface="Courier New" panose="02070309020205020404" pitchFamily="49" charset="0"/>
                <a:cs typeface="Courier New" panose="02070309020205020404" pitchFamily="49" charset="0"/>
              </a:rPr>
              <a:t>&amp; </a:t>
            </a:r>
            <a:r>
              <a:rPr lang="en-US" sz="1200" b="1" dirty="0">
                <a:solidFill>
                  <a:srgbClr val="C00000"/>
                </a:solidFill>
                <a:effectLst/>
                <a:latin typeface="Courier New" panose="02070309020205020404" pitchFamily="49" charset="0"/>
                <a:cs typeface="Courier New" panose="02070309020205020404" pitchFamily="49" charset="0"/>
              </a:rPr>
              <a:t>producer_cv </a:t>
            </a:r>
            <a:r>
              <a:rPr lang="en-US" sz="1200" b="1" dirty="0">
                <a:effectLst/>
                <a:latin typeface="Courier New" panose="02070309020205020404" pitchFamily="49" charset="0"/>
                <a:cs typeface="Courier New" panose="02070309020205020404" pitchFamily="49" charset="0"/>
              </a:rPr>
              <a:t>= producer-&gt;get_cv();</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while (true)</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this_thread::</a:t>
            </a:r>
            <a:r>
              <a:rPr lang="en-US" sz="1200" b="1" dirty="0" err="1">
                <a:effectLst/>
                <a:latin typeface="Courier New" panose="02070309020205020404" pitchFamily="49" charset="0"/>
                <a:cs typeface="Courier New" panose="02070309020205020404" pitchFamily="49" charset="0"/>
              </a:rPr>
              <a:t>sleep_for</a:t>
            </a:r>
            <a:r>
              <a:rPr lang="en-US" sz="1200" b="1" dirty="0">
                <a:effectLst/>
                <a:latin typeface="Courier New" panose="02070309020205020404" pitchFamily="49" charset="0"/>
                <a:cs typeface="Courier New" panose="02070309020205020404" pitchFamily="49" charset="0"/>
              </a:rPr>
              <a:t>(chrono::seconds(rand()%consumer_rate));</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unique_lock&lt;mutex&gt; queue_lock(</a:t>
            </a:r>
            <a:r>
              <a:rPr lang="en-US" sz="1200" b="1" dirty="0" err="1">
                <a:solidFill>
                  <a:srgbClr val="C00000"/>
                </a:solidFill>
                <a:effectLst/>
                <a:latin typeface="Courier New" panose="02070309020205020404" pitchFamily="49" charset="0"/>
                <a:cs typeface="Courier New" panose="02070309020205020404" pitchFamily="49" charset="0"/>
              </a:rPr>
              <a:t>shared_queue.get_mutex</a:t>
            </a:r>
            <a:r>
              <a:rPr lang="en-US" sz="1200" b="1" dirty="0">
                <a:solidFill>
                  <a:srgbClr val="C00000"/>
                </a:solidFill>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while (   </a:t>
            </a:r>
            <a:r>
              <a:rPr lang="en-US" sz="1200" b="1" dirty="0" err="1">
                <a:solidFill>
                  <a:srgbClr val="C00000"/>
                </a:solidFill>
                <a:effectLst/>
                <a:latin typeface="Courier New" panose="02070309020205020404" pitchFamily="49" charset="0"/>
                <a:cs typeface="Courier New" panose="02070309020205020404" pitchFamily="49" charset="0"/>
              </a:rPr>
              <a:t>shared_queue.is_empty</a:t>
            </a:r>
            <a:r>
              <a:rPr lang="en-US" sz="1200" b="1" dirty="0">
                <a:solidFill>
                  <a:srgbClr val="C00000"/>
                </a:solidFill>
                <a:effectLst/>
                <a:latin typeface="Courier New" panose="02070309020205020404" pitchFamily="49" charset="0"/>
                <a:cs typeface="Courier New" panose="02070309020205020404" pitchFamily="49" charset="0"/>
              </a:rPr>
              <a:t>()</a:t>
            </a:r>
          </a:p>
          <a:p>
            <a:r>
              <a:rPr lang="en-US" sz="1200" b="1" dirty="0">
                <a:solidFill>
                  <a:srgbClr val="C00000"/>
                </a:solidFill>
                <a:effectLst/>
                <a:latin typeface="Courier New" panose="02070309020205020404" pitchFamily="49" charset="0"/>
                <a:cs typeface="Courier New" panose="02070309020205020404" pitchFamily="49" charset="0"/>
              </a:rPr>
              <a:t>                       &amp;&amp; (producer-&gt;get_active_count() &gt; 0))</a:t>
            </a:r>
          </a:p>
          <a:p>
            <a:r>
              <a:rPr lang="en-US" sz="1200" b="1" dirty="0">
                <a:solidFill>
                  <a:srgbClr val="C00000"/>
                </a:solidFill>
                <a:effectLst/>
                <a:latin typeface="Courier New" panose="02070309020205020404" pitchFamily="49" charset="0"/>
                <a:cs typeface="Courier New" panose="02070309020205020404" pitchFamily="49" charset="0"/>
              </a:rPr>
              <a:t>                {</a:t>
            </a:r>
          </a:p>
          <a:p>
            <a:r>
              <a:rPr lang="en-US" sz="1200" b="1" dirty="0">
                <a:solidFill>
                  <a:srgbClr val="C00000"/>
                </a:solidFill>
                <a:effectLst/>
                <a:latin typeface="Courier New" panose="02070309020205020404" pitchFamily="49" charset="0"/>
                <a:cs typeface="Courier New" panose="02070309020205020404" pitchFamily="49" charset="0"/>
              </a:rPr>
              <a:t>                    </a:t>
            </a:r>
            <a:r>
              <a:rPr lang="en-US" sz="1200" b="1" dirty="0" err="1">
                <a:solidFill>
                  <a:srgbClr val="C00000"/>
                </a:solidFill>
                <a:effectLst/>
                <a:latin typeface="Courier New" panose="02070309020205020404" pitchFamily="49" charset="0"/>
                <a:cs typeface="Courier New" panose="02070309020205020404" pitchFamily="49" charset="0"/>
              </a:rPr>
              <a:t>consumer_cv.wait</a:t>
            </a:r>
            <a:r>
              <a:rPr lang="en-US" sz="1200" b="1" dirty="0">
                <a:solidFill>
                  <a:srgbClr val="C00000"/>
                </a:solidFill>
                <a:effectLst/>
                <a:latin typeface="Courier New" panose="02070309020205020404" pitchFamily="49" charset="0"/>
                <a:cs typeface="Courier New" panose="02070309020205020404" pitchFamily="49" charset="0"/>
              </a:rPr>
              <a:t>(queue_lock);</a:t>
            </a:r>
          </a:p>
          <a:p>
            <a:r>
              <a:rPr lang="en-US" sz="1200" b="1" dirty="0">
                <a:solidFill>
                  <a:srgbClr val="C00000"/>
                </a:solidFill>
                <a:effectLst/>
                <a:latin typeface="Courier New" panose="02070309020205020404" pitchFamily="49" charset="0"/>
                <a:cs typeface="Courier New" panose="02070309020205020404" pitchFamily="49" charset="0"/>
              </a:rPr>
              <a:t>                }</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solidFill>
                  <a:srgbClr val="0432FF"/>
                </a:solidFill>
                <a:effectLst/>
                <a:latin typeface="Courier New" panose="02070309020205020404" pitchFamily="49" charset="0"/>
                <a:cs typeface="Courier New" panose="02070309020205020404" pitchFamily="49" charset="0"/>
              </a:rPr>
              <a:t>if (</a:t>
            </a:r>
            <a:r>
              <a:rPr lang="en-US" sz="1200" b="1" dirty="0" err="1">
                <a:solidFill>
                  <a:srgbClr val="0432FF"/>
                </a:solidFill>
                <a:effectLst/>
                <a:latin typeface="Courier New" panose="02070309020205020404" pitchFamily="49" charset="0"/>
                <a:cs typeface="Courier New" panose="02070309020205020404" pitchFamily="49" charset="0"/>
              </a:rPr>
              <a:t>shared_queue.is_empty</a:t>
            </a:r>
            <a:r>
              <a:rPr lang="en-US" sz="1200" b="1" dirty="0">
                <a:solidFill>
                  <a:srgbClr val="0432FF"/>
                </a:solidFill>
                <a:effectLst/>
                <a:latin typeface="Courier New" panose="02070309020205020404" pitchFamily="49" charset="0"/>
                <a:cs typeface="Courier New" panose="02070309020205020404" pitchFamily="49" charset="0"/>
              </a:rPr>
              <a:t>()) break;</a:t>
            </a:r>
          </a:p>
          <a:p>
            <a:endParaRPr lang="en-US" sz="1200" b="1" dirty="0">
              <a:effectLst/>
              <a:latin typeface="Courier New" panose="02070309020205020404" pitchFamily="49" charset="0"/>
              <a:cs typeface="Courier New" panose="02070309020205020404" pitchFamily="49" charset="0"/>
            </a:endParaRPr>
          </a:p>
          <a:p>
            <a:r>
              <a:rPr lang="en-US" sz="1200" b="1" dirty="0">
                <a:solidFill>
                  <a:srgbClr val="029846"/>
                </a:solidFill>
                <a:effectLst/>
                <a:latin typeface="Courier New" panose="02070309020205020404" pitchFamily="49" charset="0"/>
                <a:cs typeface="Courier New" panose="02070309020205020404" pitchFamily="49" charset="0"/>
              </a:rPr>
              <a:t>                int value = </a:t>
            </a:r>
            <a:r>
              <a:rPr lang="en-US" sz="1200" b="1" dirty="0" err="1">
                <a:solidFill>
                  <a:srgbClr val="029846"/>
                </a:solidFill>
                <a:effectLst/>
                <a:latin typeface="Courier New" panose="02070309020205020404" pitchFamily="49" charset="0"/>
                <a:cs typeface="Courier New" panose="02070309020205020404" pitchFamily="49" charset="0"/>
              </a:rPr>
              <a:t>shared_queue.remove</a:t>
            </a:r>
            <a:r>
              <a:rPr lang="en-US" sz="1200" b="1" dirty="0">
                <a:solidFill>
                  <a:srgbClr val="029846"/>
                </a:solidFill>
                <a:effectLst/>
                <a:latin typeface="Courier New" panose="02070309020205020404" pitchFamily="49" charset="0"/>
                <a:cs typeface="Courier New" panose="02070309020205020404" pitchFamily="49" charset="0"/>
              </a:rPr>
              <a:t>();</a:t>
            </a:r>
          </a:p>
          <a:p>
            <a:endParaRPr lang="en-US" sz="1200" b="1" dirty="0">
              <a:effectLst/>
              <a:latin typeface="Courier New" panose="02070309020205020404" pitchFamily="49" charset="0"/>
              <a:cs typeface="Courier New" panose="02070309020205020404" pitchFamily="49" charset="0"/>
            </a:endParaRPr>
          </a:p>
          <a:p>
            <a:pPr lvl="3"/>
            <a:r>
              <a:rPr lang="en-US" sz="1200" b="1" dirty="0">
                <a:latin typeface="Courier New" panose="02070309020205020404" pitchFamily="49" charset="0"/>
                <a:cs typeface="Courier New" panose="02070309020205020404" pitchFamily="49" charset="0"/>
              </a:rPr>
              <a:t> print_spaces(thread_id);</a:t>
            </a:r>
            <a:br>
              <a:rPr lang="en-US" sz="1200" b="1" dirty="0">
                <a:latin typeface="Courier New" panose="02070309020205020404" pitchFamily="49" charset="0"/>
                <a:cs typeface="Courier New" panose="02070309020205020404" pitchFamily="49" charset="0"/>
              </a:rPr>
            </a:b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printf</a:t>
            </a:r>
            <a:r>
              <a:rPr lang="en-US" sz="1200" b="1" dirty="0">
                <a:latin typeface="Courier New" panose="02070309020205020404" pitchFamily="49" charset="0"/>
                <a:cs typeface="Courier New" panose="02070309020205020404" pitchFamily="49" charset="0"/>
              </a:rPr>
              <a:t>("%4d", -value);</a:t>
            </a:r>
            <a:br>
              <a:rPr lang="en-US" sz="1200" b="1" dirty="0">
                <a:latin typeface="Courier New" panose="02070309020205020404" pitchFamily="49" charset="0"/>
                <a:cs typeface="Courier New" panose="02070309020205020404" pitchFamily="49" charset="0"/>
              </a:rPr>
            </a:b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shared_queue.print</a:t>
            </a:r>
            <a:r>
              <a:rPr lang="en-US" sz="1200" b="1" dirty="0">
                <a:latin typeface="Courier New" panose="02070309020205020404" pitchFamily="49" charset="0"/>
                <a:cs typeface="Courier New" panose="02070309020205020404" pitchFamily="49" charset="0"/>
              </a:rPr>
              <a:t>();</a:t>
            </a:r>
            <a:br>
              <a:rPr lang="en-US" sz="1200" b="1" dirty="0">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if (</a:t>
            </a:r>
            <a:r>
              <a:rPr lang="en-US" sz="1200" b="1" dirty="0" err="1">
                <a:solidFill>
                  <a:srgbClr val="C00000"/>
                </a:solidFill>
                <a:effectLst/>
                <a:latin typeface="Courier New" panose="02070309020205020404" pitchFamily="49" charset="0"/>
                <a:cs typeface="Courier New" panose="02070309020205020404" pitchFamily="49" charset="0"/>
              </a:rPr>
              <a:t>shared_queue.just_became_not_full</a:t>
            </a:r>
            <a:r>
              <a:rPr lang="en-US" sz="1200" b="1" dirty="0">
                <a:solidFill>
                  <a:srgbClr val="C00000"/>
                </a:solidFill>
                <a:latin typeface="Courier New" panose="02070309020205020404" pitchFamily="49" charset="0"/>
                <a:cs typeface="Courier New" panose="02070309020205020404" pitchFamily="49" charset="0"/>
              </a:rPr>
              <a:t>()) </a:t>
            </a:r>
            <a:r>
              <a:rPr lang="en-US" sz="1200" b="1" dirty="0" err="1">
                <a:solidFill>
                  <a:srgbClr val="C00000"/>
                </a:solidFill>
                <a:latin typeface="Courier New" panose="02070309020205020404" pitchFamily="49" charset="0"/>
                <a:cs typeface="Courier New" panose="02070309020205020404" pitchFamily="49" charset="0"/>
              </a:rPr>
              <a:t>producer_cv.notify_all</a:t>
            </a:r>
            <a:r>
              <a:rPr lang="en-US" sz="1200" b="1" dirty="0">
                <a:solidFill>
                  <a:srgbClr val="C00000"/>
                </a:solidFill>
                <a:latin typeface="Courier New" panose="02070309020205020404" pitchFamily="49" charset="0"/>
                <a:cs typeface="Courier New" panose="02070309020205020404" pitchFamily="49" charset="0"/>
              </a:rPr>
              <a:t>();</a:t>
            </a:r>
            <a:endParaRPr lang="en-US" sz="1200" b="1" dirty="0">
              <a:solidFill>
                <a:srgbClr val="C00000"/>
              </a:solidFill>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a:t>
            </a:r>
            <a:r>
              <a:rPr lang="en-US" sz="1200" b="1" dirty="0">
                <a:effectLst/>
                <a:latin typeface="Courier New" panose="02070309020205020404" pitchFamily="49" charset="0"/>
                <a:cs typeface="Courier New" panose="02070309020205020404" pitchFamily="49" charset="0"/>
              </a:rPr>
              <a:t>active_consumers_count;</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print_spaces(thread_id);</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printf</a:t>
            </a:r>
            <a:r>
              <a:rPr lang="en-US" sz="1200" b="1" dirty="0">
                <a:effectLst/>
                <a:latin typeface="Courier New" panose="02070309020205020404" pitchFamily="49" charset="0"/>
                <a:cs typeface="Courier New" panose="02070309020205020404" pitchFamily="49" charset="0"/>
              </a:rPr>
              <a:t>("   Done!\n");</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5F4EAD7-4778-ED93-8DD8-5D25CEC425B9}"/>
              </a:ext>
            </a:extLst>
          </p:cNvPr>
          <p:cNvSpPr txBox="1"/>
          <p:nvPr/>
        </p:nvSpPr>
        <p:spPr>
          <a:xfrm>
            <a:off x="5972539" y="2451749"/>
            <a:ext cx="1587994"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Wait until the queue is no longer empty.</a:t>
            </a:r>
          </a:p>
        </p:txBody>
      </p:sp>
      <p:sp>
        <p:nvSpPr>
          <p:cNvPr id="7" name="TextBox 6">
            <a:extLst>
              <a:ext uri="{FF2B5EF4-FFF2-40B4-BE49-F238E27FC236}">
                <a16:creationId xmlns:a16="http://schemas.microsoft.com/office/drawing/2014/main" id="{AE1392F1-41D6-97B3-CD3B-0F732FCA2BCD}"/>
              </a:ext>
            </a:extLst>
          </p:cNvPr>
          <p:cNvSpPr txBox="1"/>
          <p:nvPr/>
        </p:nvSpPr>
        <p:spPr>
          <a:xfrm>
            <a:off x="5554144" y="5066366"/>
            <a:ext cx="2148410"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Notify waiting producers that the queue is no longer full.</a:t>
            </a:r>
          </a:p>
        </p:txBody>
      </p:sp>
      <p:sp>
        <p:nvSpPr>
          <p:cNvPr id="8" name="TextBox 7">
            <a:extLst>
              <a:ext uri="{FF2B5EF4-FFF2-40B4-BE49-F238E27FC236}">
                <a16:creationId xmlns:a16="http://schemas.microsoft.com/office/drawing/2014/main" id="{0567D9D7-CAEC-E439-2867-419A0E4867E1}"/>
              </a:ext>
            </a:extLst>
          </p:cNvPr>
          <p:cNvSpPr txBox="1"/>
          <p:nvPr/>
        </p:nvSpPr>
        <p:spPr>
          <a:xfrm>
            <a:off x="6082348" y="478665"/>
            <a:ext cx="2846427" cy="584775"/>
          </a:xfrm>
          <a:prstGeom prst="rect">
            <a:avLst/>
          </a:prstGeom>
          <a:solidFill>
            <a:srgbClr val="0432FF"/>
          </a:solidFill>
          <a:ln>
            <a:solidFill>
              <a:srgbClr val="0432FF"/>
            </a:solidFill>
          </a:ln>
        </p:spPr>
        <p:txBody>
          <a:bodyPr wrap="square" rtlCol="0">
            <a:spAutoFit/>
          </a:bodyPr>
          <a:lstStyle/>
          <a:p>
            <a:r>
              <a:rPr lang="en-US" dirty="0">
                <a:solidFill>
                  <a:srgbClr val="FFFF00"/>
                </a:solidFill>
              </a:rPr>
              <a:t>The consumer attempts to remove data from the queue.</a:t>
            </a:r>
          </a:p>
        </p:txBody>
      </p:sp>
      <p:sp>
        <p:nvSpPr>
          <p:cNvPr id="9" name="TextBox 8">
            <a:extLst>
              <a:ext uri="{FF2B5EF4-FFF2-40B4-BE49-F238E27FC236}">
                <a16:creationId xmlns:a16="http://schemas.microsoft.com/office/drawing/2014/main" id="{2914E08B-F3E4-6378-7D4B-3459E135F936}"/>
              </a:ext>
            </a:extLst>
          </p:cNvPr>
          <p:cNvSpPr txBox="1"/>
          <p:nvPr/>
        </p:nvSpPr>
        <p:spPr>
          <a:xfrm>
            <a:off x="4882255" y="3611878"/>
            <a:ext cx="2221540" cy="276999"/>
          </a:xfrm>
          <a:prstGeom prst="rect">
            <a:avLst/>
          </a:prstGeom>
          <a:solidFill>
            <a:schemeClr val="accent1">
              <a:lumMod val="20000"/>
              <a:lumOff val="80000"/>
            </a:schemeClr>
          </a:solidFill>
          <a:ln>
            <a:solidFill>
              <a:srgbClr val="029846"/>
            </a:solidFill>
          </a:ln>
        </p:spPr>
        <p:txBody>
          <a:bodyPr wrap="square" rtlCol="0">
            <a:spAutoFit/>
          </a:bodyPr>
          <a:lstStyle/>
          <a:p>
            <a:r>
              <a:rPr lang="en-US" sz="1200" dirty="0">
                <a:solidFill>
                  <a:srgbClr val="029846"/>
                </a:solidFill>
              </a:rPr>
              <a:t>Remove data from the queue.</a:t>
            </a:r>
          </a:p>
        </p:txBody>
      </p:sp>
      <p:sp>
        <p:nvSpPr>
          <p:cNvPr id="10" name="TextBox 9">
            <a:extLst>
              <a:ext uri="{FF2B5EF4-FFF2-40B4-BE49-F238E27FC236}">
                <a16:creationId xmlns:a16="http://schemas.microsoft.com/office/drawing/2014/main" id="{3F5F36F3-82CB-89BE-6B5E-0439AFD03CE1}"/>
              </a:ext>
            </a:extLst>
          </p:cNvPr>
          <p:cNvSpPr txBox="1"/>
          <p:nvPr/>
        </p:nvSpPr>
        <p:spPr>
          <a:xfrm>
            <a:off x="6528686" y="1809788"/>
            <a:ext cx="195374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Attempt to lock the mutex.</a:t>
            </a:r>
          </a:p>
        </p:txBody>
      </p:sp>
      <p:sp>
        <p:nvSpPr>
          <p:cNvPr id="3" name="TextBox 2">
            <a:extLst>
              <a:ext uri="{FF2B5EF4-FFF2-40B4-BE49-F238E27FC236}">
                <a16:creationId xmlns:a16="http://schemas.microsoft.com/office/drawing/2014/main" id="{66C05ACD-D831-1814-7DEB-FB645D02FB86}"/>
              </a:ext>
            </a:extLst>
          </p:cNvPr>
          <p:cNvSpPr txBox="1"/>
          <p:nvPr/>
        </p:nvSpPr>
        <p:spPr>
          <a:xfrm>
            <a:off x="4981826" y="3249968"/>
            <a:ext cx="1144637"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Are we done?</a:t>
            </a:r>
          </a:p>
        </p:txBody>
      </p:sp>
    </p:spTree>
    <p:extLst>
      <p:ext uri="{BB962C8B-B14F-4D97-AF65-F5344CB8AC3E}">
        <p14:creationId xmlns:p14="http://schemas.microsoft.com/office/powerpoint/2010/main" val="30712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fade">
                                      <p:cBhvr>
                                        <p:cTn id="19" dur="500"/>
                                        <p:tgtEl>
                                          <p:spTgt spid="5">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500"/>
                                        <p:tgtEl>
                                          <p:spTgt spid="5">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Effect transition="in" filter="fade">
                                      <p:cBhvr>
                                        <p:cTn id="25" dur="500"/>
                                        <p:tgtEl>
                                          <p:spTgt spid="5">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2" end="12"/>
                                            </p:txEl>
                                          </p:spTgt>
                                        </p:tgtEl>
                                        <p:attrNameLst>
                                          <p:attrName>style.visibility</p:attrName>
                                        </p:attrNameLst>
                                      </p:cBhvr>
                                      <p:to>
                                        <p:strVal val="visible"/>
                                      </p:to>
                                    </p:set>
                                    <p:animEffect transition="in" filter="fade">
                                      <p:cBhvr>
                                        <p:cTn id="28" dur="500"/>
                                        <p:tgtEl>
                                          <p:spTgt spid="5">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animEffect transition="in" filter="fade">
                                      <p:cBhvr>
                                        <p:cTn id="31" dur="500"/>
                                        <p:tgtEl>
                                          <p:spTgt spid="5">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5" end="15"/>
                                            </p:txEl>
                                          </p:spTgt>
                                        </p:tgtEl>
                                        <p:attrNameLst>
                                          <p:attrName>style.visibility</p:attrName>
                                        </p:attrNameLst>
                                      </p:cBhvr>
                                      <p:to>
                                        <p:strVal val="visible"/>
                                      </p:to>
                                    </p:set>
                                    <p:animEffect transition="in" filter="fade">
                                      <p:cBhvr>
                                        <p:cTn id="34" dur="500"/>
                                        <p:tgtEl>
                                          <p:spTgt spid="5">
                                            <p:txEl>
                                              <p:pRg st="15" end="1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animEffect transition="in" filter="fade">
                                      <p:cBhvr>
                                        <p:cTn id="37" dur="500"/>
                                        <p:tgtEl>
                                          <p:spTgt spid="5">
                                            <p:txEl>
                                              <p:pRg st="17" end="1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9" end="19"/>
                                            </p:txEl>
                                          </p:spTgt>
                                        </p:tgtEl>
                                        <p:attrNameLst>
                                          <p:attrName>style.visibility</p:attrName>
                                        </p:attrNameLst>
                                      </p:cBhvr>
                                      <p:to>
                                        <p:strVal val="visible"/>
                                      </p:to>
                                    </p:set>
                                    <p:animEffect transition="in" filter="fade">
                                      <p:cBhvr>
                                        <p:cTn id="40" dur="500"/>
                                        <p:tgtEl>
                                          <p:spTgt spid="5">
                                            <p:txEl>
                                              <p:pRg st="19" end="1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20" end="20"/>
                                            </p:txEl>
                                          </p:spTgt>
                                        </p:tgtEl>
                                        <p:attrNameLst>
                                          <p:attrName>style.visibility</p:attrName>
                                        </p:attrNameLst>
                                      </p:cBhvr>
                                      <p:to>
                                        <p:strVal val="visible"/>
                                      </p:to>
                                    </p:set>
                                    <p:animEffect transition="in" filter="fade">
                                      <p:cBhvr>
                                        <p:cTn id="43" dur="500"/>
                                        <p:tgtEl>
                                          <p:spTgt spid="5">
                                            <p:txEl>
                                              <p:pRg st="20" end="2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21" end="21"/>
                                            </p:txEl>
                                          </p:spTgt>
                                        </p:tgtEl>
                                        <p:attrNameLst>
                                          <p:attrName>style.visibility</p:attrName>
                                        </p:attrNameLst>
                                      </p:cBhvr>
                                      <p:to>
                                        <p:strVal val="visible"/>
                                      </p:to>
                                    </p:set>
                                    <p:animEffect transition="in" filter="fade">
                                      <p:cBhvr>
                                        <p:cTn id="46" dur="500"/>
                                        <p:tgtEl>
                                          <p:spTgt spid="5">
                                            <p:txEl>
                                              <p:pRg st="21" end="2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22" end="22"/>
                                            </p:txEl>
                                          </p:spTgt>
                                        </p:tgtEl>
                                        <p:attrNameLst>
                                          <p:attrName>style.visibility</p:attrName>
                                        </p:attrNameLst>
                                      </p:cBhvr>
                                      <p:to>
                                        <p:strVal val="visible"/>
                                      </p:to>
                                    </p:set>
                                    <p:animEffect transition="in" filter="fade">
                                      <p:cBhvr>
                                        <p:cTn id="49" dur="500"/>
                                        <p:tgtEl>
                                          <p:spTgt spid="5">
                                            <p:txEl>
                                              <p:pRg st="22" end="2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D25C-A301-6379-FC34-826C4C8CDE59}"/>
              </a:ext>
            </a:extLst>
          </p:cNvPr>
          <p:cNvSpPr>
            <a:spLocks noGrp="1"/>
          </p:cNvSpPr>
          <p:nvPr>
            <p:ph type="title"/>
          </p:nvPr>
        </p:nvSpPr>
        <p:spPr/>
        <p:txBody>
          <a:bodyPr/>
          <a:lstStyle/>
          <a:p>
            <a:r>
              <a:rPr lang="en-US" dirty="0"/>
              <a:t>Condition Variable Operation</a:t>
            </a:r>
          </a:p>
        </p:txBody>
      </p:sp>
      <p:sp>
        <p:nvSpPr>
          <p:cNvPr id="3" name="Content Placeholder 2">
            <a:extLst>
              <a:ext uri="{FF2B5EF4-FFF2-40B4-BE49-F238E27FC236}">
                <a16:creationId xmlns:a16="http://schemas.microsoft.com/office/drawing/2014/main" id="{FDB70993-E5F3-D04E-9487-A55AE5AA1534}"/>
              </a:ext>
            </a:extLst>
          </p:cNvPr>
          <p:cNvSpPr>
            <a:spLocks noGrp="1"/>
          </p:cNvSpPr>
          <p:nvPr>
            <p:ph idx="1"/>
          </p:nvPr>
        </p:nvSpPr>
        <p:spPr/>
        <p:txBody>
          <a:bodyPr/>
          <a:lstStyle/>
          <a:p>
            <a:r>
              <a:rPr lang="en-US" dirty="0"/>
              <a:t>Uniquely lock</a:t>
            </a:r>
            <a:r>
              <a:rPr lang="en-US" b="1" dirty="0">
                <a:solidFill>
                  <a:srgbClr val="0432FF"/>
                </a:solidFill>
                <a:latin typeface="Courier New" panose="02070309020205020404" pitchFamily="49" charset="0"/>
                <a:cs typeface="Courier New" panose="02070309020205020404" pitchFamily="49" charset="0"/>
              </a:rPr>
              <a:t> queue_lock</a:t>
            </a:r>
            <a:r>
              <a:rPr lang="en-US" dirty="0"/>
              <a:t>.</a:t>
            </a:r>
          </a:p>
          <a:p>
            <a:endParaRPr lang="en-US" dirty="0"/>
          </a:p>
          <a:p>
            <a:r>
              <a:rPr lang="en-US" dirty="0"/>
              <a:t>The </a:t>
            </a:r>
            <a:r>
              <a:rPr lang="en-US" b="1" dirty="0">
                <a:solidFill>
                  <a:srgbClr val="C00000"/>
                </a:solidFill>
                <a:latin typeface="Courier New" panose="02070309020205020404" pitchFamily="49" charset="0"/>
                <a:cs typeface="Courier New" panose="02070309020205020404" pitchFamily="49" charset="0"/>
              </a:rPr>
              <a:t>wait()</a:t>
            </a:r>
            <a:r>
              <a:rPr lang="en-US" dirty="0"/>
              <a:t> call:</a:t>
            </a:r>
          </a:p>
          <a:p>
            <a:endParaRPr lang="en-US" dirty="0"/>
          </a:p>
          <a:p>
            <a:endParaRPr lang="en-US" dirty="0"/>
          </a:p>
          <a:p>
            <a:pPr lvl="1"/>
            <a:r>
              <a:rPr lang="en-US" dirty="0"/>
              <a:t>Check the </a:t>
            </a:r>
            <a:r>
              <a:rPr lang="en-US" b="1" dirty="0">
                <a:solidFill>
                  <a:srgbClr val="029846"/>
                </a:solidFill>
                <a:latin typeface="Courier New" panose="02070309020205020404" pitchFamily="49" charset="0"/>
                <a:cs typeface="Courier New" panose="02070309020205020404" pitchFamily="49" charset="0"/>
              </a:rPr>
              <a:t>while</a:t>
            </a:r>
            <a:r>
              <a:rPr lang="en-US" dirty="0">
                <a:solidFill>
                  <a:srgbClr val="029846"/>
                </a:solidFill>
              </a:rPr>
              <a:t> condition</a:t>
            </a:r>
            <a:r>
              <a:rPr lang="en-US" dirty="0"/>
              <a:t>.</a:t>
            </a:r>
          </a:p>
          <a:p>
            <a:pPr lvl="1"/>
            <a:r>
              <a:rPr lang="en-US" dirty="0"/>
              <a:t>If the condition is true, unlock </a:t>
            </a:r>
            <a:r>
              <a:rPr lang="en-US" b="1" dirty="0">
                <a:solidFill>
                  <a:srgbClr val="0432FF"/>
                </a:solidFill>
                <a:latin typeface="Courier New" panose="02070309020205020404" pitchFamily="49" charset="0"/>
                <a:cs typeface="Courier New" panose="02070309020205020404" pitchFamily="49" charset="0"/>
              </a:rPr>
              <a:t>queue_lock</a:t>
            </a:r>
            <a:r>
              <a:rPr lang="en-US" dirty="0"/>
              <a:t>.</a:t>
            </a:r>
          </a:p>
          <a:p>
            <a:pPr lvl="1"/>
            <a:r>
              <a:rPr lang="en-US" dirty="0"/>
              <a:t>To recheck the condition, first relock </a:t>
            </a:r>
            <a:r>
              <a:rPr lang="en-US" b="1" dirty="0">
                <a:solidFill>
                  <a:srgbClr val="0432FF"/>
                </a:solidFill>
                <a:latin typeface="Courier New" panose="02070309020205020404" pitchFamily="49" charset="0"/>
                <a:cs typeface="Courier New" panose="02070309020205020404" pitchFamily="49" charset="0"/>
              </a:rPr>
              <a:t>queue_lock</a:t>
            </a:r>
            <a:r>
              <a:rPr lang="en-US" dirty="0"/>
              <a:t>.</a:t>
            </a:r>
          </a:p>
          <a:p>
            <a:pPr lvl="1"/>
            <a:r>
              <a:rPr lang="en-US" dirty="0"/>
              <a:t>If the condition is false, break out of the </a:t>
            </a:r>
            <a:r>
              <a:rPr lang="en-US" b="1" dirty="0">
                <a:solidFill>
                  <a:srgbClr val="0432FF"/>
                </a:solidFill>
                <a:latin typeface="Courier New" panose="02070309020205020404" pitchFamily="49" charset="0"/>
                <a:cs typeface="Courier New" panose="02070309020205020404" pitchFamily="49" charset="0"/>
              </a:rPr>
              <a:t>while</a:t>
            </a:r>
            <a:r>
              <a:rPr lang="en-US" dirty="0"/>
              <a:t> loop with the </a:t>
            </a:r>
            <a:r>
              <a:rPr lang="en-US" b="1" dirty="0">
                <a:solidFill>
                  <a:srgbClr val="0432FF"/>
                </a:solidFill>
                <a:latin typeface="Courier New" panose="02070309020205020404" pitchFamily="49" charset="0"/>
                <a:cs typeface="Courier New" panose="02070309020205020404" pitchFamily="49" charset="0"/>
              </a:rPr>
              <a:t>queue_lock </a:t>
            </a:r>
            <a:r>
              <a:rPr lang="en-US" dirty="0"/>
              <a:t>locked.</a:t>
            </a:r>
          </a:p>
        </p:txBody>
      </p:sp>
      <p:sp>
        <p:nvSpPr>
          <p:cNvPr id="4" name="Slide Number Placeholder 3">
            <a:extLst>
              <a:ext uri="{FF2B5EF4-FFF2-40B4-BE49-F238E27FC236}">
                <a16:creationId xmlns:a16="http://schemas.microsoft.com/office/drawing/2014/main" id="{CC0DF896-C834-3289-FDCE-67C8E1C598EA}"/>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6" name="TextBox 5">
            <a:extLst>
              <a:ext uri="{FF2B5EF4-FFF2-40B4-BE49-F238E27FC236}">
                <a16:creationId xmlns:a16="http://schemas.microsoft.com/office/drawing/2014/main" id="{81C4F4E5-ABAE-5DD9-5C9E-EA78D986F183}"/>
              </a:ext>
            </a:extLst>
          </p:cNvPr>
          <p:cNvSpPr txBox="1"/>
          <p:nvPr/>
        </p:nvSpPr>
        <p:spPr>
          <a:xfrm>
            <a:off x="782071" y="1813733"/>
            <a:ext cx="7904728"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a:solidFill>
                  <a:srgbClr val="C00000"/>
                </a:solidFill>
                <a:latin typeface="Courier New" panose="02070309020205020404" pitchFamily="49" charset="0"/>
                <a:cs typeface="Courier New" panose="02070309020205020404" pitchFamily="49" charset="0"/>
              </a:rPr>
              <a:t>unique_lock&lt;mutex&gt; </a:t>
            </a:r>
            <a:r>
              <a:rPr lang="en-US" sz="1800" b="1" dirty="0">
                <a:solidFill>
                  <a:srgbClr val="0432FF"/>
                </a:solidFill>
                <a:latin typeface="Courier New" panose="02070309020205020404" pitchFamily="49" charset="0"/>
                <a:cs typeface="Courier New" panose="02070309020205020404" pitchFamily="49" charset="0"/>
              </a:rPr>
              <a:t>queue_lock</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shared_queue.get_mutex</a:t>
            </a:r>
            <a:r>
              <a:rPr lang="en-US" sz="1800"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8B0521F4-AC27-478A-94F4-D263389ED920}"/>
              </a:ext>
            </a:extLst>
          </p:cNvPr>
          <p:cNvSpPr txBox="1"/>
          <p:nvPr/>
        </p:nvSpPr>
        <p:spPr>
          <a:xfrm>
            <a:off x="3931927" y="2441691"/>
            <a:ext cx="4733988" cy="1200329"/>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a:latin typeface="Courier New" panose="02070309020205020404" pitchFamily="49" charset="0"/>
                <a:cs typeface="Courier New" panose="02070309020205020404" pitchFamily="49" charset="0"/>
              </a:rPr>
              <a:t>while (</a:t>
            </a:r>
            <a:r>
              <a:rPr lang="en-US" sz="1800" b="1" dirty="0" err="1">
                <a:solidFill>
                  <a:srgbClr val="029846"/>
                </a:solidFill>
                <a:latin typeface="Courier New" panose="02070309020205020404" pitchFamily="49" charset="0"/>
                <a:cs typeface="Courier New" panose="02070309020205020404" pitchFamily="49" charset="0"/>
              </a:rPr>
              <a:t>shared_queue.is_full</a:t>
            </a:r>
            <a:r>
              <a:rPr lang="en-US" sz="1800" b="1" dirty="0">
                <a:solidFill>
                  <a:srgbClr val="029846"/>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a:t>
            </a:r>
            <a:br>
              <a:rPr lang="en-US" sz="1800" b="1" dirty="0">
                <a:latin typeface="Courier New" panose="02070309020205020404" pitchFamily="49" charset="0"/>
                <a:cs typeface="Courier New" panose="02070309020205020404" pitchFamily="49" charset="0"/>
              </a:rPr>
            </a:br>
            <a:r>
              <a:rPr lang="en-US" sz="1800" b="1" dirty="0">
                <a:latin typeface="Courier New" panose="02070309020205020404" pitchFamily="49" charset="0"/>
                <a:cs typeface="Courier New" panose="02070309020205020404" pitchFamily="49" charset="0"/>
              </a:rPr>
              <a:t>{</a:t>
            </a:r>
            <a:br>
              <a:rPr lang="en-US" sz="1800" b="1" dirty="0">
                <a:latin typeface="Courier New" panose="02070309020205020404" pitchFamily="49" charset="0"/>
                <a:cs typeface="Courier New" panose="02070309020205020404" pitchFamily="49" charset="0"/>
              </a:rPr>
            </a:br>
            <a:r>
              <a:rPr lang="en-US" sz="1800" b="1" dirty="0">
                <a:latin typeface="Courier New" panose="02070309020205020404" pitchFamily="49" charset="0"/>
                <a:cs typeface="Courier New" panose="02070309020205020404" pitchFamily="49" charset="0"/>
              </a:rPr>
              <a:t>    </a:t>
            </a:r>
            <a:r>
              <a:rPr lang="en-US" sz="1800" b="1" dirty="0" err="1">
                <a:solidFill>
                  <a:srgbClr val="C00000"/>
                </a:solidFill>
                <a:latin typeface="Courier New" panose="02070309020205020404" pitchFamily="49" charset="0"/>
                <a:cs typeface="Courier New" panose="02070309020205020404" pitchFamily="49" charset="0"/>
              </a:rPr>
              <a:t>producer_cv.wait</a:t>
            </a:r>
            <a:r>
              <a:rPr lang="en-US" sz="1800" b="1" dirty="0">
                <a:solidFill>
                  <a:srgbClr val="C00000"/>
                </a:solidFill>
                <a:latin typeface="Courier New" panose="02070309020205020404" pitchFamily="49" charset="0"/>
                <a:cs typeface="Courier New" panose="02070309020205020404" pitchFamily="49" charset="0"/>
              </a:rPr>
              <a:t>(</a:t>
            </a:r>
            <a:r>
              <a:rPr lang="en-US" sz="1800" b="1" dirty="0">
                <a:solidFill>
                  <a:srgbClr val="0432FF"/>
                </a:solidFill>
                <a:latin typeface="Courier New" panose="02070309020205020404" pitchFamily="49" charset="0"/>
                <a:cs typeface="Courier New" panose="02070309020205020404" pitchFamily="49" charset="0"/>
              </a:rPr>
              <a:t>queue_lock</a:t>
            </a:r>
            <a:r>
              <a:rPr lang="en-US" sz="1800" b="1" dirty="0">
                <a:solidFill>
                  <a:srgbClr val="C00000"/>
                </a:solidFill>
                <a:latin typeface="Courier New" panose="02070309020205020404" pitchFamily="49" charset="0"/>
                <a:cs typeface="Courier New" panose="02070309020205020404" pitchFamily="49" charset="0"/>
              </a:rPr>
              <a:t>);</a:t>
            </a:r>
            <a:br>
              <a:rPr lang="en-US" sz="1800" b="1" dirty="0">
                <a:latin typeface="Courier New" panose="02070309020205020404" pitchFamily="49" charset="0"/>
                <a:cs typeface="Courier New" panose="02070309020205020404" pitchFamily="49" charset="0"/>
              </a:rPr>
            </a:br>
            <a:r>
              <a:rPr lang="en-US" sz="1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0616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541-BD34-09EB-FE4E-0ABF08F9EB52}"/>
              </a:ext>
            </a:extLst>
          </p:cNvPr>
          <p:cNvSpPr>
            <a:spLocks noGrp="1"/>
          </p:cNvSpPr>
          <p:nvPr>
            <p:ph type="title"/>
          </p:nvPr>
        </p:nvSpPr>
        <p:spPr/>
        <p:txBody>
          <a:bodyPr/>
          <a:lstStyle/>
          <a:p>
            <a:r>
              <a:rPr lang="en-US" dirty="0"/>
              <a:t>Final Notes on Multithreading</a:t>
            </a:r>
          </a:p>
        </p:txBody>
      </p:sp>
      <p:sp>
        <p:nvSpPr>
          <p:cNvPr id="3" name="Content Placeholder 2">
            <a:extLst>
              <a:ext uri="{FF2B5EF4-FFF2-40B4-BE49-F238E27FC236}">
                <a16:creationId xmlns:a16="http://schemas.microsoft.com/office/drawing/2014/main" id="{A83479FC-A521-ADB0-2514-90F2BD6B01E9}"/>
              </a:ext>
            </a:extLst>
          </p:cNvPr>
          <p:cNvSpPr>
            <a:spLocks noGrp="1"/>
          </p:cNvSpPr>
          <p:nvPr>
            <p:ph idx="1"/>
          </p:nvPr>
        </p:nvSpPr>
        <p:spPr>
          <a:xfrm>
            <a:off x="457200" y="1234464"/>
            <a:ext cx="8320994" cy="4846267"/>
          </a:xfrm>
        </p:spPr>
        <p:txBody>
          <a:bodyPr/>
          <a:lstStyle/>
          <a:p>
            <a:r>
              <a:rPr lang="en-US" dirty="0"/>
              <a:t>It’s a </a:t>
            </a:r>
            <a:r>
              <a:rPr lang="en-US" u="sng" dirty="0"/>
              <a:t>major challenge</a:t>
            </a:r>
            <a:r>
              <a:rPr lang="en-US" dirty="0"/>
              <a:t> to design and develop a multithreaded application.</a:t>
            </a:r>
          </a:p>
          <a:p>
            <a:pPr lvl="4"/>
            <a:endParaRPr lang="en-US" dirty="0"/>
          </a:p>
          <a:p>
            <a:r>
              <a:rPr lang="en-US" dirty="0"/>
              <a:t>Because the </a:t>
            </a:r>
            <a:r>
              <a:rPr lang="en-US" u="sng" dirty="0"/>
              <a:t>runtime system</a:t>
            </a:r>
            <a:r>
              <a:rPr lang="en-US" dirty="0"/>
              <a:t> usually determines the order that spawned child threads start executing, </a:t>
            </a:r>
            <a:r>
              <a:rPr lang="en-US" u="sng" dirty="0"/>
              <a:t>timing issues</a:t>
            </a:r>
            <a:r>
              <a:rPr lang="en-US" dirty="0"/>
              <a:t> can cause random and irreproducible behaviors from one run of the application to another.</a:t>
            </a:r>
          </a:p>
          <a:p>
            <a:pPr lvl="1"/>
            <a:r>
              <a:rPr lang="en-US" dirty="0"/>
              <a:t>Debugging then becomes a nightmare.</a:t>
            </a:r>
          </a:p>
          <a:p>
            <a:pPr lvl="4"/>
            <a:endParaRPr lang="en-US" dirty="0"/>
          </a:p>
          <a:p>
            <a:r>
              <a:rPr lang="en-US" dirty="0"/>
              <a:t>A </a:t>
            </a:r>
            <a:r>
              <a:rPr lang="en-US" dirty="0">
                <a:solidFill>
                  <a:srgbClr val="C00000"/>
                </a:solidFill>
              </a:rPr>
              <a:t>deadlock</a:t>
            </a:r>
            <a:r>
              <a:rPr lang="en-US" dirty="0"/>
              <a:t> can occur when all the threads are blocked, and the entire application hangs.</a:t>
            </a:r>
          </a:p>
          <a:p>
            <a:pPr lvl="3"/>
            <a:endParaRPr lang="en-US" sz="650" dirty="0"/>
          </a:p>
        </p:txBody>
      </p:sp>
      <p:sp>
        <p:nvSpPr>
          <p:cNvPr id="4" name="Slide Number Placeholder 3">
            <a:extLst>
              <a:ext uri="{FF2B5EF4-FFF2-40B4-BE49-F238E27FC236}">
                <a16:creationId xmlns:a16="http://schemas.microsoft.com/office/drawing/2014/main" id="{385A3ECF-0814-C245-48E8-99B547D3ED81}"/>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40831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79A8-5452-A1F5-3335-0191640D3705}"/>
              </a:ext>
            </a:extLst>
          </p:cNvPr>
          <p:cNvSpPr>
            <a:spLocks noGrp="1"/>
          </p:cNvSpPr>
          <p:nvPr>
            <p:ph type="title"/>
          </p:nvPr>
        </p:nvSpPr>
        <p:spPr/>
        <p:txBody>
          <a:bodyPr/>
          <a:lstStyle/>
          <a:p>
            <a:r>
              <a:rPr lang="en-US" dirty="0"/>
              <a:t>Final Notes on Multithreading</a:t>
            </a:r>
            <a:r>
              <a:rPr lang="en-US" i="1" dirty="0"/>
              <a:t>, cont’d</a:t>
            </a:r>
          </a:p>
        </p:txBody>
      </p:sp>
      <p:sp>
        <p:nvSpPr>
          <p:cNvPr id="3" name="Content Placeholder 2">
            <a:extLst>
              <a:ext uri="{FF2B5EF4-FFF2-40B4-BE49-F238E27FC236}">
                <a16:creationId xmlns:a16="http://schemas.microsoft.com/office/drawing/2014/main" id="{48C516EB-61A6-7BB6-8615-A3BF7910656B}"/>
              </a:ext>
            </a:extLst>
          </p:cNvPr>
          <p:cNvSpPr>
            <a:spLocks noGrp="1"/>
          </p:cNvSpPr>
          <p:nvPr>
            <p:ph idx="1"/>
          </p:nvPr>
        </p:nvSpPr>
        <p:spPr>
          <a:xfrm>
            <a:off x="457200" y="1295400"/>
            <a:ext cx="8229600" cy="4953000"/>
          </a:xfrm>
        </p:spPr>
        <p:txBody>
          <a:bodyPr/>
          <a:lstStyle/>
          <a:p>
            <a:r>
              <a:rPr lang="en-US" dirty="0"/>
              <a:t>Increasing the number of threads does not mean that an application’s execution time approaches zero! </a:t>
            </a:r>
          </a:p>
          <a:p>
            <a:pPr lvl="1"/>
            <a:r>
              <a:rPr lang="en-US" dirty="0"/>
              <a:t>Mutexes, locks, and condition variables all have their own performance costs. </a:t>
            </a:r>
          </a:p>
          <a:p>
            <a:pPr lvl="1"/>
            <a:r>
              <a:rPr lang="en-US" dirty="0"/>
              <a:t>The costs of context switching can overwhelm the benefit of having more threads. </a:t>
            </a:r>
          </a:p>
          <a:p>
            <a:pPr lvl="4"/>
            <a:endParaRPr lang="en-US" dirty="0"/>
          </a:p>
          <a:p>
            <a:r>
              <a:rPr lang="en-US" dirty="0"/>
              <a:t>Designing a multithreaded application can be a </a:t>
            </a:r>
            <a:r>
              <a:rPr lang="en-US" u="sng" dirty="0"/>
              <a:t>delicate balancing act</a:t>
            </a:r>
            <a:r>
              <a:rPr lang="en-US" dirty="0"/>
              <a:t> if the goal is to increase performance without increasing complexity.</a:t>
            </a:r>
          </a:p>
          <a:p>
            <a:pPr lvl="1"/>
            <a:r>
              <a:rPr lang="en-US" dirty="0"/>
              <a:t>What applications are suitable for multithreading?</a:t>
            </a:r>
          </a:p>
        </p:txBody>
      </p:sp>
      <p:sp>
        <p:nvSpPr>
          <p:cNvPr id="4" name="Slide Number Placeholder 3">
            <a:extLst>
              <a:ext uri="{FF2B5EF4-FFF2-40B4-BE49-F238E27FC236}">
                <a16:creationId xmlns:a16="http://schemas.microsoft.com/office/drawing/2014/main" id="{7553C8CC-4D1B-5E1B-F41F-20E4308D966E}"/>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Tree>
    <p:extLst>
      <p:ext uri="{BB962C8B-B14F-4D97-AF65-F5344CB8AC3E}">
        <p14:creationId xmlns:p14="http://schemas.microsoft.com/office/powerpoint/2010/main" val="17295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latin typeface="Courier New" charset="0"/>
                <a:ea typeface="Courier New" charset="0"/>
                <a:cs typeface="Courier New" charset="0"/>
              </a:rPr>
              <a:t>auto</a:t>
            </a:r>
            <a:r>
              <a:rPr lang="en-US" dirty="0"/>
              <a:t> Keyword</a:t>
            </a:r>
          </a:p>
        </p:txBody>
      </p:sp>
      <p:sp>
        <p:nvSpPr>
          <p:cNvPr id="3" name="Content Placeholder 2"/>
          <p:cNvSpPr>
            <a:spLocks noGrp="1"/>
          </p:cNvSpPr>
          <p:nvPr>
            <p:ph idx="1"/>
          </p:nvPr>
        </p:nvSpPr>
        <p:spPr>
          <a:xfrm>
            <a:off x="457200" y="1295401"/>
            <a:ext cx="8229600" cy="4145258"/>
          </a:xfrm>
        </p:spPr>
        <p:txBody>
          <a:bodyPr/>
          <a:lstStyle/>
          <a:p>
            <a:r>
              <a:rPr lang="en-US" dirty="0"/>
              <a:t>In a declaration of a variable that is also being </a:t>
            </a:r>
            <a:r>
              <a:rPr lang="en-US" u="sng" dirty="0"/>
              <a:t>initialized</a:t>
            </a:r>
            <a:r>
              <a:rPr lang="en-US" dirty="0"/>
              <a:t>, the compiler can </a:t>
            </a:r>
            <a:r>
              <a:rPr lang="en-US" u="sng" dirty="0"/>
              <a:t>infer</a:t>
            </a:r>
            <a:r>
              <a:rPr lang="en-US" dirty="0"/>
              <a:t> the type of the variable from the initialization expression.</a:t>
            </a:r>
          </a:p>
          <a:p>
            <a:pPr lvl="1"/>
            <a:r>
              <a:rPr lang="en-US" dirty="0">
                <a:solidFill>
                  <a:srgbClr val="B23C00"/>
                </a:solidFill>
              </a:rPr>
              <a:t>type inference</a:t>
            </a:r>
            <a:r>
              <a:rPr lang="en-US" dirty="0"/>
              <a:t>, AKA </a:t>
            </a:r>
            <a:r>
              <a:rPr lang="en-US" dirty="0">
                <a:solidFill>
                  <a:srgbClr val="B23C00"/>
                </a:solidFill>
              </a:rPr>
              <a:t>type determination</a:t>
            </a:r>
          </a:p>
          <a:p>
            <a:pPr lvl="5"/>
            <a:endParaRPr lang="en-US" dirty="0"/>
          </a:p>
          <a:p>
            <a:r>
              <a:rPr lang="en-US" dirty="0"/>
              <a:t>Use </a:t>
            </a:r>
            <a:r>
              <a:rPr lang="en-US" b="1" dirty="0">
                <a:solidFill>
                  <a:srgbClr val="0033CC"/>
                </a:solidFill>
                <a:latin typeface="Courier New" charset="0"/>
                <a:ea typeface="Courier New" charset="0"/>
                <a:cs typeface="Courier New" charset="0"/>
              </a:rPr>
              <a:t>auto</a:t>
            </a:r>
            <a:r>
              <a:rPr lang="en-US" dirty="0">
                <a:solidFill>
                  <a:srgbClr val="0033CC"/>
                </a:solidFill>
              </a:rPr>
              <a:t> </a:t>
            </a:r>
            <a:r>
              <a:rPr lang="en-US" dirty="0"/>
              <a:t>instead of a complicated type name.</a:t>
            </a:r>
          </a:p>
          <a:p>
            <a:pPr lvl="1"/>
            <a:r>
              <a:rPr lang="en-US" dirty="0"/>
              <a:t>Examples: Instead of:</a:t>
            </a:r>
            <a:br>
              <a:rPr lang="en-US" dirty="0"/>
            </a:br>
            <a:br>
              <a:rPr lang="en-US" dirty="0"/>
            </a:br>
            <a:br>
              <a:rPr lang="en-US" sz="1400" dirty="0"/>
            </a:br>
            <a:r>
              <a:rPr lang="en-US" dirty="0"/>
              <a:t>Use:</a:t>
            </a:r>
            <a:r>
              <a:rPr lang="en-US" b="1" dirty="0">
                <a:latin typeface="Courier New" panose="02070309020205020404" pitchFamily="49" charset="0"/>
                <a:cs typeface="Courier New" panose="02070309020205020404" pitchFamily="49" charset="0"/>
              </a:rPr>
              <a:t> </a:t>
            </a:r>
            <a:endParaRPr lang="en-US" dirty="0"/>
          </a:p>
        </p:txBody>
      </p:sp>
      <p:sp>
        <p:nvSpPr>
          <p:cNvPr id="5" name="TextBox 4"/>
          <p:cNvSpPr txBox="1"/>
          <p:nvPr/>
        </p:nvSpPr>
        <p:spPr>
          <a:xfrm>
            <a:off x="487652" y="4365994"/>
            <a:ext cx="8180445"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err="1">
                <a:solidFill>
                  <a:srgbClr val="B23C00"/>
                </a:solidFill>
                <a:latin typeface="Courier New" panose="02070309020205020404" pitchFamily="49" charset="0"/>
                <a:cs typeface="Courier New" panose="02070309020205020404" pitchFamily="49" charset="0"/>
              </a:rPr>
              <a:t>steady_clock</a:t>
            </a:r>
            <a:r>
              <a:rPr lang="en-US" sz="1800" b="1" dirty="0">
                <a:solidFill>
                  <a:srgbClr val="B23C00"/>
                </a:solidFill>
                <a:latin typeface="Courier New" panose="02070309020205020404" pitchFamily="49" charset="0"/>
                <a:cs typeface="Courier New" panose="02070309020205020404" pitchFamily="49" charset="0"/>
              </a:rPr>
              <a:t>::</a:t>
            </a:r>
            <a:r>
              <a:rPr lang="en-US" sz="1800" b="1" dirty="0" err="1">
                <a:solidFill>
                  <a:srgbClr val="B23C00"/>
                </a:solidFill>
                <a:latin typeface="Courier New" panose="02070309020205020404" pitchFamily="49" charset="0"/>
                <a:cs typeface="Courier New" panose="02070309020205020404" pitchFamily="49" charset="0"/>
              </a:rPr>
              <a:t>time_point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start_time</a:t>
            </a:r>
            <a:r>
              <a:rPr lang="en-US" sz="1800" b="1" dirty="0">
                <a:latin typeface="Courier New" panose="02070309020205020404" pitchFamily="49" charset="0"/>
                <a:cs typeface="Courier New" panose="02070309020205020404" pitchFamily="49" charset="0"/>
              </a:rPr>
              <a:t> = </a:t>
            </a:r>
            <a:r>
              <a:rPr lang="en-US" sz="1800" b="1" dirty="0" err="1">
                <a:solidFill>
                  <a:srgbClr val="0432FF"/>
                </a:solidFill>
                <a:latin typeface="Courier New" panose="02070309020205020404" pitchFamily="49" charset="0"/>
                <a:cs typeface="Courier New" panose="02070309020205020404" pitchFamily="49" charset="0"/>
              </a:rPr>
              <a:t>steady_clock</a:t>
            </a:r>
            <a:r>
              <a:rPr lang="en-US" sz="1800" b="1" dirty="0">
                <a:solidFill>
                  <a:srgbClr val="0432FF"/>
                </a:solidFill>
                <a:latin typeface="Courier New" panose="02070309020205020404" pitchFamily="49" charset="0"/>
                <a:cs typeface="Courier New" panose="02070309020205020404" pitchFamily="49" charset="0"/>
              </a:rPr>
              <a:t>::now()</a:t>
            </a:r>
            <a:r>
              <a:rPr lang="en-US" sz="1800" b="1" dirty="0">
                <a:latin typeface="Courier New" panose="02070309020205020404" pitchFamily="49" charset="0"/>
                <a:cs typeface="Courier New" panose="02070309020205020404" pitchFamily="49" charset="0"/>
              </a:rPr>
              <a:t>;</a:t>
            </a:r>
          </a:p>
        </p:txBody>
      </p:sp>
      <p:sp>
        <p:nvSpPr>
          <p:cNvPr id="6" name="TextBox 5"/>
          <p:cNvSpPr txBox="1"/>
          <p:nvPr/>
        </p:nvSpPr>
        <p:spPr>
          <a:xfrm>
            <a:off x="2194586" y="4897371"/>
            <a:ext cx="5423280"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a:solidFill>
                  <a:srgbClr val="B23C00"/>
                </a:solidFill>
                <a:latin typeface="Courier New" panose="02070309020205020404" pitchFamily="49" charset="0"/>
                <a:cs typeface="Courier New" panose="02070309020205020404" pitchFamily="49" charset="0"/>
              </a:rPr>
              <a:t>auto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start_time</a:t>
            </a:r>
            <a:r>
              <a:rPr lang="en-US" sz="1800" b="1" dirty="0">
                <a:latin typeface="Courier New" panose="02070309020205020404" pitchFamily="49" charset="0"/>
                <a:cs typeface="Courier New" panose="02070309020205020404" pitchFamily="49" charset="0"/>
              </a:rPr>
              <a:t> = </a:t>
            </a:r>
            <a:r>
              <a:rPr lang="en-US" sz="1800" b="1" dirty="0" err="1">
                <a:solidFill>
                  <a:srgbClr val="0432FF"/>
                </a:solidFill>
                <a:latin typeface="Courier New" panose="02070309020205020404" pitchFamily="49" charset="0"/>
                <a:cs typeface="Courier New" panose="02070309020205020404" pitchFamily="49" charset="0"/>
              </a:rPr>
              <a:t>steady_clock</a:t>
            </a:r>
            <a:r>
              <a:rPr lang="en-US" sz="1800" b="1" dirty="0">
                <a:solidFill>
                  <a:srgbClr val="0432FF"/>
                </a:solidFill>
                <a:latin typeface="Courier New" panose="02070309020205020404" pitchFamily="49" charset="0"/>
                <a:cs typeface="Courier New" panose="02070309020205020404" pitchFamily="49" charset="0"/>
              </a:rPr>
              <a:t>::now()</a:t>
            </a:r>
            <a:r>
              <a:rPr lang="en-US" sz="1800" b="1" dirty="0">
                <a:latin typeface="Courier New" panose="02070309020205020404" pitchFamily="49" charset="0"/>
                <a:cs typeface="Courier New" panose="02070309020205020404" pitchFamily="49" charset="0"/>
              </a:rPr>
              <a:t>;</a:t>
            </a:r>
          </a:p>
        </p:txBody>
      </p:sp>
      <p:sp>
        <p:nvSpPr>
          <p:cNvPr id="7" name="Slide Number Placeholder 6"/>
          <p:cNvSpPr>
            <a:spLocks noGrp="1"/>
          </p:cNvSpPr>
          <p:nvPr>
            <p:ph type="sldNum" sz="quarter" idx="12"/>
          </p:nvPr>
        </p:nvSpPr>
        <p:spPr/>
        <p:txBody>
          <a:bodyPr/>
          <a:lstStyle/>
          <a:p>
            <a:fld id="{5E4F0376-0E54-9843-B673-E00D6670E830}" type="slidenum">
              <a:rPr lang="en-US" smtClean="0"/>
              <a:pPr/>
              <a:t>38</a:t>
            </a:fld>
            <a:endParaRPr lang="en-US"/>
          </a:p>
        </p:txBody>
      </p:sp>
      <p:sp>
        <p:nvSpPr>
          <p:cNvPr id="4" name="TextBox 3">
            <a:extLst>
              <a:ext uri="{FF2B5EF4-FFF2-40B4-BE49-F238E27FC236}">
                <a16:creationId xmlns:a16="http://schemas.microsoft.com/office/drawing/2014/main" id="{72160CDA-3751-3345-B6C5-69543DF8F100}"/>
              </a:ext>
            </a:extLst>
          </p:cNvPr>
          <p:cNvSpPr txBox="1"/>
          <p:nvPr/>
        </p:nvSpPr>
        <p:spPr>
          <a:xfrm>
            <a:off x="546698" y="5440658"/>
            <a:ext cx="8050602" cy="584775"/>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From the initialization expression </a:t>
            </a:r>
            <a:r>
              <a:rPr lang="en-US" b="1" dirty="0" err="1">
                <a:solidFill>
                  <a:srgbClr val="0033CC"/>
                </a:solidFill>
                <a:latin typeface="Courier New" panose="02070309020205020404" pitchFamily="49" charset="0"/>
                <a:cs typeface="Courier New" panose="02070309020205020404" pitchFamily="49" charset="0"/>
              </a:rPr>
              <a:t>steady_clock</a:t>
            </a:r>
            <a:r>
              <a:rPr lang="en-US" b="1" dirty="0">
                <a:solidFill>
                  <a:srgbClr val="0033CC"/>
                </a:solidFill>
                <a:latin typeface="Courier New" panose="02070309020205020404" pitchFamily="49" charset="0"/>
                <a:cs typeface="Courier New" panose="02070309020205020404" pitchFamily="49" charset="0"/>
              </a:rPr>
              <a:t>::now()</a:t>
            </a:r>
            <a:r>
              <a:rPr lang="en-US" dirty="0">
                <a:solidFill>
                  <a:srgbClr val="0033CC"/>
                </a:solidFill>
              </a:rPr>
              <a:t> the compiler can </a:t>
            </a:r>
            <a:r>
              <a:rPr lang="en-US" u="sng" dirty="0">
                <a:solidFill>
                  <a:srgbClr val="0033CC"/>
                </a:solidFill>
              </a:rPr>
              <a:t>infer</a:t>
            </a:r>
            <a:r>
              <a:rPr lang="en-US" dirty="0">
                <a:solidFill>
                  <a:srgbClr val="0033CC"/>
                </a:solidFill>
              </a:rPr>
              <a:t> that </a:t>
            </a:r>
            <a:br>
              <a:rPr lang="en-US" dirty="0">
                <a:solidFill>
                  <a:srgbClr val="0033CC"/>
                </a:solidFill>
              </a:rPr>
            </a:br>
            <a:r>
              <a:rPr lang="en-US" b="1" dirty="0" err="1">
                <a:solidFill>
                  <a:srgbClr val="0033CC"/>
                </a:solidFill>
                <a:latin typeface="Courier New" panose="02070309020205020404" pitchFamily="49" charset="0"/>
                <a:cs typeface="Courier New" panose="02070309020205020404" pitchFamily="49" charset="0"/>
              </a:rPr>
              <a:t>start_time</a:t>
            </a:r>
            <a:r>
              <a:rPr lang="en-US" b="1" dirty="0">
                <a:solidFill>
                  <a:srgbClr val="0033CC"/>
                </a:solidFill>
                <a:latin typeface="Courier New" panose="02070309020205020404" pitchFamily="49" charset="0"/>
                <a:cs typeface="Courier New" panose="02070309020205020404" pitchFamily="49" charset="0"/>
              </a:rPr>
              <a:t> </a:t>
            </a:r>
            <a:r>
              <a:rPr lang="en-US" dirty="0">
                <a:solidFill>
                  <a:srgbClr val="0033CC"/>
                </a:solidFill>
              </a:rPr>
              <a:t>has type</a:t>
            </a:r>
            <a:r>
              <a:rPr lang="en-US" b="1" dirty="0">
                <a:solidFill>
                  <a:srgbClr val="0033CC"/>
                </a:solidFill>
                <a:latin typeface="Courier New" panose="02070309020205020404" pitchFamily="49" charset="0"/>
                <a:cs typeface="Courier New" panose="02070309020205020404" pitchFamily="49" charset="0"/>
              </a:rPr>
              <a:t> </a:t>
            </a:r>
            <a:r>
              <a:rPr lang="en-US" b="1" dirty="0" err="1">
                <a:solidFill>
                  <a:srgbClr val="0033CC"/>
                </a:solidFill>
                <a:latin typeface="Courier New" panose="02070309020205020404" pitchFamily="49" charset="0"/>
                <a:cs typeface="Courier New" panose="02070309020205020404" pitchFamily="49" charset="0"/>
              </a:rPr>
              <a:t>steady_clock</a:t>
            </a:r>
            <a:r>
              <a:rPr lang="en-US" b="1" dirty="0">
                <a:solidFill>
                  <a:srgbClr val="0033CC"/>
                </a:solidFill>
                <a:latin typeface="Courier New" panose="02070309020205020404" pitchFamily="49" charset="0"/>
                <a:cs typeface="Courier New" panose="02070309020205020404" pitchFamily="49" charset="0"/>
              </a:rPr>
              <a:t>::</a:t>
            </a:r>
            <a:r>
              <a:rPr lang="en-US" b="1" dirty="0" err="1">
                <a:solidFill>
                  <a:srgbClr val="0033CC"/>
                </a:solidFill>
                <a:latin typeface="Courier New" panose="02070309020205020404" pitchFamily="49" charset="0"/>
                <a:cs typeface="Courier New" panose="02070309020205020404" pitchFamily="49" charset="0"/>
              </a:rPr>
              <a:t>time_point</a:t>
            </a:r>
            <a:r>
              <a:rPr lang="en-US" dirty="0"/>
              <a:t>.</a:t>
            </a:r>
            <a:endParaRPr lang="en-US" dirty="0">
              <a:solidFill>
                <a:srgbClr val="0033CC"/>
              </a:solidFill>
            </a:endParaRPr>
          </a:p>
        </p:txBody>
      </p:sp>
    </p:spTree>
    <p:extLst>
      <p:ext uri="{BB962C8B-B14F-4D97-AF65-F5344CB8AC3E}">
        <p14:creationId xmlns:p14="http://schemas.microsoft.com/office/powerpoint/2010/main" val="32467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err="1">
                <a:latin typeface="Courier New" charset="0"/>
                <a:ea typeface="Courier New" charset="0"/>
                <a:cs typeface="Courier New" charset="0"/>
              </a:rPr>
              <a:t>decltype</a:t>
            </a:r>
            <a:r>
              <a:rPr lang="en-US" dirty="0"/>
              <a:t> Pseudo-Function</a:t>
            </a:r>
          </a:p>
        </p:txBody>
      </p:sp>
      <p:sp>
        <p:nvSpPr>
          <p:cNvPr id="3" name="Content Placeholder 2"/>
          <p:cNvSpPr>
            <a:spLocks noGrp="1"/>
          </p:cNvSpPr>
          <p:nvPr>
            <p:ph idx="1"/>
          </p:nvPr>
        </p:nvSpPr>
        <p:spPr>
          <a:xfrm>
            <a:off x="457200" y="1295399"/>
            <a:ext cx="8229600" cy="3322307"/>
          </a:xfrm>
        </p:spPr>
        <p:txBody>
          <a:bodyPr/>
          <a:lstStyle/>
          <a:p>
            <a:r>
              <a:rPr lang="en-US" b="1" dirty="0" err="1">
                <a:solidFill>
                  <a:srgbClr val="0033CC"/>
                </a:solidFill>
                <a:latin typeface="Courier New" panose="02070309020205020404" pitchFamily="49" charset="0"/>
                <a:cs typeface="Courier New" panose="02070309020205020404" pitchFamily="49" charset="0"/>
              </a:rPr>
              <a:t>decltype</a:t>
            </a:r>
            <a:r>
              <a:rPr lang="en-US" b="1" dirty="0">
                <a:solidFill>
                  <a:srgbClr val="0033CC"/>
                </a:solidFill>
                <a:latin typeface="Courier New" panose="02070309020205020404" pitchFamily="49" charset="0"/>
                <a:cs typeface="Courier New" panose="02070309020205020404" pitchFamily="49" charset="0"/>
              </a:rPr>
              <a:t> </a:t>
            </a:r>
            <a:r>
              <a:rPr lang="en-US" dirty="0"/>
              <a:t>takes a variable as an argument.</a:t>
            </a:r>
          </a:p>
          <a:p>
            <a:r>
              <a:rPr lang="en-US" dirty="0"/>
              <a:t>Returns the </a:t>
            </a:r>
            <a:r>
              <a:rPr lang="en-US" u="sng" dirty="0"/>
              <a:t>type</a:t>
            </a:r>
            <a:r>
              <a:rPr lang="en-US" dirty="0"/>
              <a:t> associated with the variable.</a:t>
            </a:r>
          </a:p>
          <a:p>
            <a:pPr lvl="5"/>
            <a:endParaRPr lang="en-US" dirty="0"/>
          </a:p>
          <a:p>
            <a:r>
              <a:rPr lang="en-US" dirty="0"/>
              <a:t>Use to create another variable </a:t>
            </a:r>
            <a:br>
              <a:rPr lang="en-US" dirty="0"/>
            </a:br>
            <a:r>
              <a:rPr lang="en-US" dirty="0"/>
              <a:t>with the </a:t>
            </a:r>
            <a:r>
              <a:rPr lang="en-US" u="sng" dirty="0"/>
              <a:t>same type</a:t>
            </a:r>
            <a:r>
              <a:rPr lang="en-US" dirty="0"/>
              <a:t>.</a:t>
            </a:r>
          </a:p>
          <a:p>
            <a:pPr lvl="5"/>
            <a:endParaRPr lang="en-US" dirty="0"/>
          </a:p>
          <a:p>
            <a:pPr lvl="1"/>
            <a:r>
              <a:rPr lang="en-US" dirty="0"/>
              <a:t>Ensure that two variables have the same type.</a:t>
            </a:r>
          </a:p>
          <a:p>
            <a:pPr lvl="1"/>
            <a:r>
              <a:rPr lang="en-US" dirty="0"/>
              <a:t>Example:</a:t>
            </a:r>
          </a:p>
        </p:txBody>
      </p:sp>
      <p:sp>
        <p:nvSpPr>
          <p:cNvPr id="5" name="TextBox 4"/>
          <p:cNvSpPr txBox="1"/>
          <p:nvPr/>
        </p:nvSpPr>
        <p:spPr>
          <a:xfrm>
            <a:off x="3017537" y="4434829"/>
            <a:ext cx="4875053" cy="58477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auto </a:t>
            </a:r>
            <a:r>
              <a:rPr lang="en-US" b="1" dirty="0" err="1">
                <a:latin typeface="Courier New" panose="02070309020205020404" pitchFamily="49" charset="0"/>
                <a:cs typeface="Courier New" panose="02070309020205020404" pitchFamily="49" charset="0"/>
              </a:rPr>
              <a:t>start_time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steady_clock</a:t>
            </a:r>
            <a:r>
              <a:rPr lang="en-US" b="1" dirty="0">
                <a:latin typeface="Courier New" panose="02070309020205020404" pitchFamily="49" charset="0"/>
                <a:cs typeface="Courier New" panose="02070309020205020404" pitchFamily="49" charset="0"/>
              </a:rPr>
              <a:t>::now();</a:t>
            </a:r>
          </a:p>
          <a:p>
            <a:r>
              <a:rPr lang="en-US" b="1" dirty="0" err="1">
                <a:solidFill>
                  <a:srgbClr val="B23C00"/>
                </a:solidFill>
                <a:latin typeface="Courier New" panose="02070309020205020404" pitchFamily="49" charset="0"/>
                <a:cs typeface="Courier New" panose="02070309020205020404" pitchFamily="49" charset="0"/>
              </a:rPr>
              <a:t>decltype</a:t>
            </a:r>
            <a:r>
              <a:rPr lang="en-US" b="1" dirty="0">
                <a:solidFill>
                  <a:srgbClr val="B23C00"/>
                </a:solidFill>
                <a:latin typeface="Courier New" panose="02070309020205020404" pitchFamily="49" charset="0"/>
                <a:cs typeface="Courier New" panose="02070309020205020404" pitchFamily="49" charset="0"/>
              </a:rPr>
              <a:t>(</a:t>
            </a:r>
            <a:r>
              <a:rPr lang="en-US" b="1" dirty="0" err="1">
                <a:solidFill>
                  <a:srgbClr val="B23C00"/>
                </a:solidFill>
                <a:latin typeface="Courier New" panose="02070309020205020404" pitchFamily="49" charset="0"/>
                <a:cs typeface="Courier New" panose="02070309020205020404" pitchFamily="49" charset="0"/>
              </a:rPr>
              <a:t>start_time</a:t>
            </a:r>
            <a:r>
              <a:rPr lang="en-US" b="1" dirty="0">
                <a:solidFill>
                  <a:srgbClr val="B23C00"/>
                </a:solidFill>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end_time</a:t>
            </a:r>
            <a:r>
              <a:rPr lang="en-US" b="1" dirty="0">
                <a:latin typeface="Courier New" panose="02070309020205020404" pitchFamily="49" charset="0"/>
                <a:cs typeface="Courier New" panose="02070309020205020404" pitchFamily="49" charset="0"/>
              </a:rPr>
              <a:t>;</a:t>
            </a:r>
          </a:p>
        </p:txBody>
      </p:sp>
      <p:sp>
        <p:nvSpPr>
          <p:cNvPr id="6" name="Slide Number Placeholder 5"/>
          <p:cNvSpPr>
            <a:spLocks noGrp="1"/>
          </p:cNvSpPr>
          <p:nvPr>
            <p:ph type="sldNum" sz="quarter" idx="12"/>
          </p:nvPr>
        </p:nvSpPr>
        <p:spPr/>
        <p:txBody>
          <a:bodyPr/>
          <a:lstStyle/>
          <a:p>
            <a:fld id="{5E4F0376-0E54-9843-B673-E00D6670E830}" type="slidenum">
              <a:rPr lang="en-US" smtClean="0"/>
              <a:pPr/>
              <a:t>39</a:t>
            </a:fld>
            <a:endParaRPr lang="en-US"/>
          </a:p>
        </p:txBody>
      </p:sp>
    </p:spTree>
    <p:extLst>
      <p:ext uri="{BB962C8B-B14F-4D97-AF65-F5344CB8AC3E}">
        <p14:creationId xmlns:p14="http://schemas.microsoft.com/office/powerpoint/2010/main" val="18458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0CFF-19B4-DCB0-D7C2-6489814E7E5B}"/>
              </a:ext>
            </a:extLst>
          </p:cNvPr>
          <p:cNvSpPr>
            <a:spLocks noGrp="1"/>
          </p:cNvSpPr>
          <p:nvPr>
            <p:ph type="title"/>
          </p:nvPr>
        </p:nvSpPr>
        <p:spPr/>
        <p:txBody>
          <a:bodyPr/>
          <a:lstStyle/>
          <a:p>
            <a:r>
              <a:rPr lang="en-US" dirty="0"/>
              <a:t>Conceptual View of Multithreading</a:t>
            </a:r>
          </a:p>
        </p:txBody>
      </p:sp>
      <p:sp>
        <p:nvSpPr>
          <p:cNvPr id="3" name="Content Placeholder 2">
            <a:extLst>
              <a:ext uri="{FF2B5EF4-FFF2-40B4-BE49-F238E27FC236}">
                <a16:creationId xmlns:a16="http://schemas.microsoft.com/office/drawing/2014/main" id="{24DECAD0-E0F1-C0AA-6B41-FF4401012EBF}"/>
              </a:ext>
            </a:extLst>
          </p:cNvPr>
          <p:cNvSpPr>
            <a:spLocks noGrp="1"/>
          </p:cNvSpPr>
          <p:nvPr>
            <p:ph idx="1"/>
          </p:nvPr>
        </p:nvSpPr>
        <p:spPr>
          <a:xfrm>
            <a:off x="457200" y="1295400"/>
            <a:ext cx="4754873" cy="4835525"/>
          </a:xfrm>
        </p:spPr>
        <p:txBody>
          <a:bodyPr/>
          <a:lstStyle/>
          <a:p>
            <a:r>
              <a:rPr lang="en-US" dirty="0"/>
              <a:t>An application’s code, data, and external resources are </a:t>
            </a:r>
            <a:r>
              <a:rPr lang="en-US" u="sng" dirty="0"/>
              <a:t>shared</a:t>
            </a:r>
            <a:r>
              <a:rPr lang="en-US" dirty="0"/>
              <a:t> among the threads.</a:t>
            </a:r>
          </a:p>
          <a:p>
            <a:pPr lvl="4"/>
            <a:endParaRPr lang="en-US" dirty="0"/>
          </a:p>
          <a:p>
            <a:r>
              <a:rPr lang="en-US" dirty="0"/>
              <a:t>Each thread has its own runtime stack and a copy of the machine registers.</a:t>
            </a:r>
          </a:p>
          <a:p>
            <a:pPr lvl="4"/>
            <a:endParaRPr lang="en-US" dirty="0"/>
          </a:p>
          <a:p>
            <a:r>
              <a:rPr lang="en-US" dirty="0"/>
              <a:t>The main thread of a program can </a:t>
            </a:r>
            <a:r>
              <a:rPr lang="en-US" dirty="0">
                <a:solidFill>
                  <a:srgbClr val="C00000"/>
                </a:solidFill>
              </a:rPr>
              <a:t>spawn</a:t>
            </a:r>
            <a:r>
              <a:rPr lang="en-US" dirty="0"/>
              <a:t> (create) child threads.</a:t>
            </a:r>
          </a:p>
        </p:txBody>
      </p:sp>
      <p:sp>
        <p:nvSpPr>
          <p:cNvPr id="4" name="Slide Number Placeholder 3">
            <a:extLst>
              <a:ext uri="{FF2B5EF4-FFF2-40B4-BE49-F238E27FC236}">
                <a16:creationId xmlns:a16="http://schemas.microsoft.com/office/drawing/2014/main" id="{2AA6BA99-C08F-FCF6-8DF6-F782EEB2419F}"/>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pic>
        <p:nvPicPr>
          <p:cNvPr id="5" name="Picture 4">
            <a:extLst>
              <a:ext uri="{FF2B5EF4-FFF2-40B4-BE49-F238E27FC236}">
                <a16:creationId xmlns:a16="http://schemas.microsoft.com/office/drawing/2014/main" id="{5338603B-D2E4-1F73-3BBB-870EA5769222}"/>
              </a:ext>
            </a:extLst>
          </p:cNvPr>
          <p:cNvPicPr>
            <a:picLocks noChangeAspect="1"/>
          </p:cNvPicPr>
          <p:nvPr/>
        </p:nvPicPr>
        <p:blipFill>
          <a:blip r:embed="rId2"/>
          <a:stretch>
            <a:fillRect/>
          </a:stretch>
        </p:blipFill>
        <p:spPr>
          <a:xfrm>
            <a:off x="5373410" y="1336485"/>
            <a:ext cx="3345931" cy="4794440"/>
          </a:xfrm>
          <a:prstGeom prst="rect">
            <a:avLst/>
          </a:prstGeom>
          <a:noFill/>
          <a:ln w="9525">
            <a:noFill/>
          </a:ln>
        </p:spPr>
      </p:pic>
    </p:spTree>
    <p:extLst>
      <p:ext uri="{BB962C8B-B14F-4D97-AF65-F5344CB8AC3E}">
        <p14:creationId xmlns:p14="http://schemas.microsoft.com/office/powerpoint/2010/main" val="10562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2D61-C8A7-A47F-2B0B-5954B4362095}"/>
              </a:ext>
            </a:extLst>
          </p:cNvPr>
          <p:cNvSpPr>
            <a:spLocks noGrp="1"/>
          </p:cNvSpPr>
          <p:nvPr>
            <p:ph type="title"/>
          </p:nvPr>
        </p:nvSpPr>
        <p:spPr/>
        <p:txBody>
          <a:bodyPr/>
          <a:lstStyle/>
          <a:p>
            <a:r>
              <a:rPr lang="en-US" dirty="0"/>
              <a:t>Assignment #2:  Multithreading Experiments</a:t>
            </a:r>
          </a:p>
        </p:txBody>
      </p:sp>
      <p:sp>
        <p:nvSpPr>
          <p:cNvPr id="3" name="Content Placeholder 2">
            <a:extLst>
              <a:ext uri="{FF2B5EF4-FFF2-40B4-BE49-F238E27FC236}">
                <a16:creationId xmlns:a16="http://schemas.microsoft.com/office/drawing/2014/main" id="{990F0849-059B-F3E3-E2F3-E2EA0F75D1B7}"/>
              </a:ext>
            </a:extLst>
          </p:cNvPr>
          <p:cNvSpPr>
            <a:spLocks noGrp="1"/>
          </p:cNvSpPr>
          <p:nvPr>
            <p:ph idx="1"/>
          </p:nvPr>
        </p:nvSpPr>
        <p:spPr/>
        <p:txBody>
          <a:bodyPr/>
          <a:lstStyle/>
          <a:p>
            <a:r>
              <a:rPr lang="en-US" dirty="0"/>
              <a:t>You will perform some experiments with Assignment #2 (team-based).</a:t>
            </a:r>
          </a:p>
          <a:p>
            <a:pPr lvl="4"/>
            <a:endParaRPr lang="en-US" dirty="0"/>
          </a:p>
          <a:p>
            <a:r>
              <a:rPr lang="en-US" dirty="0"/>
              <a:t>Write a </a:t>
            </a:r>
            <a:r>
              <a:rPr lang="en-US" u="sng" dirty="0"/>
              <a:t>non-recursiv</a:t>
            </a:r>
            <a:r>
              <a:rPr lang="en-US" dirty="0"/>
              <a:t>e version of Quicksort.</a:t>
            </a:r>
          </a:p>
          <a:p>
            <a:pPr lvl="1"/>
            <a:r>
              <a:rPr lang="en-US" dirty="0"/>
              <a:t>Initialize a </a:t>
            </a:r>
            <a:r>
              <a:rPr lang="en-US" u="sng" dirty="0"/>
              <a:t>stack</a:t>
            </a:r>
            <a:r>
              <a:rPr lang="en-US" dirty="0"/>
              <a:t> by pushing the bounds (leftmost and rightmost index values) of the entire array.</a:t>
            </a:r>
          </a:p>
          <a:p>
            <a:pPr lvl="1"/>
            <a:r>
              <a:rPr lang="en-US" dirty="0"/>
              <a:t>Pop off the bounds of a subarray to partition it.</a:t>
            </a:r>
          </a:p>
          <a:p>
            <a:pPr lvl="1"/>
            <a:r>
              <a:rPr lang="en-US" dirty="0"/>
              <a:t>After partitioning, instead of making a recursive call on the two subarrays, push the bounds of the two subarrays onto the stack.</a:t>
            </a:r>
          </a:p>
          <a:p>
            <a:pPr lvl="1"/>
            <a:r>
              <a:rPr lang="en-US" dirty="0"/>
              <a:t>Repeat the pushing and popping until the entire array is sorted.</a:t>
            </a:r>
          </a:p>
        </p:txBody>
      </p:sp>
      <p:sp>
        <p:nvSpPr>
          <p:cNvPr id="4" name="Slide Number Placeholder 3">
            <a:extLst>
              <a:ext uri="{FF2B5EF4-FFF2-40B4-BE49-F238E27FC236}">
                <a16:creationId xmlns:a16="http://schemas.microsoft.com/office/drawing/2014/main" id="{C1AF571E-B1EF-5FBE-A41A-548D066D8C6C}"/>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36415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85E9-A2D6-6ACE-285C-ECAE0EE6505D}"/>
              </a:ext>
            </a:extLst>
          </p:cNvPr>
          <p:cNvSpPr>
            <a:spLocks noGrp="1"/>
          </p:cNvSpPr>
          <p:nvPr>
            <p:ph type="title"/>
          </p:nvPr>
        </p:nvSpPr>
        <p:spPr/>
        <p:txBody>
          <a:bodyPr/>
          <a:lstStyle/>
          <a:p>
            <a:r>
              <a:rPr lang="en-US" dirty="0"/>
              <a:t>Assignment #2</a:t>
            </a:r>
            <a:r>
              <a:rPr lang="en-US" i="1" dirty="0"/>
              <a:t>, cont’d</a:t>
            </a:r>
          </a:p>
        </p:txBody>
      </p:sp>
      <p:sp>
        <p:nvSpPr>
          <p:cNvPr id="3" name="Content Placeholder 2">
            <a:extLst>
              <a:ext uri="{FF2B5EF4-FFF2-40B4-BE49-F238E27FC236}">
                <a16:creationId xmlns:a16="http://schemas.microsoft.com/office/drawing/2014/main" id="{EC507FFD-E325-FDE1-79C1-FBF30FFAE8E1}"/>
              </a:ext>
            </a:extLst>
          </p:cNvPr>
          <p:cNvSpPr>
            <a:spLocks noGrp="1"/>
          </p:cNvSpPr>
          <p:nvPr>
            <p:ph idx="1"/>
          </p:nvPr>
        </p:nvSpPr>
        <p:spPr/>
        <p:txBody>
          <a:bodyPr/>
          <a:lstStyle/>
          <a:p>
            <a:r>
              <a:rPr lang="en-US" dirty="0"/>
              <a:t>During a Quicksort, subarrays don’t overlap and therefore, they’re processed independently.</a:t>
            </a:r>
          </a:p>
          <a:p>
            <a:pPr lvl="4"/>
            <a:endParaRPr lang="en-US" dirty="0"/>
          </a:p>
          <a:p>
            <a:r>
              <a:rPr lang="en-US" dirty="0"/>
              <a:t>Using the </a:t>
            </a:r>
            <a:r>
              <a:rPr lang="en-US" u="sng" dirty="0"/>
              <a:t>non-recursive</a:t>
            </a:r>
            <a:r>
              <a:rPr lang="en-US" dirty="0"/>
              <a:t> version of Quicksort:</a:t>
            </a:r>
          </a:p>
          <a:p>
            <a:pPr lvl="1"/>
            <a:r>
              <a:rPr lang="en-US" dirty="0"/>
              <a:t>Create a pool of threads.</a:t>
            </a:r>
          </a:p>
          <a:p>
            <a:pPr lvl="1"/>
            <a:r>
              <a:rPr lang="en-US" dirty="0"/>
              <a:t>Each thread pops the bounds of a subarray off the stack, partitions it, and pushes the bounds of the two subarrays onto the stack.</a:t>
            </a:r>
          </a:p>
          <a:p>
            <a:pPr lvl="1"/>
            <a:r>
              <a:rPr lang="en-US" dirty="0"/>
              <a:t>The threads all work simultaneously on different parts of the entire array.</a:t>
            </a:r>
          </a:p>
          <a:p>
            <a:pPr lvl="4"/>
            <a:endParaRPr lang="en-US" dirty="0"/>
          </a:p>
          <a:p>
            <a:r>
              <a:rPr lang="en-US" dirty="0"/>
              <a:t>How does multithreading affect performance?</a:t>
            </a:r>
          </a:p>
        </p:txBody>
      </p:sp>
      <p:sp>
        <p:nvSpPr>
          <p:cNvPr id="4" name="Slide Number Placeholder 3">
            <a:extLst>
              <a:ext uri="{FF2B5EF4-FFF2-40B4-BE49-F238E27FC236}">
                <a16:creationId xmlns:a16="http://schemas.microsoft.com/office/drawing/2014/main" id="{E01A8345-FBC8-0589-8603-48E8895112F3}"/>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Tree>
    <p:extLst>
      <p:ext uri="{BB962C8B-B14F-4D97-AF65-F5344CB8AC3E}">
        <p14:creationId xmlns:p14="http://schemas.microsoft.com/office/powerpoint/2010/main" val="134926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319C-139E-996C-C3F4-C69C9CEEF522}"/>
              </a:ext>
            </a:extLst>
          </p:cNvPr>
          <p:cNvSpPr>
            <a:spLocks noGrp="1"/>
          </p:cNvSpPr>
          <p:nvPr>
            <p:ph type="title"/>
          </p:nvPr>
        </p:nvSpPr>
        <p:spPr/>
        <p:txBody>
          <a:bodyPr/>
          <a:lstStyle/>
          <a:p>
            <a:r>
              <a:rPr lang="en-US" dirty="0"/>
              <a:t>Simultaneous: Concurrency vs. Parallelism</a:t>
            </a:r>
          </a:p>
        </p:txBody>
      </p:sp>
      <p:sp>
        <p:nvSpPr>
          <p:cNvPr id="3" name="Content Placeholder 2">
            <a:extLst>
              <a:ext uri="{FF2B5EF4-FFF2-40B4-BE49-F238E27FC236}">
                <a16:creationId xmlns:a16="http://schemas.microsoft.com/office/drawing/2014/main" id="{AEC6F349-D67B-23F4-A513-1964CC1FB80F}"/>
              </a:ext>
            </a:extLst>
          </p:cNvPr>
          <p:cNvSpPr>
            <a:spLocks noGrp="1"/>
          </p:cNvSpPr>
          <p:nvPr>
            <p:ph idx="1"/>
          </p:nvPr>
        </p:nvSpPr>
        <p:spPr/>
        <p:txBody>
          <a:bodyPr/>
          <a:lstStyle/>
          <a:p>
            <a:r>
              <a:rPr lang="en-US" dirty="0"/>
              <a:t>Example: Planning for a dinner party.</a:t>
            </a:r>
          </a:p>
          <a:p>
            <a:pPr lvl="4"/>
            <a:endParaRPr lang="en-US" dirty="0"/>
          </a:p>
          <a:p>
            <a:r>
              <a:rPr lang="en-US" u="sng" dirty="0"/>
              <a:t>Concurrent</a:t>
            </a:r>
            <a:r>
              <a:rPr lang="en-US" dirty="0"/>
              <a:t> work by yourself:</a:t>
            </a:r>
          </a:p>
          <a:p>
            <a:pPr lvl="1"/>
            <a:r>
              <a:rPr lang="en-US" dirty="0"/>
              <a:t>Switch among simultaneous tasks of cleaning, cooking, setting the table, etc.</a:t>
            </a:r>
          </a:p>
          <a:p>
            <a:pPr lvl="1"/>
            <a:r>
              <a:rPr lang="en-US" dirty="0"/>
              <a:t>You can physically do only one task at a time.</a:t>
            </a:r>
          </a:p>
          <a:p>
            <a:pPr lvl="1"/>
            <a:r>
              <a:rPr lang="en-US" dirty="0"/>
              <a:t>Coordinate use of resources (mops, stove, pots and pans, etc.).</a:t>
            </a:r>
          </a:p>
          <a:p>
            <a:pPr lvl="4"/>
            <a:endParaRPr lang="en-US" dirty="0"/>
          </a:p>
          <a:p>
            <a:r>
              <a:rPr lang="en-US" u="sng" dirty="0"/>
              <a:t>Parallel</a:t>
            </a:r>
            <a:r>
              <a:rPr lang="en-US" dirty="0"/>
              <a:t> work with friends:</a:t>
            </a:r>
          </a:p>
          <a:p>
            <a:pPr lvl="1"/>
            <a:r>
              <a:rPr lang="en-US" dirty="0"/>
              <a:t>Friends do multiple tasks simultaneously.</a:t>
            </a:r>
          </a:p>
          <a:p>
            <a:pPr lvl="1"/>
            <a:r>
              <a:rPr lang="en-US" dirty="0"/>
              <a:t>Must coordinate use of resources.</a:t>
            </a:r>
          </a:p>
        </p:txBody>
      </p:sp>
      <p:sp>
        <p:nvSpPr>
          <p:cNvPr id="4" name="Slide Number Placeholder 3">
            <a:extLst>
              <a:ext uri="{FF2B5EF4-FFF2-40B4-BE49-F238E27FC236}">
                <a16:creationId xmlns:a16="http://schemas.microsoft.com/office/drawing/2014/main" id="{006ADEA6-CF67-A64E-46A6-61040709D50E}"/>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4757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614F-506D-B7C1-C3F2-691074ABB455}"/>
              </a:ext>
            </a:extLst>
          </p:cNvPr>
          <p:cNvSpPr>
            <a:spLocks noGrp="1"/>
          </p:cNvSpPr>
          <p:nvPr>
            <p:ph type="title"/>
          </p:nvPr>
        </p:nvSpPr>
        <p:spPr/>
        <p:txBody>
          <a:bodyPr/>
          <a:lstStyle/>
          <a:p>
            <a:r>
              <a:rPr lang="en-US" dirty="0"/>
              <a:t>Critical Regions and Mutual Exclusion</a:t>
            </a:r>
          </a:p>
        </p:txBody>
      </p:sp>
      <p:sp>
        <p:nvSpPr>
          <p:cNvPr id="3" name="Content Placeholder 2">
            <a:extLst>
              <a:ext uri="{FF2B5EF4-FFF2-40B4-BE49-F238E27FC236}">
                <a16:creationId xmlns:a16="http://schemas.microsoft.com/office/drawing/2014/main" id="{21C808D3-5426-C960-60B9-0F906BD257C2}"/>
              </a:ext>
            </a:extLst>
          </p:cNvPr>
          <p:cNvSpPr>
            <a:spLocks noGrp="1"/>
          </p:cNvSpPr>
          <p:nvPr>
            <p:ph idx="1"/>
          </p:nvPr>
        </p:nvSpPr>
        <p:spPr/>
        <p:txBody>
          <a:bodyPr/>
          <a:lstStyle/>
          <a:p>
            <a:r>
              <a:rPr lang="en-US" dirty="0"/>
              <a:t>A multithreaded program must protect a </a:t>
            </a:r>
            <a:br>
              <a:rPr lang="en-US" dirty="0"/>
            </a:br>
            <a:r>
              <a:rPr lang="en-US" dirty="0">
                <a:solidFill>
                  <a:srgbClr val="C00000"/>
                </a:solidFill>
              </a:rPr>
              <a:t>shared resource</a:t>
            </a:r>
            <a:r>
              <a:rPr lang="en-US" dirty="0"/>
              <a:t> so that multiple threads don’t step on each other.</a:t>
            </a:r>
          </a:p>
          <a:p>
            <a:pPr lvl="1"/>
            <a:r>
              <a:rPr lang="en-US" dirty="0"/>
              <a:t>Examples: data in memory, a printer, etc.</a:t>
            </a:r>
          </a:p>
          <a:p>
            <a:pPr lvl="4"/>
            <a:endParaRPr lang="en-US" dirty="0"/>
          </a:p>
          <a:p>
            <a:r>
              <a:rPr lang="en-US" dirty="0"/>
              <a:t>The </a:t>
            </a:r>
            <a:r>
              <a:rPr lang="en-US" dirty="0">
                <a:solidFill>
                  <a:srgbClr val="C00000"/>
                </a:solidFill>
              </a:rPr>
              <a:t>critical region</a:t>
            </a:r>
            <a:r>
              <a:rPr lang="en-US" dirty="0"/>
              <a:t> of a thread is its </a:t>
            </a:r>
            <a:r>
              <a:rPr lang="en-US" u="sng" dirty="0"/>
              <a:t>code</a:t>
            </a:r>
            <a:r>
              <a:rPr lang="en-US" dirty="0"/>
              <a:t> that accesses a share resource.</a:t>
            </a:r>
          </a:p>
          <a:p>
            <a:pPr lvl="4"/>
            <a:endParaRPr lang="en-US" dirty="0"/>
          </a:p>
          <a:p>
            <a:r>
              <a:rPr lang="en-US" dirty="0">
                <a:solidFill>
                  <a:srgbClr val="C00000"/>
                </a:solidFill>
              </a:rPr>
              <a:t>Mutual exclusion</a:t>
            </a:r>
            <a:r>
              <a:rPr lang="en-US" dirty="0"/>
              <a:t> allows only </a:t>
            </a:r>
            <a:r>
              <a:rPr lang="en-US" u="sng" dirty="0"/>
              <a:t>one thread at a time to be in its critical region</a:t>
            </a:r>
            <a:r>
              <a:rPr lang="en-US" dirty="0"/>
              <a:t>.</a:t>
            </a:r>
          </a:p>
        </p:txBody>
      </p:sp>
      <p:sp>
        <p:nvSpPr>
          <p:cNvPr id="4" name="Slide Number Placeholder 3">
            <a:extLst>
              <a:ext uri="{FF2B5EF4-FFF2-40B4-BE49-F238E27FC236}">
                <a16:creationId xmlns:a16="http://schemas.microsoft.com/office/drawing/2014/main" id="{6739E0B7-6664-8C49-018C-E98D98F9736C}"/>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397591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8BB32C-4336-628A-5D44-B04109FC3003}"/>
              </a:ext>
            </a:extLst>
          </p:cNvPr>
          <p:cNvSpPr>
            <a:spLocks noGrp="1"/>
          </p:cNvSpPr>
          <p:nvPr>
            <p:ph type="title"/>
          </p:nvPr>
        </p:nvSpPr>
        <p:spPr/>
        <p:txBody>
          <a:bodyPr/>
          <a:lstStyle/>
          <a:p>
            <a:r>
              <a:rPr lang="en-US" dirty="0"/>
              <a:t>Mutex</a:t>
            </a:r>
          </a:p>
        </p:txBody>
      </p:sp>
      <p:sp>
        <p:nvSpPr>
          <p:cNvPr id="7" name="Content Placeholder 6">
            <a:extLst>
              <a:ext uri="{FF2B5EF4-FFF2-40B4-BE49-F238E27FC236}">
                <a16:creationId xmlns:a16="http://schemas.microsoft.com/office/drawing/2014/main" id="{FE3B64CA-386B-3FE7-374C-AAF2421ACE91}"/>
              </a:ext>
            </a:extLst>
          </p:cNvPr>
          <p:cNvSpPr>
            <a:spLocks noGrp="1"/>
          </p:cNvSpPr>
          <p:nvPr>
            <p:ph idx="1"/>
          </p:nvPr>
        </p:nvSpPr>
        <p:spPr>
          <a:xfrm>
            <a:off x="457200" y="1295401"/>
            <a:ext cx="8229600" cy="487698"/>
          </a:xfrm>
        </p:spPr>
        <p:txBody>
          <a:bodyPr/>
          <a:lstStyle/>
          <a:p>
            <a:r>
              <a:rPr lang="en-US" kern="100" dirty="0">
                <a:latin typeface="Calibri" panose="020F0502020204030204" pitchFamily="34" charset="0"/>
                <a:cs typeface="Times New Roman" panose="02020603050405020304" pitchFamily="18" charset="0"/>
              </a:rPr>
              <a:t>A </a:t>
            </a:r>
            <a:r>
              <a:rPr lang="en-US" kern="100" dirty="0">
                <a:solidFill>
                  <a:srgbClr val="C00000"/>
                </a:solidFill>
                <a:latin typeface="Calibri" panose="020F0502020204030204" pitchFamily="34" charset="0"/>
                <a:cs typeface="Times New Roman" panose="02020603050405020304" pitchFamily="18" charset="0"/>
              </a:rPr>
              <a:t>mutex</a:t>
            </a:r>
            <a:r>
              <a:rPr lang="en-US" kern="100" dirty="0">
                <a:latin typeface="Calibri" panose="020F0502020204030204" pitchFamily="34" charset="0"/>
                <a:cs typeface="Times New Roman" panose="02020603050405020304" pitchFamily="18" charset="0"/>
              </a:rPr>
              <a:t> is an object that enforces </a:t>
            </a:r>
            <a:r>
              <a:rPr lang="en-US" u="sng" kern="100" dirty="0">
                <a:latin typeface="Calibri" panose="020F0502020204030204" pitchFamily="34" charset="0"/>
                <a:cs typeface="Times New Roman" panose="02020603050405020304" pitchFamily="18" charset="0"/>
              </a:rPr>
              <a:t>mut</a:t>
            </a:r>
            <a:r>
              <a:rPr lang="en-US" kern="100" dirty="0">
                <a:latin typeface="Calibri" panose="020F0502020204030204" pitchFamily="34" charset="0"/>
                <a:cs typeface="Times New Roman" panose="02020603050405020304" pitchFamily="18" charset="0"/>
              </a:rPr>
              <a:t>ual </a:t>
            </a:r>
            <a:r>
              <a:rPr lang="en-US" u="sng" kern="100" dirty="0">
                <a:latin typeface="Calibri" panose="020F0502020204030204" pitchFamily="34" charset="0"/>
                <a:cs typeface="Times New Roman" panose="02020603050405020304" pitchFamily="18" charset="0"/>
              </a:rPr>
              <a:t>ex</a:t>
            </a:r>
            <a:r>
              <a:rPr lang="en-US" kern="100" dirty="0">
                <a:latin typeface="Calibri" panose="020F0502020204030204" pitchFamily="34" charset="0"/>
                <a:cs typeface="Times New Roman" panose="02020603050405020304" pitchFamily="18" charset="0"/>
              </a:rPr>
              <a:t>clusion.</a:t>
            </a:r>
          </a:p>
        </p:txBody>
      </p:sp>
      <p:sp>
        <p:nvSpPr>
          <p:cNvPr id="4" name="Slide Number Placeholder 3">
            <a:extLst>
              <a:ext uri="{FF2B5EF4-FFF2-40B4-BE49-F238E27FC236}">
                <a16:creationId xmlns:a16="http://schemas.microsoft.com/office/drawing/2014/main" id="{0C3C3058-D3AC-BC70-5238-81894CCDC5A8}"/>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pic>
        <p:nvPicPr>
          <p:cNvPr id="8" name="Picture 7" descr="Diagram&#10;&#10;Description automatically generated">
            <a:extLst>
              <a:ext uri="{FF2B5EF4-FFF2-40B4-BE49-F238E27FC236}">
                <a16:creationId xmlns:a16="http://schemas.microsoft.com/office/drawing/2014/main" id="{27E484CB-4F45-691B-9ED0-3672787EE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01" y="2024119"/>
            <a:ext cx="7497998" cy="3629983"/>
          </a:xfrm>
          <a:prstGeom prst="rect">
            <a:avLst/>
          </a:prstGeom>
        </p:spPr>
      </p:pic>
    </p:spTree>
    <p:extLst>
      <p:ext uri="{BB962C8B-B14F-4D97-AF65-F5344CB8AC3E}">
        <p14:creationId xmlns:p14="http://schemas.microsoft.com/office/powerpoint/2010/main" val="239821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6DEB-EA26-7E7F-2ECA-F82959A06B34}"/>
              </a:ext>
            </a:extLst>
          </p:cNvPr>
          <p:cNvSpPr>
            <a:spLocks noGrp="1"/>
          </p:cNvSpPr>
          <p:nvPr>
            <p:ph type="title"/>
          </p:nvPr>
        </p:nvSpPr>
        <p:spPr/>
        <p:txBody>
          <a:bodyPr/>
          <a:lstStyle/>
          <a:p>
            <a:r>
              <a:rPr lang="en-US" dirty="0"/>
              <a:t>Locking and Unlocking a Mutex</a:t>
            </a:r>
          </a:p>
        </p:txBody>
      </p:sp>
      <p:sp>
        <p:nvSpPr>
          <p:cNvPr id="4" name="Slide Number Placeholder 3">
            <a:extLst>
              <a:ext uri="{FF2B5EF4-FFF2-40B4-BE49-F238E27FC236}">
                <a16:creationId xmlns:a16="http://schemas.microsoft.com/office/drawing/2014/main" id="{DFF93AAD-6CC0-480A-12AE-03A5A9BDC312}"/>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pic>
        <p:nvPicPr>
          <p:cNvPr id="5" name="Picture 4" descr="A diagram of a thread&#10;&#10;Description automatically generated">
            <a:extLst>
              <a:ext uri="{FF2B5EF4-FFF2-40B4-BE49-F238E27FC236}">
                <a16:creationId xmlns:a16="http://schemas.microsoft.com/office/drawing/2014/main" id="{066BFCC7-3F44-6879-3DD7-75F3FB7F9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256" y="1234464"/>
            <a:ext cx="6857925" cy="4754284"/>
          </a:xfrm>
          <a:prstGeom prst="rect">
            <a:avLst/>
          </a:prstGeom>
        </p:spPr>
      </p:pic>
      <p:sp>
        <p:nvSpPr>
          <p:cNvPr id="6" name="TextBox 5">
            <a:extLst>
              <a:ext uri="{FF2B5EF4-FFF2-40B4-BE49-F238E27FC236}">
                <a16:creationId xmlns:a16="http://schemas.microsoft.com/office/drawing/2014/main" id="{0C17CE6A-1D7D-7369-9F95-297E5EF6BEC1}"/>
              </a:ext>
            </a:extLst>
          </p:cNvPr>
          <p:cNvSpPr txBox="1"/>
          <p:nvPr/>
        </p:nvSpPr>
        <p:spPr>
          <a:xfrm>
            <a:off x="182928" y="6074473"/>
            <a:ext cx="8073025"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critical regions of threads A and B modify the same shared resource, variable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X</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 mutex object guards the critical regions. A thread that successfully locks the mutex can enter its critical region. Attempting to lock a mutex that’s already locked causes the thread to block. The thread that’s exiting its critical region must unlock the mutex to allow another thread to lock it.</a:t>
            </a:r>
            <a:r>
              <a:rPr lang="en-US" sz="1200" dirty="0">
                <a:solidFill>
                  <a:srgbClr val="0432FF"/>
                </a:solidFill>
                <a:effectLst/>
              </a:rPr>
              <a:t> </a:t>
            </a:r>
            <a:endParaRPr lang="en-US" sz="1200" dirty="0">
              <a:solidFill>
                <a:srgbClr val="0432FF"/>
              </a:solidFill>
            </a:endParaRPr>
          </a:p>
        </p:txBody>
      </p:sp>
    </p:spTree>
    <p:extLst>
      <p:ext uri="{BB962C8B-B14F-4D97-AF65-F5344CB8AC3E}">
        <p14:creationId xmlns:p14="http://schemas.microsoft.com/office/powerpoint/2010/main" val="280113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F8CC-F6DF-89CF-AC1B-5F7ADBE5339B}"/>
              </a:ext>
            </a:extLst>
          </p:cNvPr>
          <p:cNvSpPr>
            <a:spLocks noGrp="1"/>
          </p:cNvSpPr>
          <p:nvPr>
            <p:ph type="title"/>
          </p:nvPr>
        </p:nvSpPr>
        <p:spPr/>
        <p:txBody>
          <a:bodyPr/>
          <a:lstStyle/>
          <a:p>
            <a:r>
              <a:rPr lang="en-US" dirty="0"/>
              <a:t>Multithreaded Printing</a:t>
            </a:r>
          </a:p>
        </p:txBody>
      </p:sp>
      <p:sp>
        <p:nvSpPr>
          <p:cNvPr id="3" name="Content Placeholder 2">
            <a:extLst>
              <a:ext uri="{FF2B5EF4-FFF2-40B4-BE49-F238E27FC236}">
                <a16:creationId xmlns:a16="http://schemas.microsoft.com/office/drawing/2014/main" id="{F05B3914-F592-36AE-8BD6-7D01CEF5020A}"/>
              </a:ext>
            </a:extLst>
          </p:cNvPr>
          <p:cNvSpPr>
            <a:spLocks noGrp="1"/>
          </p:cNvSpPr>
          <p:nvPr>
            <p:ph idx="1"/>
          </p:nvPr>
        </p:nvSpPr>
        <p:spPr>
          <a:xfrm>
            <a:off x="457200" y="1305134"/>
            <a:ext cx="8138116" cy="1767844"/>
          </a:xfrm>
        </p:spPr>
        <p:txBody>
          <a:bodyPr/>
          <a:lstStyle/>
          <a:p>
            <a:r>
              <a:rPr lang="en-US" dirty="0"/>
              <a:t>Multiple threads print simultaneously.</a:t>
            </a:r>
          </a:p>
          <a:p>
            <a:pPr lvl="1"/>
            <a:r>
              <a:rPr lang="en-US" dirty="0"/>
              <a:t>Shared resource: the output stream.</a:t>
            </a:r>
          </a:p>
          <a:p>
            <a:pPr lvl="4"/>
            <a:endParaRPr lang="en-US" dirty="0"/>
          </a:p>
          <a:p>
            <a:r>
              <a:rPr lang="en-US" dirty="0"/>
              <a:t>Without mutual exclusion: </a:t>
            </a:r>
          </a:p>
        </p:txBody>
      </p:sp>
      <p:sp>
        <p:nvSpPr>
          <p:cNvPr id="4" name="Slide Number Placeholder 3">
            <a:extLst>
              <a:ext uri="{FF2B5EF4-FFF2-40B4-BE49-F238E27FC236}">
                <a16:creationId xmlns:a16="http://schemas.microsoft.com/office/drawing/2014/main" id="{9473FCA3-AD57-2F06-D4E7-2C0957F770CB}"/>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pic>
        <p:nvPicPr>
          <p:cNvPr id="9" name="Picture 8" descr="Graphical user interface, application, email&#10;&#10;Description automatically generated">
            <a:extLst>
              <a:ext uri="{FF2B5EF4-FFF2-40B4-BE49-F238E27FC236}">
                <a16:creationId xmlns:a16="http://schemas.microsoft.com/office/drawing/2014/main" id="{9A0E88BB-FF2F-5D6E-1AD0-92B16B525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82" y="3079364"/>
            <a:ext cx="7589436" cy="2841019"/>
          </a:xfrm>
          <a:prstGeom prst="rect">
            <a:avLst/>
          </a:prstGeom>
        </p:spPr>
      </p:pic>
      <p:pic>
        <p:nvPicPr>
          <p:cNvPr id="10" name="Picture 9" descr="A red and white sign with a skull and crossbones&#10;&#10;Description automatically generated">
            <a:extLst>
              <a:ext uri="{FF2B5EF4-FFF2-40B4-BE49-F238E27FC236}">
                <a16:creationId xmlns:a16="http://schemas.microsoft.com/office/drawing/2014/main" id="{9FA76D20-FD9B-E25D-0E57-7BDCC18D5C4C}"/>
              </a:ext>
            </a:extLst>
          </p:cNvPr>
          <p:cNvPicPr>
            <a:picLocks noChangeAspect="1"/>
          </p:cNvPicPr>
          <p:nvPr/>
        </p:nvPicPr>
        <p:blipFill>
          <a:blip r:embed="rId3"/>
          <a:stretch>
            <a:fillRect/>
          </a:stretch>
        </p:blipFill>
        <p:spPr>
          <a:xfrm>
            <a:off x="7223731" y="1529888"/>
            <a:ext cx="985567" cy="1131577"/>
          </a:xfrm>
          <a:prstGeom prst="rect">
            <a:avLst/>
          </a:prstGeom>
        </p:spPr>
      </p:pic>
    </p:spTree>
    <p:extLst>
      <p:ext uri="{BB962C8B-B14F-4D97-AF65-F5344CB8AC3E}">
        <p14:creationId xmlns:p14="http://schemas.microsoft.com/office/powerpoint/2010/main" val="1949519531"/>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70123</TotalTime>
  <Words>4261</Words>
  <Application>Microsoft Macintosh PowerPoint</Application>
  <PresentationFormat>On-screen Show (4:3)</PresentationFormat>
  <Paragraphs>543</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Times New Roman</vt:lpstr>
      <vt:lpstr>Verdana</vt:lpstr>
      <vt:lpstr>Wingdings</vt:lpstr>
      <vt:lpstr>Quadrant</vt:lpstr>
      <vt:lpstr>CMPE 202 Software Systems Engineering February 4 Class Meeting</vt:lpstr>
      <vt:lpstr>Today</vt:lpstr>
      <vt:lpstr>Intro to Multithreaded Programming</vt:lpstr>
      <vt:lpstr>Conceptual View of Multithreading</vt:lpstr>
      <vt:lpstr>Simultaneous: Concurrency vs. Parallelism</vt:lpstr>
      <vt:lpstr>Critical Regions and Mutual Exclusion</vt:lpstr>
      <vt:lpstr>Mutex</vt:lpstr>
      <vt:lpstr>Locking and Unlocking a Mutex</vt:lpstr>
      <vt:lpstr>Multithreaded Printing</vt:lpstr>
      <vt:lpstr>Multithreaded Printing, cont’d</vt:lpstr>
      <vt:lpstr>Multithreaded Printing, cont’d</vt:lpstr>
      <vt:lpstr>Multithreaded Printing, cont’d</vt:lpstr>
      <vt:lpstr>Multithreaded Printing, cont’d</vt:lpstr>
      <vt:lpstr>Multithreaded Printing, cont’d</vt:lpstr>
      <vt:lpstr>Lock Guard</vt:lpstr>
      <vt:lpstr>Lock Guard, cont’d</vt:lpstr>
      <vt:lpstr>Thread Coordination at a Higher Level</vt:lpstr>
      <vt:lpstr>The Classic Reader-Writer Problem</vt:lpstr>
      <vt:lpstr>Reader-Writer Problem: Writers</vt:lpstr>
      <vt:lpstr>Reader-Writer Problem: Readers</vt:lpstr>
      <vt:lpstr>Reader-Writer Problem: Locks</vt:lpstr>
      <vt:lpstr>The Classic Reader Writer Problem, cont’d</vt:lpstr>
      <vt:lpstr>Technician</vt:lpstr>
      <vt:lpstr>The Classic Reader Writer Problem: Logger</vt:lpstr>
      <vt:lpstr>A Multithreading Analogy: The Long Train Ride</vt:lpstr>
      <vt:lpstr>Break</vt:lpstr>
      <vt:lpstr>Atomic Variables</vt:lpstr>
      <vt:lpstr>A Multithreading Analogy: The Long Train Ride</vt:lpstr>
      <vt:lpstr>The Classic Producer-Consumer Problem</vt:lpstr>
      <vt:lpstr>Producer-Consumer Problem, cont’d</vt:lpstr>
      <vt:lpstr>Producer-Consumer Problem, cont’d</vt:lpstr>
      <vt:lpstr>Condition Variables for Synchronization</vt:lpstr>
      <vt:lpstr>PowerPoint Presentation</vt:lpstr>
      <vt:lpstr>PowerPoint Presentation</vt:lpstr>
      <vt:lpstr>Condition Variable Operation</vt:lpstr>
      <vt:lpstr>Final Notes on Multithreading</vt:lpstr>
      <vt:lpstr>Final Notes on Multithreading, cont’d</vt:lpstr>
      <vt:lpstr>The auto Keyword</vt:lpstr>
      <vt:lpstr>The decltype Pseudo-Function</vt:lpstr>
      <vt:lpstr>Assignment #2:  Multithreading Experiments</vt:lpstr>
      <vt:lpstr>Assignment #2,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974</cp:revision>
  <dcterms:created xsi:type="dcterms:W3CDTF">2008-01-12T03:52:55Z</dcterms:created>
  <dcterms:modified xsi:type="dcterms:W3CDTF">2026-02-05T00:18:05Z</dcterms:modified>
</cp:coreProperties>
</file>