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9"/>
  </p:notesMasterIdLst>
  <p:handoutMasterIdLst>
    <p:handoutMasterId r:id="rId60"/>
  </p:handoutMasterIdLst>
  <p:sldIdLst>
    <p:sldId id="256" r:id="rId2"/>
    <p:sldId id="829" r:id="rId3"/>
    <p:sldId id="493" r:id="rId4"/>
    <p:sldId id="765" r:id="rId5"/>
    <p:sldId id="768" r:id="rId6"/>
    <p:sldId id="769" r:id="rId7"/>
    <p:sldId id="766" r:id="rId8"/>
    <p:sldId id="767" r:id="rId9"/>
    <p:sldId id="873" r:id="rId10"/>
    <p:sldId id="770" r:id="rId11"/>
    <p:sldId id="876" r:id="rId12"/>
    <p:sldId id="485" r:id="rId13"/>
    <p:sldId id="869" r:id="rId14"/>
    <p:sldId id="395" r:id="rId15"/>
    <p:sldId id="391" r:id="rId16"/>
    <p:sldId id="397" r:id="rId17"/>
    <p:sldId id="272" r:id="rId18"/>
    <p:sldId id="830" r:id="rId19"/>
    <p:sldId id="831" r:id="rId20"/>
    <p:sldId id="842" r:id="rId21"/>
    <p:sldId id="843" r:id="rId22"/>
    <p:sldId id="844" r:id="rId23"/>
    <p:sldId id="845" r:id="rId24"/>
    <p:sldId id="832" r:id="rId25"/>
    <p:sldId id="846" r:id="rId26"/>
    <p:sldId id="847" r:id="rId27"/>
    <p:sldId id="833" r:id="rId28"/>
    <p:sldId id="849" r:id="rId29"/>
    <p:sldId id="848" r:id="rId30"/>
    <p:sldId id="270" r:id="rId31"/>
    <p:sldId id="264" r:id="rId32"/>
    <p:sldId id="834" r:id="rId33"/>
    <p:sldId id="870" r:id="rId34"/>
    <p:sldId id="850" r:id="rId35"/>
    <p:sldId id="835" r:id="rId36"/>
    <p:sldId id="851" r:id="rId37"/>
    <p:sldId id="852" r:id="rId38"/>
    <p:sldId id="864" r:id="rId39"/>
    <p:sldId id="838" r:id="rId40"/>
    <p:sldId id="863" r:id="rId41"/>
    <p:sldId id="866" r:id="rId42"/>
    <p:sldId id="837" r:id="rId43"/>
    <p:sldId id="856" r:id="rId44"/>
    <p:sldId id="857" r:id="rId45"/>
    <p:sldId id="858" r:id="rId46"/>
    <p:sldId id="860" r:id="rId47"/>
    <p:sldId id="859" r:id="rId48"/>
    <p:sldId id="861" r:id="rId49"/>
    <p:sldId id="862" r:id="rId50"/>
    <p:sldId id="875" r:id="rId51"/>
    <p:sldId id="839" r:id="rId52"/>
    <p:sldId id="874" r:id="rId53"/>
    <p:sldId id="840" r:id="rId54"/>
    <p:sldId id="841" r:id="rId55"/>
    <p:sldId id="865" r:id="rId56"/>
    <p:sldId id="871" r:id="rId57"/>
    <p:sldId id="872" r:id="rId58"/>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73FEFF"/>
    <a:srgbClr val="FEE698"/>
    <a:srgbClr val="E1A90D"/>
    <a:srgbClr val="0033CC"/>
    <a:srgbClr val="CBCCFF"/>
    <a:srgbClr val="C5F9B8"/>
    <a:srgbClr val="930705"/>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38" autoAdjust="0"/>
    <p:restoredTop sz="96252" autoAdjust="0"/>
  </p:normalViewPr>
  <p:slideViewPr>
    <p:cSldViewPr>
      <p:cViewPr varScale="1">
        <p:scale>
          <a:sx n="161" d="100"/>
          <a:sy n="161" d="100"/>
        </p:scale>
        <p:origin x="200" y="360"/>
      </p:cViewPr>
      <p:guideLst>
        <p:guide orient="horz" pos="2160"/>
        <p:guide pos="2880"/>
      </p:guideLst>
    </p:cSldViewPr>
  </p:slideViewPr>
  <p:outlineViewPr>
    <p:cViewPr>
      <p:scale>
        <a:sx n="33" d="100"/>
        <a:sy n="33" d="100"/>
      </p:scale>
      <p:origin x="0" y="-42152"/>
    </p:cViewPr>
  </p:outlineViewPr>
  <p:notesTextViewPr>
    <p:cViewPr>
      <p:scale>
        <a:sx n="100" d="100"/>
        <a:sy n="100" d="100"/>
      </p:scale>
      <p:origin x="0" y="0"/>
    </p:cViewPr>
  </p:notesTextViewPr>
  <p:sorterViewPr>
    <p:cViewPr>
      <p:scale>
        <a:sx n="129" d="100"/>
        <a:sy n="129"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1/27/26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64504C-A0F5-524D-82C6-1B8158989AE1}" type="slidenum">
              <a:rPr lang="en-US" smtClean="0"/>
              <a:pPr/>
              <a:t>4</a:t>
            </a:fld>
            <a:endParaRPr lang="en-US"/>
          </a:p>
        </p:txBody>
      </p:sp>
    </p:spTree>
    <p:extLst>
      <p:ext uri="{BB962C8B-B14F-4D97-AF65-F5344CB8AC3E}">
        <p14:creationId xmlns:p14="http://schemas.microsoft.com/office/powerpoint/2010/main" val="68865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31</a:t>
            </a:fld>
            <a:endParaRPr lang="en-US" altLang="x-none"/>
          </a:p>
        </p:txBody>
      </p:sp>
    </p:spTree>
    <p:extLst>
      <p:ext uri="{BB962C8B-B14F-4D97-AF65-F5344CB8AC3E}">
        <p14:creationId xmlns:p14="http://schemas.microsoft.com/office/powerpoint/2010/main" val="152237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34</a:t>
            </a:fld>
            <a:endParaRPr lang="en-US" altLang="x-none"/>
          </a:p>
        </p:txBody>
      </p:sp>
    </p:spTree>
    <p:extLst>
      <p:ext uri="{BB962C8B-B14F-4D97-AF65-F5344CB8AC3E}">
        <p14:creationId xmlns:p14="http://schemas.microsoft.com/office/powerpoint/2010/main" val="134160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38</a:t>
            </a:fld>
            <a:endParaRPr lang="en-US" altLang="x-none"/>
          </a:p>
        </p:txBody>
      </p:sp>
    </p:spTree>
    <p:extLst>
      <p:ext uri="{BB962C8B-B14F-4D97-AF65-F5344CB8AC3E}">
        <p14:creationId xmlns:p14="http://schemas.microsoft.com/office/powerpoint/2010/main" val="22033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46</a:t>
            </a:fld>
            <a:endParaRPr lang="en-US" altLang="x-none"/>
          </a:p>
        </p:txBody>
      </p:sp>
    </p:spTree>
    <p:extLst>
      <p:ext uri="{BB962C8B-B14F-4D97-AF65-F5344CB8AC3E}">
        <p14:creationId xmlns:p14="http://schemas.microsoft.com/office/powerpoint/2010/main" val="242488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2026: January 28</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anning.com/books/object-oriented-software-design-in-c-plus-plus?ar=true&amp;lpse=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ng.bz/dXZ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on.mak@sjs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s.sjsu.edu/~mak/CMPE202/" TargetMode="External"/><Relationship Id="rId2" Type="http://schemas.openxmlformats.org/officeDocument/2006/relationships/hyperlink" Target="http://www.cs.sjsu.edu/~mak/" TargetMode="External"/><Relationship Id="rId1" Type="http://schemas.openxmlformats.org/officeDocument/2006/relationships/slideLayout" Target="../slideLayouts/slideLayout2.xml"/><Relationship Id="rId4" Type="http://schemas.openxmlformats.org/officeDocument/2006/relationships/hyperlink" Target="mailto:ron.mak@sjsu.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January 28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2026</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5278-FF89-10FC-57AF-2714FCA412BE}"/>
              </a:ext>
            </a:extLst>
          </p:cNvPr>
          <p:cNvSpPr>
            <a:spLocks noGrp="1"/>
          </p:cNvSpPr>
          <p:nvPr>
            <p:ph type="title"/>
          </p:nvPr>
        </p:nvSpPr>
        <p:spPr/>
        <p:txBody>
          <a:bodyPr/>
          <a:lstStyle/>
          <a:p>
            <a:r>
              <a:rPr lang="en-US" dirty="0"/>
              <a:t>Based on My Book</a:t>
            </a:r>
          </a:p>
        </p:txBody>
      </p:sp>
      <p:sp>
        <p:nvSpPr>
          <p:cNvPr id="4" name="Slide Number Placeholder 3">
            <a:extLst>
              <a:ext uri="{FF2B5EF4-FFF2-40B4-BE49-F238E27FC236}">
                <a16:creationId xmlns:a16="http://schemas.microsoft.com/office/drawing/2014/main" id="{9F87D661-43AB-5B54-E914-910A22EC44B7}"/>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
        <p:nvSpPr>
          <p:cNvPr id="9" name="TextBox 8">
            <a:extLst>
              <a:ext uri="{FF2B5EF4-FFF2-40B4-BE49-F238E27FC236}">
                <a16:creationId xmlns:a16="http://schemas.microsoft.com/office/drawing/2014/main" id="{A9E6CB28-298D-62AA-F663-07ACD9EB000C}"/>
              </a:ext>
            </a:extLst>
          </p:cNvPr>
          <p:cNvSpPr txBox="1"/>
          <p:nvPr/>
        </p:nvSpPr>
        <p:spPr>
          <a:xfrm>
            <a:off x="129982" y="5473266"/>
            <a:ext cx="8884035" cy="338554"/>
          </a:xfrm>
          <a:prstGeom prst="rect">
            <a:avLst/>
          </a:prstGeom>
          <a:noFill/>
        </p:spPr>
        <p:txBody>
          <a:bodyPr wrap="none" rtlCol="0">
            <a:spAutoFit/>
          </a:bodyPr>
          <a:lstStyle/>
          <a:p>
            <a:r>
              <a:rPr lang="en-US" dirty="0">
                <a:hlinkClick r:id="rId2"/>
              </a:rPr>
              <a:t>https://www.manning.com/books/object-oriented-software-design-in-c-plus-plus?ar=true&amp;lpse=A</a:t>
            </a:r>
            <a:r>
              <a:rPr lang="en-US" dirty="0"/>
              <a:t> </a:t>
            </a:r>
          </a:p>
        </p:txBody>
      </p:sp>
      <p:sp>
        <p:nvSpPr>
          <p:cNvPr id="10" name="TextBox 9">
            <a:extLst>
              <a:ext uri="{FF2B5EF4-FFF2-40B4-BE49-F238E27FC236}">
                <a16:creationId xmlns:a16="http://schemas.microsoft.com/office/drawing/2014/main" id="{E423FDE1-8F95-3072-CF83-9EF56293F30D}"/>
              </a:ext>
            </a:extLst>
          </p:cNvPr>
          <p:cNvSpPr txBox="1"/>
          <p:nvPr/>
        </p:nvSpPr>
        <p:spPr>
          <a:xfrm>
            <a:off x="137433" y="5143694"/>
            <a:ext cx="8481809" cy="369332"/>
          </a:xfrm>
          <a:prstGeom prst="rect">
            <a:avLst/>
          </a:prstGeom>
          <a:noFill/>
        </p:spPr>
        <p:txBody>
          <a:bodyPr wrap="none" rtlCol="0">
            <a:spAutoFit/>
          </a:bodyPr>
          <a:lstStyle/>
          <a:p>
            <a:r>
              <a:rPr lang="en-US" sz="1800" dirty="0"/>
              <a:t>Published in 2024 and available for purchase (recommended but </a:t>
            </a:r>
            <a:r>
              <a:rPr lang="en-US" sz="1800" u="sng" dirty="0"/>
              <a:t>not required</a:t>
            </a:r>
            <a:r>
              <a:rPr lang="en-US" sz="1800" dirty="0"/>
              <a:t>) at:</a:t>
            </a:r>
          </a:p>
        </p:txBody>
      </p:sp>
      <p:pic>
        <p:nvPicPr>
          <p:cNvPr id="11" name="Picture 10" descr="A book cover of a person writing on a book&#10;&#10;AI-generated content may be incorrect.">
            <a:extLst>
              <a:ext uri="{FF2B5EF4-FFF2-40B4-BE49-F238E27FC236}">
                <a16:creationId xmlns:a16="http://schemas.microsoft.com/office/drawing/2014/main" id="{46398F35-F56B-C004-EABF-624B7D4497D7}"/>
              </a:ext>
            </a:extLst>
          </p:cNvPr>
          <p:cNvPicPr>
            <a:picLocks noChangeAspect="1"/>
          </p:cNvPicPr>
          <p:nvPr/>
        </p:nvPicPr>
        <p:blipFill>
          <a:blip r:embed="rId3"/>
          <a:stretch>
            <a:fillRect/>
          </a:stretch>
        </p:blipFill>
        <p:spPr>
          <a:xfrm>
            <a:off x="3200416" y="1295400"/>
            <a:ext cx="3017486" cy="3698739"/>
          </a:xfrm>
          <a:prstGeom prst="rect">
            <a:avLst/>
          </a:prstGeom>
          <a:ln>
            <a:solidFill>
              <a:schemeClr val="bg1">
                <a:lumMod val="85000"/>
              </a:schemeClr>
            </a:solidFill>
          </a:ln>
        </p:spPr>
      </p:pic>
      <p:sp>
        <p:nvSpPr>
          <p:cNvPr id="7" name="TextBox 6">
            <a:extLst>
              <a:ext uri="{FF2B5EF4-FFF2-40B4-BE49-F238E27FC236}">
                <a16:creationId xmlns:a16="http://schemas.microsoft.com/office/drawing/2014/main" id="{D0FBE333-45BA-8B0F-EA1F-A3FE61F9ABB0}"/>
              </a:ext>
            </a:extLst>
          </p:cNvPr>
          <p:cNvSpPr txBox="1"/>
          <p:nvPr/>
        </p:nvSpPr>
        <p:spPr>
          <a:xfrm>
            <a:off x="129982" y="5802838"/>
            <a:ext cx="1531253" cy="369332"/>
          </a:xfrm>
          <a:prstGeom prst="rect">
            <a:avLst/>
          </a:prstGeom>
          <a:noFill/>
        </p:spPr>
        <p:txBody>
          <a:bodyPr wrap="none" rtlCol="0">
            <a:spAutoFit/>
          </a:bodyPr>
          <a:lstStyle/>
          <a:p>
            <a:r>
              <a:rPr lang="en-US" sz="1800" dirty="0"/>
              <a:t>and Amazon.</a:t>
            </a:r>
          </a:p>
        </p:txBody>
      </p:sp>
    </p:spTree>
    <p:extLst>
      <p:ext uri="{BB962C8B-B14F-4D97-AF65-F5344CB8AC3E}">
        <p14:creationId xmlns:p14="http://schemas.microsoft.com/office/powerpoint/2010/main" val="195708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037D-C3BA-33C7-E285-8B0BAB495837}"/>
              </a:ext>
            </a:extLst>
          </p:cNvPr>
          <p:cNvSpPr>
            <a:spLocks noGrp="1"/>
          </p:cNvSpPr>
          <p:nvPr>
            <p:ph type="title"/>
          </p:nvPr>
        </p:nvSpPr>
        <p:spPr/>
        <p:txBody>
          <a:bodyPr/>
          <a:lstStyle/>
          <a:p>
            <a:r>
              <a:rPr lang="en-US" dirty="0"/>
              <a:t>A Newer (and Better) Version</a:t>
            </a:r>
          </a:p>
        </p:txBody>
      </p:sp>
      <p:sp>
        <p:nvSpPr>
          <p:cNvPr id="8" name="Content Placeholder 7">
            <a:extLst>
              <a:ext uri="{FF2B5EF4-FFF2-40B4-BE49-F238E27FC236}">
                <a16:creationId xmlns:a16="http://schemas.microsoft.com/office/drawing/2014/main" id="{E32DDDCD-E6CD-02B3-4821-3DB160AC4183}"/>
              </a:ext>
            </a:extLst>
          </p:cNvPr>
          <p:cNvSpPr>
            <a:spLocks noGrp="1"/>
          </p:cNvSpPr>
          <p:nvPr>
            <p:ph idx="1"/>
          </p:nvPr>
        </p:nvSpPr>
        <p:spPr>
          <a:xfrm>
            <a:off x="457200" y="4617707"/>
            <a:ext cx="8229600" cy="914390"/>
          </a:xfrm>
        </p:spPr>
        <p:txBody>
          <a:bodyPr/>
          <a:lstStyle/>
          <a:p>
            <a:r>
              <a:rPr lang="en-US" dirty="0"/>
              <a:t>Improved text and figures.</a:t>
            </a:r>
          </a:p>
          <a:p>
            <a:pPr lvl="1"/>
            <a:r>
              <a:rPr lang="en-US" dirty="0"/>
              <a:t>Examples are in </a:t>
            </a:r>
            <a:r>
              <a:rPr lang="en-US" u="sng" dirty="0"/>
              <a:t>Python</a:t>
            </a:r>
            <a:r>
              <a:rPr lang="en-US" dirty="0"/>
              <a:t>.</a:t>
            </a:r>
          </a:p>
        </p:txBody>
      </p:sp>
      <p:sp>
        <p:nvSpPr>
          <p:cNvPr id="4" name="Slide Number Placeholder 3">
            <a:extLst>
              <a:ext uri="{FF2B5EF4-FFF2-40B4-BE49-F238E27FC236}">
                <a16:creationId xmlns:a16="http://schemas.microsoft.com/office/drawing/2014/main" id="{8AA097C3-D59F-1DCE-882A-013C9F0C4397}"/>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dirty="0"/>
          </a:p>
        </p:txBody>
      </p:sp>
      <p:pic>
        <p:nvPicPr>
          <p:cNvPr id="6" name="Picture 5" descr="A book with a white cover&#10;&#10;AI-generated content may be incorrect.">
            <a:extLst>
              <a:ext uri="{FF2B5EF4-FFF2-40B4-BE49-F238E27FC236}">
                <a16:creationId xmlns:a16="http://schemas.microsoft.com/office/drawing/2014/main" id="{9DC35F60-2E7F-4CFF-11AC-68ED56FD0560}"/>
              </a:ext>
            </a:extLst>
          </p:cNvPr>
          <p:cNvPicPr>
            <a:picLocks noChangeAspect="1"/>
          </p:cNvPicPr>
          <p:nvPr/>
        </p:nvPicPr>
        <p:blipFill>
          <a:blip r:embed="rId2"/>
          <a:stretch>
            <a:fillRect/>
          </a:stretch>
        </p:blipFill>
        <p:spPr>
          <a:xfrm>
            <a:off x="685800" y="1325903"/>
            <a:ext cx="7772400" cy="3259393"/>
          </a:xfrm>
          <a:prstGeom prst="rect">
            <a:avLst/>
          </a:prstGeom>
        </p:spPr>
      </p:pic>
      <p:sp>
        <p:nvSpPr>
          <p:cNvPr id="9" name="TextBox 8">
            <a:extLst>
              <a:ext uri="{FF2B5EF4-FFF2-40B4-BE49-F238E27FC236}">
                <a16:creationId xmlns:a16="http://schemas.microsoft.com/office/drawing/2014/main" id="{5CCD4D90-C408-ABA8-C30E-44B4FC796C65}"/>
              </a:ext>
            </a:extLst>
          </p:cNvPr>
          <p:cNvSpPr txBox="1"/>
          <p:nvPr/>
        </p:nvSpPr>
        <p:spPr>
          <a:xfrm>
            <a:off x="2318819" y="5564508"/>
            <a:ext cx="4506362" cy="646331"/>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sz="1800" dirty="0">
                <a:solidFill>
                  <a:srgbClr val="0432FF"/>
                </a:solidFill>
              </a:rPr>
              <a:t>Currently half price at </a:t>
            </a:r>
            <a:r>
              <a:rPr lang="en-US" sz="1800" dirty="0">
                <a:hlinkClick r:id="rId3"/>
              </a:rPr>
              <a:t>https://mng.bz/dXZ1</a:t>
            </a:r>
            <a:br>
              <a:rPr lang="en-US" sz="1800" dirty="0"/>
            </a:br>
            <a:r>
              <a:rPr lang="en-US" sz="1800" dirty="0">
                <a:solidFill>
                  <a:srgbClr val="0432FF"/>
                </a:solidFill>
              </a:rPr>
              <a:t>Use coupon code </a:t>
            </a:r>
            <a:r>
              <a:rPr lang="en-US" sz="1800" b="1" dirty="0">
                <a:solidFill>
                  <a:srgbClr val="0432FF"/>
                </a:solidFill>
              </a:rPr>
              <a:t>PBMak2</a:t>
            </a:r>
            <a:endParaRPr lang="en-US" sz="1800" dirty="0">
              <a:solidFill>
                <a:srgbClr val="0432FF"/>
              </a:solidFill>
            </a:endParaRPr>
          </a:p>
        </p:txBody>
      </p:sp>
    </p:spTree>
    <p:extLst>
      <p:ext uri="{BB962C8B-B14F-4D97-AF65-F5344CB8AC3E}">
        <p14:creationId xmlns:p14="http://schemas.microsoft.com/office/powerpoint/2010/main" val="360971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82FF9D-4AD1-E847-9BE7-B46EB8CAFD8F}" type="slidenum">
              <a:rPr lang="en-US"/>
              <a:pPr/>
              <a:t>12</a:t>
            </a:fld>
            <a:endParaRPr lang="en-US"/>
          </a:p>
        </p:txBody>
      </p:sp>
      <p:sp>
        <p:nvSpPr>
          <p:cNvPr id="86018" name="Rectangle 2"/>
          <p:cNvSpPr>
            <a:spLocks noGrp="1" noChangeArrowheads="1"/>
          </p:cNvSpPr>
          <p:nvPr>
            <p:ph type="title"/>
          </p:nvPr>
        </p:nvSpPr>
        <p:spPr/>
        <p:txBody>
          <a:bodyPr/>
          <a:lstStyle/>
          <a:p>
            <a:r>
              <a:rPr lang="en-US" dirty="0"/>
              <a:t>Project Teams</a:t>
            </a:r>
          </a:p>
        </p:txBody>
      </p:sp>
      <p:sp>
        <p:nvSpPr>
          <p:cNvPr id="86019" name="Rectangle 3"/>
          <p:cNvSpPr>
            <a:spLocks noGrp="1" noChangeArrowheads="1"/>
          </p:cNvSpPr>
          <p:nvPr>
            <p:ph type="body" idx="1"/>
          </p:nvPr>
        </p:nvSpPr>
        <p:spPr/>
        <p:txBody>
          <a:bodyPr/>
          <a:lstStyle/>
          <a:p>
            <a:r>
              <a:rPr lang="en-US" dirty="0"/>
              <a:t>Assignments will be done by </a:t>
            </a:r>
            <a:br>
              <a:rPr lang="en-US" dirty="0"/>
            </a:br>
            <a:r>
              <a:rPr lang="en-US" u="sng" dirty="0"/>
              <a:t>small project teams</a:t>
            </a:r>
            <a:r>
              <a:rPr lang="en-US" dirty="0"/>
              <a:t>.</a:t>
            </a:r>
          </a:p>
          <a:p>
            <a:pPr lvl="4"/>
            <a:endParaRPr lang="en-US" dirty="0"/>
          </a:p>
          <a:p>
            <a:r>
              <a:rPr lang="en-US" dirty="0"/>
              <a:t>Form your own teams of </a:t>
            </a:r>
            <a:r>
              <a:rPr lang="en-US" u="sng" dirty="0"/>
              <a:t>3 or 4 members</a:t>
            </a:r>
            <a:r>
              <a:rPr lang="en-US" dirty="0">
                <a:solidFill>
                  <a:srgbClr val="B23C00"/>
                </a:solidFill>
              </a:rPr>
              <a:t> </a:t>
            </a:r>
            <a:r>
              <a:rPr lang="en-US" dirty="0"/>
              <a:t>each.</a:t>
            </a:r>
          </a:p>
          <a:p>
            <a:pPr lvl="4"/>
            <a:endParaRPr lang="en-US" dirty="0"/>
          </a:p>
          <a:p>
            <a:r>
              <a:rPr lang="en-US" dirty="0"/>
              <a:t>Choose your team members wisely!</a:t>
            </a:r>
          </a:p>
          <a:p>
            <a:pPr lvl="1"/>
            <a:r>
              <a:rPr lang="en-US" dirty="0"/>
              <a:t>It’s important to gain experience working with others on a team project.</a:t>
            </a:r>
          </a:p>
          <a:p>
            <a:pPr lvl="1"/>
            <a:r>
              <a:rPr lang="en-US" dirty="0"/>
              <a:t>Be sure you’ll be able to meet and communicate </a:t>
            </a:r>
            <a:br>
              <a:rPr lang="en-US" dirty="0"/>
            </a:br>
            <a:r>
              <a:rPr lang="en-US" dirty="0"/>
              <a:t>with each other and work together well.</a:t>
            </a:r>
          </a:p>
          <a:p>
            <a:pPr lvl="1"/>
            <a:r>
              <a:rPr lang="en-US" dirty="0"/>
              <a:t>No moving from team to team.</a:t>
            </a:r>
          </a:p>
          <a:p>
            <a:pPr lvl="4"/>
            <a:endParaRPr lang="en-US" dirty="0"/>
          </a:p>
        </p:txBody>
      </p:sp>
    </p:spTree>
    <p:extLst>
      <p:ext uri="{BB962C8B-B14F-4D97-AF65-F5344CB8AC3E}">
        <p14:creationId xmlns:p14="http://schemas.microsoft.com/office/powerpoint/2010/main" val="93567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Teams</a:t>
            </a:r>
            <a:r>
              <a:rPr lang="en-US" i="1"/>
              <a:t>, cont’d</a:t>
            </a:r>
            <a:endParaRPr lang="en-US" i="1" dirty="0"/>
          </a:p>
        </p:txBody>
      </p:sp>
      <p:sp>
        <p:nvSpPr>
          <p:cNvPr id="3" name="Content Placeholder 2"/>
          <p:cNvSpPr>
            <a:spLocks noGrp="1"/>
          </p:cNvSpPr>
          <p:nvPr>
            <p:ph idx="1"/>
          </p:nvPr>
        </p:nvSpPr>
        <p:spPr>
          <a:xfrm>
            <a:off x="457200" y="1295400"/>
            <a:ext cx="8229600" cy="4953000"/>
          </a:xfrm>
        </p:spPr>
        <p:txBody>
          <a:bodyPr/>
          <a:lstStyle/>
          <a:p>
            <a:r>
              <a:rPr lang="en-US" u="sng" dirty="0"/>
              <a:t>Each team member will receive the same score</a:t>
            </a:r>
            <a:r>
              <a:rPr lang="en-US" dirty="0">
                <a:solidFill>
                  <a:srgbClr val="B23C00"/>
                </a:solidFill>
              </a:rPr>
              <a:t> </a:t>
            </a:r>
            <a:r>
              <a:rPr lang="en-US" dirty="0"/>
              <a:t>on each team assignment and team project.</a:t>
            </a:r>
          </a:p>
          <a:p>
            <a:pPr lvl="4"/>
            <a:endParaRPr lang="en-US" dirty="0"/>
          </a:p>
          <a:p>
            <a:r>
              <a:rPr lang="en-US" dirty="0"/>
              <a:t>Submit your team information to Canvas </a:t>
            </a:r>
            <a:br>
              <a:rPr lang="en-US" dirty="0"/>
            </a:br>
            <a:r>
              <a:rPr lang="en-US" dirty="0"/>
              <a:t>(under “Assignments/Miscellaneous”)</a:t>
            </a:r>
            <a:br>
              <a:rPr lang="en-US" dirty="0"/>
            </a:br>
            <a:r>
              <a:rPr lang="en-US" dirty="0"/>
              <a:t>by </a:t>
            </a:r>
            <a:r>
              <a:rPr lang="en-US" u="sng" dirty="0"/>
              <a:t>Tuesday, February 3 at 10:00 PM</a:t>
            </a:r>
            <a:r>
              <a:rPr lang="en-US" dirty="0"/>
              <a:t>:</a:t>
            </a:r>
          </a:p>
          <a:p>
            <a:pPr lvl="1"/>
            <a:r>
              <a:rPr lang="en-US" dirty="0"/>
              <a:t>Your team name.</a:t>
            </a:r>
          </a:p>
          <a:p>
            <a:pPr lvl="1"/>
            <a:r>
              <a:rPr lang="en-US" dirty="0"/>
              <a:t>A list of team members, student IDs, </a:t>
            </a:r>
            <a:br>
              <a:rPr lang="en-US" dirty="0"/>
            </a:br>
            <a:r>
              <a:rPr lang="en-US" dirty="0"/>
              <a:t>and email addresses.</a:t>
            </a:r>
          </a:p>
          <a:p>
            <a:pPr lvl="1"/>
            <a:r>
              <a:rPr lang="en-US" dirty="0"/>
              <a:t>cc </a:t>
            </a:r>
            <a:r>
              <a:rPr lang="en-US" u="sng" dirty="0"/>
              <a:t>all team members</a:t>
            </a:r>
            <a:r>
              <a:rPr lang="en-US" dirty="0"/>
              <a:t> in an email to</a:t>
            </a:r>
            <a:br>
              <a:rPr lang="en-US" dirty="0"/>
            </a:br>
            <a:r>
              <a:rPr lang="en-US" dirty="0">
                <a:hlinkClick r:id="rId2"/>
              </a:rPr>
              <a:t>ron.mak@sjsu.edu</a:t>
            </a:r>
            <a:r>
              <a:rPr lang="en-US" dirty="0"/>
              <a:t> with subject </a:t>
            </a:r>
            <a:br>
              <a:rPr lang="en-US" dirty="0"/>
            </a:br>
            <a:r>
              <a:rPr lang="en-US" dirty="0"/>
              <a:t>“CMPE 202 team”.</a:t>
            </a:r>
          </a:p>
        </p:txBody>
      </p:sp>
      <p:sp>
        <p:nvSpPr>
          <p:cNvPr id="6" name="Slide Number Placeholder 5"/>
          <p:cNvSpPr>
            <a:spLocks noGrp="1"/>
          </p:cNvSpPr>
          <p:nvPr>
            <p:ph type="sldNum" sz="quarter" idx="12"/>
          </p:nvPr>
        </p:nvSpPr>
        <p:spPr/>
        <p:txBody>
          <a:bodyPr/>
          <a:lstStyle/>
          <a:p>
            <a:fld id="{5E4F0376-0E54-9843-B673-E00D6670E830}" type="slidenum">
              <a:rPr lang="en-US" smtClean="0"/>
              <a:pPr/>
              <a:t>13</a:t>
            </a:fld>
            <a:endParaRPr lang="en-US"/>
          </a:p>
        </p:txBody>
      </p:sp>
      <p:sp>
        <p:nvSpPr>
          <p:cNvPr id="4" name="TextBox 3">
            <a:extLst>
              <a:ext uri="{FF2B5EF4-FFF2-40B4-BE49-F238E27FC236}">
                <a16:creationId xmlns:a16="http://schemas.microsoft.com/office/drawing/2014/main" id="{F261D1A6-6E3A-034E-9D03-8138A255D79D}"/>
              </a:ext>
            </a:extLst>
          </p:cNvPr>
          <p:cNvSpPr txBox="1"/>
          <p:nvPr/>
        </p:nvSpPr>
        <p:spPr>
          <a:xfrm>
            <a:off x="6400780" y="4995909"/>
            <a:ext cx="2011658" cy="1077218"/>
          </a:xfrm>
          <a:prstGeom prst="rect">
            <a:avLst/>
          </a:prstGeom>
          <a:solidFill>
            <a:schemeClr val="accent1">
              <a:lumMod val="20000"/>
              <a:lumOff val="80000"/>
            </a:schemeClr>
          </a:solidFill>
          <a:ln>
            <a:solidFill>
              <a:srgbClr val="0033CC"/>
            </a:solidFill>
          </a:ln>
        </p:spPr>
        <p:txBody>
          <a:bodyPr wrap="square" rtlCol="0">
            <a:spAutoFit/>
          </a:bodyPr>
          <a:lstStyle/>
          <a:p>
            <a:r>
              <a:rPr lang="en-US" dirty="0">
                <a:solidFill>
                  <a:srgbClr val="0033CC"/>
                </a:solidFill>
              </a:rPr>
              <a:t>Only one student per team needs to submit and email team information.</a:t>
            </a:r>
          </a:p>
        </p:txBody>
      </p:sp>
    </p:spTree>
    <p:extLst>
      <p:ext uri="{BB962C8B-B14F-4D97-AF65-F5344CB8AC3E}">
        <p14:creationId xmlns:p14="http://schemas.microsoft.com/office/powerpoint/2010/main" val="11568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C6AE-4B40-EC43-8D46-3A0658CEE3C7}"/>
              </a:ext>
            </a:extLst>
          </p:cNvPr>
          <p:cNvSpPr>
            <a:spLocks noGrp="1"/>
          </p:cNvSpPr>
          <p:nvPr>
            <p:ph type="title"/>
          </p:nvPr>
        </p:nvSpPr>
        <p:spPr/>
        <p:txBody>
          <a:bodyPr/>
          <a:lstStyle/>
          <a:p>
            <a:r>
              <a:rPr lang="en-US" dirty="0"/>
              <a:t>Team Project</a:t>
            </a:r>
          </a:p>
        </p:txBody>
      </p:sp>
      <p:sp>
        <p:nvSpPr>
          <p:cNvPr id="3" name="Content Placeholder 2">
            <a:extLst>
              <a:ext uri="{FF2B5EF4-FFF2-40B4-BE49-F238E27FC236}">
                <a16:creationId xmlns:a16="http://schemas.microsoft.com/office/drawing/2014/main" id="{3E5EE507-4A98-3342-951D-C9FC2068C2EC}"/>
              </a:ext>
            </a:extLst>
          </p:cNvPr>
          <p:cNvSpPr>
            <a:spLocks noGrp="1"/>
          </p:cNvSpPr>
          <p:nvPr>
            <p:ph idx="1"/>
          </p:nvPr>
        </p:nvSpPr>
        <p:spPr/>
        <p:txBody>
          <a:bodyPr/>
          <a:lstStyle/>
          <a:p>
            <a:r>
              <a:rPr lang="en-US" dirty="0"/>
              <a:t>A semester-long design project to develop an application chosen by the team.</a:t>
            </a:r>
          </a:p>
          <a:p>
            <a:pPr lvl="1"/>
            <a:r>
              <a:rPr lang="en-US" dirty="0"/>
              <a:t>Team assignments during the semester will enable you to incrementally improve software design.</a:t>
            </a:r>
          </a:p>
          <a:p>
            <a:pPr lvl="1"/>
            <a:r>
              <a:rPr lang="en-US" dirty="0"/>
              <a:t>Demonstrate the application to the class at the end of the semester.</a:t>
            </a:r>
          </a:p>
          <a:p>
            <a:pPr lvl="4"/>
            <a:endParaRPr lang="en-US" dirty="0"/>
          </a:p>
          <a:p>
            <a:r>
              <a:rPr lang="en-US" dirty="0"/>
              <a:t>Each team will write a short report (8 - 10 pp.) </a:t>
            </a:r>
          </a:p>
          <a:p>
            <a:pPr lvl="1"/>
            <a:r>
              <a:rPr lang="en-US" dirty="0"/>
              <a:t>Include a high-level architecture description </a:t>
            </a:r>
            <a:br>
              <a:rPr lang="en-US" dirty="0"/>
            </a:br>
            <a:r>
              <a:rPr lang="en-US" dirty="0"/>
              <a:t>with UML diagrams.</a:t>
            </a:r>
          </a:p>
          <a:p>
            <a:pPr lvl="1"/>
            <a:r>
              <a:rPr lang="en-US" dirty="0"/>
              <a:t>Explain how the application is well-designed.</a:t>
            </a:r>
          </a:p>
        </p:txBody>
      </p:sp>
      <p:sp>
        <p:nvSpPr>
          <p:cNvPr id="4" name="Slide Number Placeholder 3">
            <a:extLst>
              <a:ext uri="{FF2B5EF4-FFF2-40B4-BE49-F238E27FC236}">
                <a16:creationId xmlns:a16="http://schemas.microsoft.com/office/drawing/2014/main" id="{A9173BC0-3425-F84E-9188-CDFC6ED645A0}"/>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spTree>
    <p:extLst>
      <p:ext uri="{BB962C8B-B14F-4D97-AF65-F5344CB8AC3E}">
        <p14:creationId xmlns:p14="http://schemas.microsoft.com/office/powerpoint/2010/main" val="422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9742CD-3E8A-7144-B073-22D37694D12E}" type="slidenum">
              <a:rPr lang="en-US"/>
              <a:pPr/>
              <a:t>15</a:t>
            </a:fld>
            <a:endParaRPr lang="en-US"/>
          </a:p>
        </p:txBody>
      </p:sp>
      <p:sp>
        <p:nvSpPr>
          <p:cNvPr id="100354" name="Rectangle 2"/>
          <p:cNvSpPr>
            <a:spLocks noGrp="1" noChangeArrowheads="1"/>
          </p:cNvSpPr>
          <p:nvPr>
            <p:ph type="title"/>
          </p:nvPr>
        </p:nvSpPr>
        <p:spPr/>
        <p:txBody>
          <a:bodyPr/>
          <a:lstStyle/>
          <a:p>
            <a:r>
              <a:rPr lang="en-US"/>
              <a:t>Individual Responsibilities</a:t>
            </a:r>
          </a:p>
        </p:txBody>
      </p:sp>
      <p:sp>
        <p:nvSpPr>
          <p:cNvPr id="100355" name="Text Box 3"/>
          <p:cNvSpPr txBox="1">
            <a:spLocks noChangeArrowheads="1"/>
          </p:cNvSpPr>
          <p:nvPr/>
        </p:nvSpPr>
        <p:spPr bwMode="auto">
          <a:xfrm>
            <a:off x="822325" y="2151063"/>
            <a:ext cx="7589838" cy="1590675"/>
          </a:xfrm>
          <a:prstGeom prst="rect">
            <a:avLst/>
          </a:prstGeom>
          <a:solidFill>
            <a:schemeClr val="accent1">
              <a:lumMod val="20000"/>
              <a:lumOff val="80000"/>
            </a:schemeClr>
          </a:solidFill>
          <a:ln w="38100">
            <a:solidFill>
              <a:schemeClr val="fo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114300" indent="158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lvl="1" algn="ctr"/>
            <a:r>
              <a:rPr lang="en-US" sz="2400">
                <a:solidFill>
                  <a:schemeClr val="folHlink"/>
                </a:solidFill>
              </a:rPr>
              <a:t>You are personally responsible for participating </a:t>
            </a:r>
            <a:br>
              <a:rPr lang="en-US" sz="2400">
                <a:solidFill>
                  <a:schemeClr val="folHlink"/>
                </a:solidFill>
              </a:rPr>
            </a:br>
            <a:r>
              <a:rPr lang="en-US" sz="2400">
                <a:solidFill>
                  <a:schemeClr val="folHlink"/>
                </a:solidFill>
              </a:rPr>
              <a:t>and contributing to your team</a:t>
            </a:r>
            <a:r>
              <a:rPr lang="en-US" sz="2400">
                <a:solidFill>
                  <a:schemeClr val="folHlink"/>
                </a:solidFill>
                <a:latin typeface="Arial"/>
              </a:rPr>
              <a:t>’</a:t>
            </a:r>
            <a:r>
              <a:rPr lang="en-US" sz="2400">
                <a:solidFill>
                  <a:schemeClr val="folHlink"/>
                </a:solidFill>
              </a:rPr>
              <a:t>s work, and for </a:t>
            </a:r>
            <a:br>
              <a:rPr lang="en-US" sz="2400">
                <a:solidFill>
                  <a:schemeClr val="folHlink"/>
                </a:solidFill>
              </a:rPr>
            </a:br>
            <a:r>
              <a:rPr lang="en-US" sz="2400">
                <a:solidFill>
                  <a:schemeClr val="folHlink"/>
                </a:solidFill>
              </a:rPr>
              <a:t>understanding each part of the work for every </a:t>
            </a:r>
            <a:br>
              <a:rPr lang="en-US" sz="2400">
                <a:solidFill>
                  <a:schemeClr val="folHlink"/>
                </a:solidFill>
              </a:rPr>
            </a:br>
            <a:r>
              <a:rPr lang="en-US" sz="2400">
                <a:solidFill>
                  <a:schemeClr val="folHlink"/>
                </a:solidFill>
              </a:rPr>
              <a:t>assignment whether or not you worked on that part.</a:t>
            </a:r>
          </a:p>
        </p:txBody>
      </p:sp>
    </p:spTree>
    <p:extLst>
      <p:ext uri="{BB962C8B-B14F-4D97-AF65-F5344CB8AC3E}">
        <p14:creationId xmlns:p14="http://schemas.microsoft.com/office/powerpoint/2010/main" val="9348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6E3680-C591-9948-9B2D-ABC4362CDBAA}" type="slidenum">
              <a:rPr lang="en-US"/>
              <a:pPr/>
              <a:t>16</a:t>
            </a:fld>
            <a:endParaRPr lang="en-US"/>
          </a:p>
        </p:txBody>
      </p:sp>
      <p:sp>
        <p:nvSpPr>
          <p:cNvPr id="101378" name="Rectangle 2"/>
          <p:cNvSpPr>
            <a:spLocks noGrp="1" noChangeArrowheads="1"/>
          </p:cNvSpPr>
          <p:nvPr>
            <p:ph type="title"/>
          </p:nvPr>
        </p:nvSpPr>
        <p:spPr/>
        <p:txBody>
          <a:bodyPr/>
          <a:lstStyle/>
          <a:p>
            <a:r>
              <a:rPr lang="en-US"/>
              <a:t>Postmortem Assessment Report</a:t>
            </a:r>
          </a:p>
        </p:txBody>
      </p:sp>
      <p:sp>
        <p:nvSpPr>
          <p:cNvPr id="101379" name="Rectangle 3"/>
          <p:cNvSpPr>
            <a:spLocks noGrp="1" noChangeArrowheads="1"/>
          </p:cNvSpPr>
          <p:nvPr>
            <p:ph type="body" idx="1"/>
          </p:nvPr>
        </p:nvSpPr>
        <p:spPr/>
        <p:txBody>
          <a:bodyPr/>
          <a:lstStyle/>
          <a:p>
            <a:r>
              <a:rPr lang="en-US" dirty="0"/>
              <a:t>At the end of the semester, each student will </a:t>
            </a:r>
            <a:r>
              <a:rPr lang="en-US" u="sng" dirty="0"/>
              <a:t>individually</a:t>
            </a:r>
            <a:r>
              <a:rPr lang="en-US" dirty="0"/>
              <a:t> turn in a short (one page) report:</a:t>
            </a:r>
          </a:p>
          <a:p>
            <a:pPr lvl="4"/>
            <a:endParaRPr lang="en-US" dirty="0"/>
          </a:p>
          <a:p>
            <a:pPr lvl="1"/>
            <a:r>
              <a:rPr lang="en-US" dirty="0"/>
              <a:t>A brief description of </a:t>
            </a:r>
            <a:r>
              <a:rPr lang="en-US" u="sng" dirty="0"/>
              <a:t>what you learned</a:t>
            </a:r>
            <a:r>
              <a:rPr lang="en-US" dirty="0">
                <a:solidFill>
                  <a:srgbClr val="B23C00"/>
                </a:solidFill>
              </a:rPr>
              <a:t> </a:t>
            </a:r>
            <a:r>
              <a:rPr lang="en-US" dirty="0"/>
              <a:t>in the course.</a:t>
            </a:r>
          </a:p>
          <a:p>
            <a:pPr lvl="4"/>
            <a:endParaRPr lang="en-US" dirty="0"/>
          </a:p>
          <a:p>
            <a:pPr lvl="1"/>
            <a:r>
              <a:rPr lang="en-US" dirty="0"/>
              <a:t>An assessment of your </a:t>
            </a:r>
            <a:r>
              <a:rPr lang="en-US" u="sng" dirty="0"/>
              <a:t>personal accomplishments </a:t>
            </a:r>
            <a:br>
              <a:rPr lang="en-US" dirty="0"/>
            </a:br>
            <a:r>
              <a:rPr lang="en-US" dirty="0"/>
              <a:t>for your project team. </a:t>
            </a:r>
          </a:p>
          <a:p>
            <a:pPr lvl="4"/>
            <a:endParaRPr lang="en-US" dirty="0"/>
          </a:p>
          <a:p>
            <a:pPr lvl="1"/>
            <a:r>
              <a:rPr lang="en-US" dirty="0"/>
              <a:t>An assessment of the contributions of each of </a:t>
            </a:r>
            <a:br>
              <a:rPr lang="en-US" dirty="0"/>
            </a:br>
            <a:r>
              <a:rPr lang="en-US" dirty="0"/>
              <a:t>your </a:t>
            </a:r>
            <a:r>
              <a:rPr lang="en-US" u="sng" dirty="0"/>
              <a:t>project team members</a:t>
            </a:r>
            <a:r>
              <a:rPr lang="en-US" dirty="0"/>
              <a:t>. </a:t>
            </a:r>
          </a:p>
          <a:p>
            <a:pPr lvl="5"/>
            <a:endParaRPr lang="en-US" dirty="0"/>
          </a:p>
          <a:p>
            <a:r>
              <a:rPr lang="en-US" dirty="0"/>
              <a:t>This report will be seen only by the instructor.</a:t>
            </a:r>
          </a:p>
        </p:txBody>
      </p:sp>
    </p:spTree>
    <p:extLst>
      <p:ext uri="{BB962C8B-B14F-4D97-AF65-F5344CB8AC3E}">
        <p14:creationId xmlns:p14="http://schemas.microsoft.com/office/powerpoint/2010/main" val="272961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F81472-C459-A34F-84AF-B644A09DA17F}" type="slidenum">
              <a:rPr lang="en-US"/>
              <a:pPr/>
              <a:t>17</a:t>
            </a:fld>
            <a:endParaRPr lang="en-US"/>
          </a:p>
        </p:txBody>
      </p:sp>
      <p:sp>
        <p:nvSpPr>
          <p:cNvPr id="102402" name="Rectangle 2"/>
          <p:cNvSpPr>
            <a:spLocks noGrp="1" noChangeArrowheads="1"/>
          </p:cNvSpPr>
          <p:nvPr>
            <p:ph type="title"/>
          </p:nvPr>
        </p:nvSpPr>
        <p:spPr/>
        <p:txBody>
          <a:bodyPr/>
          <a:lstStyle/>
          <a:p>
            <a:r>
              <a:rPr lang="en-US" dirty="0"/>
              <a:t>Your Individual Overall Class Grade</a:t>
            </a:r>
          </a:p>
        </p:txBody>
      </p:sp>
      <p:sp>
        <p:nvSpPr>
          <p:cNvPr id="102403" name="Rectangle 3"/>
          <p:cNvSpPr>
            <a:spLocks noGrp="1" noChangeArrowheads="1"/>
          </p:cNvSpPr>
          <p:nvPr>
            <p:ph type="body" idx="1"/>
          </p:nvPr>
        </p:nvSpPr>
        <p:spPr>
          <a:xfrm>
            <a:off x="457200" y="1295400"/>
            <a:ext cx="8229600" cy="4785331"/>
          </a:xfrm>
        </p:spPr>
        <p:txBody>
          <a:bodyPr/>
          <a:lstStyle/>
          <a:p>
            <a:pPr>
              <a:lnSpc>
                <a:spcPct val="80000"/>
              </a:lnSpc>
            </a:pPr>
            <a:r>
              <a:rPr lang="en-US" dirty="0"/>
              <a:t>35% assignments*</a:t>
            </a:r>
          </a:p>
          <a:p>
            <a:pPr>
              <a:lnSpc>
                <a:spcPct val="80000"/>
              </a:lnSpc>
            </a:pPr>
            <a:r>
              <a:rPr lang="en-US" dirty="0"/>
              <a:t>30% project*</a:t>
            </a:r>
          </a:p>
          <a:p>
            <a:pPr>
              <a:lnSpc>
                <a:spcPct val="80000"/>
              </a:lnSpc>
            </a:pPr>
            <a:r>
              <a:rPr lang="en-US" dirty="0"/>
              <a:t>15% midterm**</a:t>
            </a:r>
          </a:p>
          <a:p>
            <a:pPr>
              <a:lnSpc>
                <a:spcPct val="80000"/>
              </a:lnSpc>
            </a:pPr>
            <a:r>
              <a:rPr lang="en-US" dirty="0"/>
              <a:t>20% final**</a:t>
            </a:r>
          </a:p>
          <a:p>
            <a:pPr lvl="2">
              <a:lnSpc>
                <a:spcPct val="80000"/>
              </a:lnSpc>
            </a:pPr>
            <a:r>
              <a:rPr lang="en-US" sz="1400" dirty="0"/>
              <a:t> * team score</a:t>
            </a:r>
          </a:p>
          <a:p>
            <a:pPr lvl="2"/>
            <a:r>
              <a:rPr lang="en-US" sz="1400" dirty="0"/>
              <a:t>** individual score</a:t>
            </a:r>
          </a:p>
          <a:p>
            <a:r>
              <a:rPr lang="en-US" sz="2200" dirty="0"/>
              <a:t>During the semester, keep track of your progress in Canvas. </a:t>
            </a:r>
          </a:p>
          <a:p>
            <a:r>
              <a:rPr lang="en-US" sz="2200" dirty="0"/>
              <a:t>At the end of the semester, students clustered about the </a:t>
            </a:r>
            <a:r>
              <a:rPr lang="en-US" sz="2200" u="sng" dirty="0"/>
              <a:t>median score</a:t>
            </a:r>
            <a:r>
              <a:rPr lang="en-US" sz="2200" dirty="0"/>
              <a:t> will get the B+ grade. </a:t>
            </a:r>
          </a:p>
          <a:p>
            <a:r>
              <a:rPr lang="en-US" sz="2200" dirty="0"/>
              <a:t>Higher and lower grades will then be assigned based on</a:t>
            </a:r>
            <a:br>
              <a:rPr lang="en-US" sz="2200" dirty="0"/>
            </a:br>
            <a:r>
              <a:rPr lang="en-US" sz="2200" dirty="0"/>
              <a:t>how the scores cluster above and below the median.</a:t>
            </a:r>
          </a:p>
          <a:p>
            <a:r>
              <a:rPr lang="en-US" sz="2200" dirty="0"/>
              <a:t>Therefore, your final class grade will be based primarily on your performance relative to the other students in the class.</a:t>
            </a:r>
            <a:endParaRPr lang="en-US" dirty="0"/>
          </a:p>
          <a:p>
            <a:pPr marL="0" marR="0" lvl="4" indent="0" defTabSz="914400" eaLnBrk="1" fontAlgn="auto" latinLnBrk="0" hangingPunct="1">
              <a:lnSpc>
                <a:spcPct val="100000"/>
              </a:lnSpc>
              <a:spcBef>
                <a:spcPts val="0"/>
              </a:spcBef>
              <a:spcAft>
                <a:spcPts val="0"/>
              </a:spcAft>
              <a:buClrTx/>
              <a:buSzTx/>
              <a:buFontTx/>
              <a:buNone/>
              <a:tabLst/>
              <a:defRPr/>
            </a:pPr>
            <a:endParaRPr lang="en-US" sz="1050" dirty="0"/>
          </a:p>
        </p:txBody>
      </p:sp>
      <p:sp>
        <p:nvSpPr>
          <p:cNvPr id="7" name="Text Box 4"/>
          <p:cNvSpPr txBox="1">
            <a:spLocks noChangeArrowheads="1"/>
          </p:cNvSpPr>
          <p:nvPr/>
        </p:nvSpPr>
        <p:spPr bwMode="auto">
          <a:xfrm>
            <a:off x="4259965" y="1417342"/>
            <a:ext cx="4452566" cy="1631216"/>
          </a:xfrm>
          <a:prstGeom prst="rect">
            <a:avLst/>
          </a:prstGeom>
          <a:solidFill>
            <a:srgbClr val="FFFFCC"/>
          </a:solidFill>
          <a:ln w="9525">
            <a:solidFill>
              <a:srgbClr val="0033CC"/>
            </a:solidFill>
            <a:miter lim="800000"/>
            <a:headEnd/>
            <a:tailEnd/>
          </a:ln>
          <a:effectLst/>
        </p:spPr>
        <p:txBody>
          <a:bodyPr wrap="none">
            <a:spAutoFit/>
          </a:bodyPr>
          <a:lstStyle/>
          <a:p>
            <a:pPr algn="ctr"/>
            <a:r>
              <a:rPr lang="en-US" sz="2000" dirty="0">
                <a:solidFill>
                  <a:srgbClr val="0033CC"/>
                </a:solidFill>
              </a:rPr>
              <a:t>Your final class grade will be adjusted</a:t>
            </a:r>
            <a:br>
              <a:rPr lang="en-US" sz="2000" dirty="0">
                <a:solidFill>
                  <a:srgbClr val="0033CC"/>
                </a:solidFill>
              </a:rPr>
            </a:br>
            <a:r>
              <a:rPr lang="en-US" sz="2000" dirty="0">
                <a:solidFill>
                  <a:srgbClr val="0033CC"/>
                </a:solidFill>
              </a:rPr>
              <a:t>up or down depending on your </a:t>
            </a:r>
          </a:p>
          <a:p>
            <a:pPr algn="ctr"/>
            <a:r>
              <a:rPr lang="en-US" sz="2000" u="sng" dirty="0">
                <a:solidFill>
                  <a:srgbClr val="0033CC"/>
                </a:solidFill>
              </a:rPr>
              <a:t>level and quality of participation</a:t>
            </a:r>
            <a:r>
              <a:rPr lang="en-US" sz="2000" dirty="0">
                <a:solidFill>
                  <a:srgbClr val="0033CC"/>
                </a:solidFill>
              </a:rPr>
              <a:t>,</a:t>
            </a:r>
          </a:p>
          <a:p>
            <a:pPr algn="ctr"/>
            <a:r>
              <a:rPr lang="en-US" sz="2000" dirty="0">
                <a:solidFill>
                  <a:srgbClr val="0033CC"/>
                </a:solidFill>
              </a:rPr>
              <a:t>as reported by your </a:t>
            </a:r>
          </a:p>
          <a:p>
            <a:pPr algn="ctr"/>
            <a:r>
              <a:rPr lang="en-US" sz="2000" dirty="0">
                <a:solidFill>
                  <a:srgbClr val="0033CC"/>
                </a:solidFill>
              </a:rPr>
              <a:t>teammates</a:t>
            </a:r>
            <a:r>
              <a:rPr lang="en-US" sz="2000" dirty="0">
                <a:solidFill>
                  <a:srgbClr val="0033CC"/>
                </a:solidFill>
                <a:latin typeface="Arial"/>
              </a:rPr>
              <a:t>’ </a:t>
            </a:r>
            <a:r>
              <a:rPr lang="en-US" sz="2000" dirty="0">
                <a:solidFill>
                  <a:srgbClr val="0033CC"/>
                </a:solidFill>
              </a:rPr>
              <a:t>postmortem reports.</a:t>
            </a:r>
          </a:p>
        </p:txBody>
      </p:sp>
    </p:spTree>
    <p:extLst>
      <p:ext uri="{BB962C8B-B14F-4D97-AF65-F5344CB8AC3E}">
        <p14:creationId xmlns:p14="http://schemas.microsoft.com/office/powerpoint/2010/main" val="12536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6" end="6"/>
                                            </p:txEl>
                                          </p:spTgt>
                                        </p:tgtEl>
                                        <p:attrNameLst>
                                          <p:attrName>style.visibility</p:attrName>
                                        </p:attrNameLst>
                                      </p:cBhvr>
                                      <p:to>
                                        <p:strVal val="visible"/>
                                      </p:to>
                                    </p:set>
                                    <p:animEffect transition="in" filter="fade">
                                      <p:cBhvr>
                                        <p:cTn id="7" dur="500"/>
                                        <p:tgtEl>
                                          <p:spTgt spid="10240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7" end="7"/>
                                            </p:txEl>
                                          </p:spTgt>
                                        </p:tgtEl>
                                        <p:attrNameLst>
                                          <p:attrName>style.visibility</p:attrName>
                                        </p:attrNameLst>
                                      </p:cBhvr>
                                      <p:to>
                                        <p:strVal val="visible"/>
                                      </p:to>
                                    </p:set>
                                    <p:animEffect transition="in" filter="fade">
                                      <p:cBhvr>
                                        <p:cTn id="10" dur="500"/>
                                        <p:tgtEl>
                                          <p:spTgt spid="10240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03">
                                            <p:txEl>
                                              <p:pRg st="8" end="8"/>
                                            </p:txEl>
                                          </p:spTgt>
                                        </p:tgtEl>
                                        <p:attrNameLst>
                                          <p:attrName>style.visibility</p:attrName>
                                        </p:attrNameLst>
                                      </p:cBhvr>
                                      <p:to>
                                        <p:strVal val="visible"/>
                                      </p:to>
                                    </p:set>
                                    <p:animEffect transition="in" filter="fade">
                                      <p:cBhvr>
                                        <p:cTn id="13" dur="500"/>
                                        <p:tgtEl>
                                          <p:spTgt spid="10240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03">
                                            <p:txEl>
                                              <p:pRg st="9" end="9"/>
                                            </p:txEl>
                                          </p:spTgt>
                                        </p:tgtEl>
                                        <p:attrNameLst>
                                          <p:attrName>style.visibility</p:attrName>
                                        </p:attrNameLst>
                                      </p:cBhvr>
                                      <p:to>
                                        <p:strVal val="visible"/>
                                      </p:to>
                                    </p:set>
                                    <p:animEffect transition="in" filter="fade">
                                      <p:cBhvr>
                                        <p:cTn id="16" dur="500"/>
                                        <p:tgtEl>
                                          <p:spTgt spid="1024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B6CD-4B69-02DB-9419-55D9202CBA6D}"/>
              </a:ext>
            </a:extLst>
          </p:cNvPr>
          <p:cNvSpPr>
            <a:spLocks noGrp="1"/>
          </p:cNvSpPr>
          <p:nvPr>
            <p:ph type="title"/>
          </p:nvPr>
        </p:nvSpPr>
        <p:spPr/>
        <p:txBody>
          <a:bodyPr/>
          <a:lstStyle/>
          <a:p>
            <a:r>
              <a:rPr lang="en-US" dirty="0"/>
              <a:t>Recursion</a:t>
            </a:r>
          </a:p>
        </p:txBody>
      </p:sp>
      <p:sp>
        <p:nvSpPr>
          <p:cNvPr id="3" name="Content Placeholder 2">
            <a:extLst>
              <a:ext uri="{FF2B5EF4-FFF2-40B4-BE49-F238E27FC236}">
                <a16:creationId xmlns:a16="http://schemas.microsoft.com/office/drawing/2014/main" id="{6B72D626-DDAE-4392-A52D-1AF88A36FA9C}"/>
              </a:ext>
            </a:extLst>
          </p:cNvPr>
          <p:cNvSpPr>
            <a:spLocks noGrp="1"/>
          </p:cNvSpPr>
          <p:nvPr>
            <p:ph idx="1"/>
          </p:nvPr>
        </p:nvSpPr>
        <p:spPr>
          <a:xfrm>
            <a:off x="457200" y="1295400"/>
            <a:ext cx="8320994" cy="4835525"/>
          </a:xfrm>
        </p:spPr>
        <p:txBody>
          <a:bodyPr/>
          <a:lstStyle/>
          <a:p>
            <a:r>
              <a:rPr lang="en-US" dirty="0"/>
              <a:t>Recursion is a powerful programming technique.</a:t>
            </a:r>
          </a:p>
          <a:p>
            <a:pPr lvl="4"/>
            <a:endParaRPr lang="en-US" dirty="0"/>
          </a:p>
          <a:p>
            <a:r>
              <a:rPr lang="en-US" dirty="0"/>
              <a:t>For appropriate types of problems, it can often produce </a:t>
            </a:r>
            <a:r>
              <a:rPr lang="en-US" u="sng" dirty="0"/>
              <a:t>simple and elegant solutions</a:t>
            </a:r>
            <a:r>
              <a:rPr lang="en-US" dirty="0"/>
              <a:t> that are difficult to solve otherwise.</a:t>
            </a:r>
          </a:p>
          <a:p>
            <a:pPr lvl="1"/>
            <a:r>
              <a:rPr lang="en-US" dirty="0"/>
              <a:t>Some would claim the solutions are “magical”.</a:t>
            </a:r>
          </a:p>
          <a:p>
            <a:pPr lvl="1"/>
            <a:r>
              <a:rPr lang="en-US" dirty="0"/>
              <a:t>However, it is often misunderstood and avoided </a:t>
            </a:r>
            <a:br>
              <a:rPr lang="en-US" dirty="0"/>
            </a:br>
            <a:r>
              <a:rPr lang="en-US" dirty="0"/>
              <a:t>by less-experienced programmers.</a:t>
            </a:r>
          </a:p>
          <a:p>
            <a:pPr lvl="4"/>
            <a:endParaRPr lang="en-US" dirty="0"/>
          </a:p>
          <a:p>
            <a:r>
              <a:rPr lang="en-US" dirty="0"/>
              <a:t>Recursion requires a </a:t>
            </a:r>
            <a:r>
              <a:rPr lang="en-US" u="sng" dirty="0"/>
              <a:t>different way of thinking</a:t>
            </a:r>
            <a:r>
              <a:rPr lang="en-US" dirty="0"/>
              <a:t> about how to design a programming solution to a problem.</a:t>
            </a:r>
          </a:p>
        </p:txBody>
      </p:sp>
      <p:sp>
        <p:nvSpPr>
          <p:cNvPr id="4" name="Slide Number Placeholder 3">
            <a:extLst>
              <a:ext uri="{FF2B5EF4-FFF2-40B4-BE49-F238E27FC236}">
                <a16:creationId xmlns:a16="http://schemas.microsoft.com/office/drawing/2014/main" id="{C9108235-F595-490B-514B-6E39B5CDFE0D}"/>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Tree>
    <p:extLst>
      <p:ext uri="{BB962C8B-B14F-4D97-AF65-F5344CB8AC3E}">
        <p14:creationId xmlns:p14="http://schemas.microsoft.com/office/powerpoint/2010/main" val="352251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1B29-65C8-9BE0-0193-5188B11F6B5C}"/>
              </a:ext>
            </a:extLst>
          </p:cNvPr>
          <p:cNvSpPr>
            <a:spLocks noGrp="1"/>
          </p:cNvSpPr>
          <p:nvPr>
            <p:ph type="title"/>
          </p:nvPr>
        </p:nvSpPr>
        <p:spPr/>
        <p:txBody>
          <a:bodyPr/>
          <a:lstStyle/>
          <a:p>
            <a:r>
              <a:rPr lang="en-US" dirty="0"/>
              <a:t>Recursion</a:t>
            </a:r>
            <a:r>
              <a:rPr lang="en-US" i="1" dirty="0"/>
              <a:t>, cont’d</a:t>
            </a:r>
          </a:p>
        </p:txBody>
      </p:sp>
      <p:sp>
        <p:nvSpPr>
          <p:cNvPr id="3" name="Content Placeholder 2">
            <a:extLst>
              <a:ext uri="{FF2B5EF4-FFF2-40B4-BE49-F238E27FC236}">
                <a16:creationId xmlns:a16="http://schemas.microsoft.com/office/drawing/2014/main" id="{36CFE857-3F13-263E-00E4-E0C666438E22}"/>
              </a:ext>
            </a:extLst>
          </p:cNvPr>
          <p:cNvSpPr>
            <a:spLocks noGrp="1"/>
          </p:cNvSpPr>
          <p:nvPr>
            <p:ph idx="1"/>
          </p:nvPr>
        </p:nvSpPr>
        <p:spPr/>
        <p:txBody>
          <a:bodyPr/>
          <a:lstStyle/>
          <a:p>
            <a:pPr>
              <a:spcBef>
                <a:spcPts val="0"/>
              </a:spcBef>
              <a:spcAft>
                <a:spcPts val="0"/>
              </a:spcAft>
            </a:pPr>
            <a:r>
              <a:rPr lang="en-US" dirty="0"/>
              <a:t>The </a:t>
            </a:r>
            <a:r>
              <a:rPr lang="en-US" u="sng" dirty="0"/>
              <a:t>key idea</a:t>
            </a:r>
            <a:r>
              <a:rPr lang="en-US" dirty="0"/>
              <a:t> behind recursion is that we solve a programming problem by dividing it into a </a:t>
            </a:r>
            <a:r>
              <a:rPr lang="en-US" u="sng" dirty="0"/>
              <a:t>smaller but similar problem</a:t>
            </a:r>
            <a:r>
              <a:rPr lang="en-US" dirty="0"/>
              <a:t> that we can solve the same way.</a:t>
            </a:r>
          </a:p>
          <a:p>
            <a:pPr lvl="1">
              <a:spcBef>
                <a:spcPts val="0"/>
              </a:spcBef>
              <a:spcAft>
                <a:spcPts val="0"/>
              </a:spcAft>
            </a:pPr>
            <a:r>
              <a:rPr lang="en-US" dirty="0"/>
              <a:t>Solving the smaller problem leads to the solution </a:t>
            </a:r>
            <a:br>
              <a:rPr lang="en-US" dirty="0"/>
            </a:br>
            <a:r>
              <a:rPr lang="en-US" dirty="0"/>
              <a:t>of the larger problem.</a:t>
            </a:r>
          </a:p>
          <a:p>
            <a:pPr lvl="4">
              <a:spcBef>
                <a:spcPts val="0"/>
              </a:spcBef>
              <a:spcAft>
                <a:spcPts val="0"/>
              </a:spcAft>
            </a:pPr>
            <a:endParaRPr lang="en-US" dirty="0"/>
          </a:p>
          <a:p>
            <a:pPr>
              <a:spcBef>
                <a:spcPts val="0"/>
              </a:spcBef>
              <a:spcAft>
                <a:spcPts val="0"/>
              </a:spcAft>
            </a:pPr>
            <a:r>
              <a:rPr lang="en-US" dirty="0"/>
              <a:t>Keep dividing a problem into smaller and smaller </a:t>
            </a:r>
            <a:r>
              <a:rPr lang="en-US" u="sng" dirty="0"/>
              <a:t>similar</a:t>
            </a:r>
            <a:r>
              <a:rPr lang="en-US" dirty="0"/>
              <a:t> problems until the problem is so small that its solution is obvious and immediate.</a:t>
            </a:r>
          </a:p>
          <a:p>
            <a:pPr lvl="1">
              <a:spcBef>
                <a:spcPts val="0"/>
              </a:spcBef>
              <a:spcAft>
                <a:spcPts val="0"/>
              </a:spcAft>
            </a:pPr>
            <a:r>
              <a:rPr lang="en-US" dirty="0"/>
              <a:t>This smallest problem is called a </a:t>
            </a:r>
            <a:r>
              <a:rPr lang="en-US" u="sng" dirty="0"/>
              <a:t>base case</a:t>
            </a:r>
            <a:r>
              <a:rPr lang="en-US" dirty="0"/>
              <a:t> of the recursion.</a:t>
            </a:r>
          </a:p>
        </p:txBody>
      </p:sp>
      <p:sp>
        <p:nvSpPr>
          <p:cNvPr id="4" name="Slide Number Placeholder 3">
            <a:extLst>
              <a:ext uri="{FF2B5EF4-FFF2-40B4-BE49-F238E27FC236}">
                <a16:creationId xmlns:a16="http://schemas.microsoft.com/office/drawing/2014/main" id="{67784468-5991-5880-E9C9-DDAD2AAB201B}"/>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22271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Introduction</a:t>
            </a:r>
          </a:p>
          <a:p>
            <a:r>
              <a:rPr lang="en-US" sz="2600" dirty="0"/>
              <a:t>Recursion</a:t>
            </a:r>
          </a:p>
          <a:p>
            <a:r>
              <a:rPr lang="en-US" sz="2600" dirty="0"/>
              <a:t>Towers of Hanoi puzzle</a:t>
            </a:r>
          </a:p>
          <a:p>
            <a:r>
              <a:rPr lang="en-US" sz="2600" dirty="0"/>
              <a:t>The Fibonacci recursion disaster</a:t>
            </a:r>
          </a:p>
          <a:p>
            <a:pPr lvl="4"/>
            <a:endParaRPr lang="en-US" sz="850" dirty="0"/>
          </a:p>
          <a:p>
            <a:r>
              <a:rPr lang="en-US" sz="2600" i="1" dirty="0"/>
              <a:t>Break</a:t>
            </a:r>
          </a:p>
          <a:p>
            <a:pPr lvl="4"/>
            <a:endParaRPr lang="en-US" sz="850" dirty="0"/>
          </a:p>
          <a:p>
            <a:r>
              <a:rPr lang="en-US" sz="2600" dirty="0"/>
              <a:t>Quicksort</a:t>
            </a:r>
          </a:p>
          <a:p>
            <a:r>
              <a:rPr lang="en-US" sz="2600" dirty="0"/>
              <a:t>Recursion with dynamic backtracking</a:t>
            </a:r>
          </a:p>
          <a:p>
            <a:r>
              <a:rPr lang="en-US" sz="2600" dirty="0"/>
              <a:t>The Eight Queens puzzle</a:t>
            </a:r>
          </a:p>
          <a:p>
            <a:r>
              <a:rPr lang="en-US" sz="2600" dirty="0"/>
              <a:t>Solving Sudoku puzzles</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68A6-32D5-A606-7CE8-74AD48566494}"/>
              </a:ext>
            </a:extLst>
          </p:cNvPr>
          <p:cNvSpPr>
            <a:spLocks noGrp="1"/>
          </p:cNvSpPr>
          <p:nvPr>
            <p:ph type="title"/>
          </p:nvPr>
        </p:nvSpPr>
        <p:spPr/>
        <p:txBody>
          <a:bodyPr/>
          <a:lstStyle/>
          <a:p>
            <a:r>
              <a:rPr lang="en-US" dirty="0"/>
              <a:t>Recursion</a:t>
            </a:r>
            <a:r>
              <a:rPr lang="en-US" i="1" dirty="0"/>
              <a:t>, cont’d</a:t>
            </a:r>
            <a:endParaRPr lang="en-US" dirty="0"/>
          </a:p>
        </p:txBody>
      </p:sp>
      <p:sp>
        <p:nvSpPr>
          <p:cNvPr id="3" name="Content Placeholder 2">
            <a:extLst>
              <a:ext uri="{FF2B5EF4-FFF2-40B4-BE49-F238E27FC236}">
                <a16:creationId xmlns:a16="http://schemas.microsoft.com/office/drawing/2014/main" id="{2D98D1F6-14E0-A611-6EE0-43C95667CCB2}"/>
              </a:ext>
            </a:extLst>
          </p:cNvPr>
          <p:cNvSpPr>
            <a:spLocks noGrp="1"/>
          </p:cNvSpPr>
          <p:nvPr>
            <p:ph idx="1"/>
          </p:nvPr>
        </p:nvSpPr>
        <p:spPr/>
        <p:txBody>
          <a:bodyPr/>
          <a:lstStyle/>
          <a:p>
            <a:r>
              <a:rPr lang="en-US" dirty="0"/>
              <a:t>Having the solution to the base case enables us to solve the next smallest problem, which in turn enables us to solve the next-to-the-next smallest problem, etc.</a:t>
            </a:r>
          </a:p>
          <a:p>
            <a:pPr lvl="4"/>
            <a:endParaRPr lang="en-US" dirty="0"/>
          </a:p>
          <a:p>
            <a:r>
              <a:rPr lang="en-US" dirty="0"/>
              <a:t>Keep “unwinding” the recursion until the original problem is solved.</a:t>
            </a:r>
          </a:p>
          <a:p>
            <a:endParaRPr lang="en-US" dirty="0"/>
          </a:p>
        </p:txBody>
      </p:sp>
      <p:sp>
        <p:nvSpPr>
          <p:cNvPr id="4" name="Slide Number Placeholder 3">
            <a:extLst>
              <a:ext uri="{FF2B5EF4-FFF2-40B4-BE49-F238E27FC236}">
                <a16:creationId xmlns:a16="http://schemas.microsoft.com/office/drawing/2014/main" id="{D78727BA-2353-DDC6-24FC-7F4B0D7CDA88}"/>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Tree>
    <p:extLst>
      <p:ext uri="{BB962C8B-B14F-4D97-AF65-F5344CB8AC3E}">
        <p14:creationId xmlns:p14="http://schemas.microsoft.com/office/powerpoint/2010/main" val="106884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3943-12A0-6E7E-8725-DFEB638F1D46}"/>
              </a:ext>
            </a:extLst>
          </p:cNvPr>
          <p:cNvSpPr>
            <a:spLocks noGrp="1"/>
          </p:cNvSpPr>
          <p:nvPr>
            <p:ph type="title"/>
          </p:nvPr>
        </p:nvSpPr>
        <p:spPr/>
        <p:txBody>
          <a:bodyPr/>
          <a:lstStyle/>
          <a:p>
            <a:r>
              <a:rPr lang="en-US" dirty="0"/>
              <a:t>Recursion vs. Iteration</a:t>
            </a:r>
          </a:p>
        </p:txBody>
      </p:sp>
      <p:sp>
        <p:nvSpPr>
          <p:cNvPr id="3" name="Content Placeholder 2">
            <a:extLst>
              <a:ext uri="{FF2B5EF4-FFF2-40B4-BE49-F238E27FC236}">
                <a16:creationId xmlns:a16="http://schemas.microsoft.com/office/drawing/2014/main" id="{2B9B8462-F88A-299C-A6BA-80D60BBF7EA4}"/>
              </a:ext>
            </a:extLst>
          </p:cNvPr>
          <p:cNvSpPr>
            <a:spLocks noGrp="1"/>
          </p:cNvSpPr>
          <p:nvPr>
            <p:ph idx="1"/>
          </p:nvPr>
        </p:nvSpPr>
        <p:spPr>
          <a:xfrm>
            <a:off x="457200" y="1295400"/>
            <a:ext cx="8229600" cy="1127771"/>
          </a:xfrm>
        </p:spPr>
        <p:txBody>
          <a:bodyPr/>
          <a:lstStyle/>
          <a:p>
            <a:r>
              <a:rPr lang="en-US" dirty="0"/>
              <a:t>We can compare recursion to this </a:t>
            </a:r>
            <a:r>
              <a:rPr lang="en-US" b="1" dirty="0">
                <a:latin typeface="Courier New" panose="02070309020205020404" pitchFamily="49" charset="0"/>
                <a:cs typeface="Courier New" panose="02070309020205020404" pitchFamily="49" charset="0"/>
              </a:rPr>
              <a:t>for</a:t>
            </a:r>
            <a:r>
              <a:rPr lang="en-US" dirty="0"/>
              <a:t> loop:</a:t>
            </a:r>
          </a:p>
        </p:txBody>
      </p:sp>
      <p:sp>
        <p:nvSpPr>
          <p:cNvPr id="4" name="Slide Number Placeholder 3">
            <a:extLst>
              <a:ext uri="{FF2B5EF4-FFF2-40B4-BE49-F238E27FC236}">
                <a16:creationId xmlns:a16="http://schemas.microsoft.com/office/drawing/2014/main" id="{2A5A1FD0-3547-89E8-C0C5-8E29E828B91B}"/>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5" name="TextBox 4">
            <a:extLst>
              <a:ext uri="{FF2B5EF4-FFF2-40B4-BE49-F238E27FC236}">
                <a16:creationId xmlns:a16="http://schemas.microsoft.com/office/drawing/2014/main" id="{782DACA5-8880-6A52-4EA4-320DD7B0396D}"/>
              </a:ext>
            </a:extLst>
          </p:cNvPr>
          <p:cNvSpPr txBox="1"/>
          <p:nvPr/>
        </p:nvSpPr>
        <p:spPr>
          <a:xfrm>
            <a:off x="829867" y="1962400"/>
            <a:ext cx="7491153" cy="369332"/>
          </a:xfrm>
          <a:prstGeom prst="rect">
            <a:avLst/>
          </a:prstGeom>
          <a:solidFill>
            <a:schemeClr val="bg1">
              <a:lumMod val="95000"/>
            </a:schemeClr>
          </a:solidFill>
          <a:ln>
            <a:solidFill>
              <a:schemeClr val="bg1">
                <a:lumMod val="75000"/>
              </a:schemeClr>
            </a:solidFill>
          </a:ln>
        </p:spPr>
        <p:txBody>
          <a:bodyPr wrap="none" rtlCol="0">
            <a:spAutoFit/>
          </a:bodyPr>
          <a:lstStyle/>
          <a:p>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for (int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INITIAL_VALUE;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 LIMIT_VALUE;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p:txBody>
      </p:sp>
      <p:graphicFrame>
        <p:nvGraphicFramePr>
          <p:cNvPr id="6" name="Table 5">
            <a:extLst>
              <a:ext uri="{FF2B5EF4-FFF2-40B4-BE49-F238E27FC236}">
                <a16:creationId xmlns:a16="http://schemas.microsoft.com/office/drawing/2014/main" id="{59BA6491-06D9-0EA5-D0F4-0C68BA853238}"/>
              </a:ext>
            </a:extLst>
          </p:cNvPr>
          <p:cNvGraphicFramePr>
            <a:graphicFrameLocks noGrp="1"/>
          </p:cNvGraphicFramePr>
          <p:nvPr>
            <p:extLst>
              <p:ext uri="{D42A27DB-BD31-4B8C-83A1-F6EECF244321}">
                <p14:modId xmlns:p14="http://schemas.microsoft.com/office/powerpoint/2010/main" val="613240676"/>
              </p:ext>
            </p:extLst>
          </p:nvPr>
        </p:nvGraphicFramePr>
        <p:xfrm>
          <a:off x="1097318" y="2834642"/>
          <a:ext cx="6675046" cy="2408000"/>
        </p:xfrm>
        <a:graphic>
          <a:graphicData uri="http://schemas.openxmlformats.org/drawingml/2006/table">
            <a:tbl>
              <a:tblPr firstRow="1" firstCol="1" bandRow="1">
                <a:tableStyleId>{073A0DAA-6AF3-43AB-8588-CEC1D06C72B9}</a:tableStyleId>
              </a:tblPr>
              <a:tblGrid>
                <a:gridCol w="1909682">
                  <a:extLst>
                    <a:ext uri="{9D8B030D-6E8A-4147-A177-3AD203B41FA5}">
                      <a16:colId xmlns:a16="http://schemas.microsoft.com/office/drawing/2014/main" val="694950892"/>
                    </a:ext>
                  </a:extLst>
                </a:gridCol>
                <a:gridCol w="2113634">
                  <a:extLst>
                    <a:ext uri="{9D8B030D-6E8A-4147-A177-3AD203B41FA5}">
                      <a16:colId xmlns:a16="http://schemas.microsoft.com/office/drawing/2014/main" val="1771640629"/>
                    </a:ext>
                  </a:extLst>
                </a:gridCol>
                <a:gridCol w="2651730">
                  <a:extLst>
                    <a:ext uri="{9D8B030D-6E8A-4147-A177-3AD203B41FA5}">
                      <a16:colId xmlns:a16="http://schemas.microsoft.com/office/drawing/2014/main" val="83123113"/>
                    </a:ext>
                  </a:extLst>
                </a:gridCol>
              </a:tblGrid>
              <a:tr h="346731">
                <a:tc>
                  <a:txBody>
                    <a:bodyPr/>
                    <a:lstStyle/>
                    <a:p>
                      <a:pPr marL="0" marR="0">
                        <a:lnSpc>
                          <a:spcPts val="1200"/>
                        </a:lnSpc>
                        <a:spcBef>
                          <a:spcPts val="600"/>
                        </a:spcBef>
                        <a:spcAft>
                          <a:spcPts val="0"/>
                        </a:spcAft>
                      </a:pPr>
                      <a:r>
                        <a:rPr lang="en-US" sz="1400">
                          <a:effectLst/>
                        </a:rPr>
                        <a:t>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400" b="1" i="0" u="none" strike="noStrike" dirty="0">
                          <a:effectLst/>
                          <a:latin typeface="Courier New" panose="02070309020205020404" pitchFamily="49" charset="0"/>
                          <a:cs typeface="Courier New" panose="02070309020205020404" pitchFamily="49" charset="0"/>
                        </a:rPr>
                        <a:t>for</a:t>
                      </a:r>
                      <a:r>
                        <a:rPr lang="en-US" sz="1400" dirty="0">
                          <a:effectLst/>
                        </a:rPr>
                        <a:t> loop</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400">
                          <a:effectLst/>
                        </a:rPr>
                        <a:t>Recursion</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9892430"/>
                  </a:ext>
                </a:extLst>
              </a:tr>
              <a:tr h="460781">
                <a:tc>
                  <a:txBody>
                    <a:bodyPr/>
                    <a:lstStyle/>
                    <a:p>
                      <a:pPr marL="0" marR="0">
                        <a:lnSpc>
                          <a:spcPts val="1200"/>
                        </a:lnSpc>
                        <a:spcBef>
                          <a:spcPts val="600"/>
                        </a:spcBef>
                        <a:spcAft>
                          <a:spcPts val="0"/>
                        </a:spcAft>
                      </a:pPr>
                      <a:r>
                        <a:rPr lang="en-US" sz="1400">
                          <a:effectLst/>
                        </a:rPr>
                        <a:t>Initial condition</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400" b="1" i="0" u="none" strike="noStrike" dirty="0" err="1">
                          <a:effectLst/>
                          <a:latin typeface="Courier New" panose="02070309020205020404" pitchFamily="49" charset="0"/>
                          <a:cs typeface="Courier New" panose="02070309020205020404" pitchFamily="49" charset="0"/>
                        </a:rPr>
                        <a:t>i</a:t>
                      </a:r>
                      <a:r>
                        <a:rPr lang="en-US" sz="1400" b="1" i="0" u="none" strike="noStrike" dirty="0">
                          <a:effectLst/>
                          <a:latin typeface="Courier New" panose="02070309020205020404" pitchFamily="49" charset="0"/>
                          <a:cs typeface="Courier New" panose="02070309020205020404" pitchFamily="49" charset="0"/>
                        </a:rPr>
                        <a:t> = INITIAL_VALUE</a:t>
                      </a:r>
                      <a:endParaRPr lang="en-US" sz="14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200"/>
                        </a:lnSpc>
                        <a:spcBef>
                          <a:spcPts val="600"/>
                        </a:spcBef>
                        <a:spcAft>
                          <a:spcPts val="0"/>
                        </a:spcAft>
                      </a:pPr>
                      <a:r>
                        <a:rPr lang="en-US" sz="1400" dirty="0">
                          <a:effectLst/>
                        </a:rPr>
                        <a:t>The original problem.</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9484427"/>
                  </a:ext>
                </a:extLst>
              </a:tr>
              <a:tr h="884114">
                <a:tc>
                  <a:txBody>
                    <a:bodyPr/>
                    <a:lstStyle/>
                    <a:p>
                      <a:pPr marL="0" marR="0">
                        <a:lnSpc>
                          <a:spcPts val="1200"/>
                        </a:lnSpc>
                        <a:spcBef>
                          <a:spcPts val="600"/>
                        </a:spcBef>
                        <a:spcAft>
                          <a:spcPts val="0"/>
                        </a:spcAft>
                      </a:pPr>
                      <a:r>
                        <a:rPr lang="en-US" sz="1400">
                          <a:effectLst/>
                        </a:rPr>
                        <a:t>Repeated updating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400" b="1" i="0" u="none" strike="noStrike" dirty="0" err="1">
                          <a:effectLst/>
                          <a:latin typeface="Courier New" panose="02070309020205020404" pitchFamily="49" charset="0"/>
                          <a:cs typeface="Courier New" panose="02070309020205020404" pitchFamily="49" charset="0"/>
                        </a:rPr>
                        <a:t>i</a:t>
                      </a:r>
                      <a:r>
                        <a:rPr lang="en-US" sz="1400" b="1" i="0" u="none" strike="noStrike" dirty="0">
                          <a:effectLst/>
                          <a:latin typeface="Courier New" panose="02070309020205020404" pitchFamily="49" charset="0"/>
                          <a:cs typeface="Courier New" panose="02070309020205020404" pitchFamily="49" charset="0"/>
                        </a:rPr>
                        <a:t>++</a:t>
                      </a:r>
                      <a:endParaRPr lang="en-US" sz="14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200"/>
                        </a:lnSpc>
                        <a:spcBef>
                          <a:spcPts val="600"/>
                        </a:spcBef>
                        <a:spcAft>
                          <a:spcPts val="0"/>
                        </a:spcAft>
                      </a:pPr>
                      <a:r>
                        <a:rPr lang="en-US" sz="1400" dirty="0">
                          <a:effectLst/>
                        </a:rPr>
                        <a:t>Repeatedly divide the problem into smaller but similar problems whose solutions will solve the original problem.</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9519645"/>
                  </a:ext>
                </a:extLst>
              </a:tr>
              <a:tr h="716374">
                <a:tc>
                  <a:txBody>
                    <a:bodyPr/>
                    <a:lstStyle/>
                    <a:p>
                      <a:pPr marL="0" marR="0">
                        <a:lnSpc>
                          <a:spcPts val="1200"/>
                        </a:lnSpc>
                        <a:spcBef>
                          <a:spcPts val="600"/>
                        </a:spcBef>
                        <a:spcAft>
                          <a:spcPts val="0"/>
                        </a:spcAft>
                      </a:pPr>
                      <a:r>
                        <a:rPr lang="en-US" sz="1400">
                          <a:effectLst/>
                        </a:rPr>
                        <a:t>Terminating condition</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400" b="1" i="0" u="none" strike="noStrike" dirty="0" err="1">
                          <a:effectLst/>
                          <a:latin typeface="Courier New" panose="02070309020205020404" pitchFamily="49" charset="0"/>
                          <a:cs typeface="Courier New" panose="02070309020205020404" pitchFamily="49" charset="0"/>
                        </a:rPr>
                        <a:t>i</a:t>
                      </a:r>
                      <a:r>
                        <a:rPr lang="en-US" sz="1400" b="1" i="0" u="none" strike="noStrike" dirty="0">
                          <a:effectLst/>
                          <a:latin typeface="Courier New" panose="02070309020205020404" pitchFamily="49" charset="0"/>
                          <a:cs typeface="Courier New" panose="02070309020205020404" pitchFamily="49" charset="0"/>
                        </a:rPr>
                        <a:t> &gt;= LIMIT_VALUE</a:t>
                      </a:r>
                      <a:endParaRPr lang="en-US" sz="14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200"/>
                        </a:lnSpc>
                        <a:spcBef>
                          <a:spcPts val="600"/>
                        </a:spcBef>
                        <a:spcAft>
                          <a:spcPts val="0"/>
                        </a:spcAft>
                      </a:pPr>
                      <a:r>
                        <a:rPr lang="en-US" sz="1400" dirty="0">
                          <a:effectLst/>
                        </a:rPr>
                        <a:t>The problem is so small that its solution is immediate and obvious (a base case).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6834216"/>
                  </a:ext>
                </a:extLst>
              </a:tr>
            </a:tbl>
          </a:graphicData>
        </a:graphic>
      </p:graphicFrame>
    </p:spTree>
    <p:extLst>
      <p:ext uri="{BB962C8B-B14F-4D97-AF65-F5344CB8AC3E}">
        <p14:creationId xmlns:p14="http://schemas.microsoft.com/office/powerpoint/2010/main" val="5958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35EB-DC00-DE0A-EBE6-9471A3B64FCD}"/>
              </a:ext>
            </a:extLst>
          </p:cNvPr>
          <p:cNvSpPr>
            <a:spLocks noGrp="1"/>
          </p:cNvSpPr>
          <p:nvPr>
            <p:ph type="title"/>
          </p:nvPr>
        </p:nvSpPr>
        <p:spPr/>
        <p:txBody>
          <a:bodyPr/>
          <a:lstStyle/>
          <a:p>
            <a:r>
              <a:rPr lang="en-US" dirty="0"/>
              <a:t>Recursive Function</a:t>
            </a:r>
          </a:p>
        </p:txBody>
      </p:sp>
      <p:sp>
        <p:nvSpPr>
          <p:cNvPr id="3" name="Content Placeholder 2">
            <a:extLst>
              <a:ext uri="{FF2B5EF4-FFF2-40B4-BE49-F238E27FC236}">
                <a16:creationId xmlns:a16="http://schemas.microsoft.com/office/drawing/2014/main" id="{DEBCA058-038D-3F75-8D27-5744C59ACA2C}"/>
              </a:ext>
            </a:extLst>
          </p:cNvPr>
          <p:cNvSpPr>
            <a:spLocks noGrp="1"/>
          </p:cNvSpPr>
          <p:nvPr>
            <p:ph idx="1"/>
          </p:nvPr>
        </p:nvSpPr>
        <p:spPr/>
        <p:txBody>
          <a:bodyPr/>
          <a:lstStyle/>
          <a:p>
            <a:r>
              <a:rPr lang="en-US" dirty="0"/>
              <a:t>A C++ function is </a:t>
            </a:r>
            <a:r>
              <a:rPr lang="en-US" dirty="0">
                <a:solidFill>
                  <a:srgbClr val="C00000"/>
                </a:solidFill>
              </a:rPr>
              <a:t>recursive</a:t>
            </a:r>
            <a:r>
              <a:rPr lang="en-US" dirty="0"/>
              <a:t> if it calls itself.</a:t>
            </a:r>
          </a:p>
          <a:p>
            <a:pPr lvl="1"/>
            <a:r>
              <a:rPr lang="en-US" dirty="0"/>
              <a:t>It calls itself to solve the smaller but similar problem.</a:t>
            </a:r>
          </a:p>
          <a:p>
            <a:pPr lvl="1"/>
            <a:r>
              <a:rPr lang="en-US" dirty="0"/>
              <a:t>A call to itself is a </a:t>
            </a:r>
            <a:r>
              <a:rPr lang="en-US" dirty="0">
                <a:solidFill>
                  <a:srgbClr val="C00000"/>
                </a:solidFill>
              </a:rPr>
              <a:t>recursive call</a:t>
            </a:r>
            <a:r>
              <a:rPr lang="en-US" dirty="0"/>
              <a:t>.</a:t>
            </a:r>
          </a:p>
          <a:p>
            <a:pPr lvl="4"/>
            <a:endParaRPr lang="en-US" dirty="0"/>
          </a:p>
          <a:p>
            <a:r>
              <a:rPr lang="en-US" dirty="0"/>
              <a:t>Like any other call, a recursive call of a function has its </a:t>
            </a:r>
            <a:r>
              <a:rPr lang="en-US" u="sng" dirty="0"/>
              <a:t>separate values</a:t>
            </a:r>
            <a:r>
              <a:rPr lang="en-US" dirty="0"/>
              <a:t> for its local variables.</a:t>
            </a:r>
          </a:p>
          <a:p>
            <a:pPr lvl="4"/>
            <a:endParaRPr lang="en-US" dirty="0"/>
          </a:p>
          <a:p>
            <a:r>
              <a:rPr lang="en-US" dirty="0"/>
              <a:t>To avoid infinite recursion, each call </a:t>
            </a:r>
            <a:br>
              <a:rPr lang="en-US" dirty="0"/>
            </a:br>
            <a:r>
              <a:rPr lang="en-US" u="sng" dirty="0"/>
              <a:t>must approach the base case</a:t>
            </a:r>
            <a:r>
              <a:rPr lang="en-US" dirty="0"/>
              <a:t>.</a:t>
            </a:r>
          </a:p>
          <a:p>
            <a:pPr lvl="1"/>
            <a:r>
              <a:rPr lang="en-US" dirty="0"/>
              <a:t>At the base case, the function returns the obvious and immediate value </a:t>
            </a:r>
            <a:r>
              <a:rPr lang="en-US" u="sng" dirty="0"/>
              <a:t>without making another recursive call</a:t>
            </a:r>
            <a:r>
              <a:rPr lang="en-US" dirty="0"/>
              <a:t>.</a:t>
            </a:r>
          </a:p>
        </p:txBody>
      </p:sp>
      <p:sp>
        <p:nvSpPr>
          <p:cNvPr id="4" name="Slide Number Placeholder 3">
            <a:extLst>
              <a:ext uri="{FF2B5EF4-FFF2-40B4-BE49-F238E27FC236}">
                <a16:creationId xmlns:a16="http://schemas.microsoft.com/office/drawing/2014/main" id="{46E74ADD-8930-40C8-885C-1207C36200DE}"/>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27268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0388-DFE6-0BBD-D044-D500A2F0E7C6}"/>
              </a:ext>
            </a:extLst>
          </p:cNvPr>
          <p:cNvSpPr>
            <a:spLocks noGrp="1"/>
          </p:cNvSpPr>
          <p:nvPr>
            <p:ph type="title"/>
          </p:nvPr>
        </p:nvSpPr>
        <p:spPr/>
        <p:txBody>
          <a:bodyPr/>
          <a:lstStyle/>
          <a:p>
            <a:r>
              <a:rPr lang="en-US" dirty="0"/>
              <a:t>Examples of Recursive Functions</a:t>
            </a:r>
          </a:p>
        </p:txBody>
      </p:sp>
      <p:sp>
        <p:nvSpPr>
          <p:cNvPr id="3" name="Content Placeholder 2">
            <a:extLst>
              <a:ext uri="{FF2B5EF4-FFF2-40B4-BE49-F238E27FC236}">
                <a16:creationId xmlns:a16="http://schemas.microsoft.com/office/drawing/2014/main" id="{A8E99CDD-86EC-38E3-8B15-B637C6CB64F0}"/>
              </a:ext>
            </a:extLst>
          </p:cNvPr>
          <p:cNvSpPr>
            <a:spLocks noGrp="1"/>
          </p:cNvSpPr>
          <p:nvPr>
            <p:ph idx="1"/>
          </p:nvPr>
        </p:nvSpPr>
        <p:spPr/>
        <p:txBody>
          <a:bodyPr/>
          <a:lstStyle/>
          <a:p>
            <a:r>
              <a:rPr lang="en-US" dirty="0"/>
              <a:t>We’ll start with recursive functions that solve some simple programming problems.</a:t>
            </a:r>
          </a:p>
          <a:p>
            <a:pPr lvl="4"/>
            <a:endParaRPr lang="en-US" dirty="0"/>
          </a:p>
          <a:p>
            <a:r>
              <a:rPr lang="en-US" dirty="0"/>
              <a:t>These are examples to </a:t>
            </a:r>
            <a:r>
              <a:rPr lang="en-US" u="sng" dirty="0"/>
              <a:t>teach</a:t>
            </a:r>
            <a:r>
              <a:rPr lang="en-US" dirty="0"/>
              <a:t> recursion.</a:t>
            </a:r>
          </a:p>
          <a:p>
            <a:pPr lvl="1"/>
            <a:r>
              <a:rPr lang="en-US" dirty="0"/>
              <a:t>The programming problems they solve are actually much better solved with traditional iteration.</a:t>
            </a:r>
          </a:p>
          <a:p>
            <a:pPr lvl="4"/>
            <a:endParaRPr lang="en-US" dirty="0"/>
          </a:p>
          <a:p>
            <a:r>
              <a:rPr lang="en-US" dirty="0"/>
              <a:t>Later, we’ll look at problems that are much easier and more elegantly solved by recursion.</a:t>
            </a:r>
          </a:p>
        </p:txBody>
      </p:sp>
      <p:sp>
        <p:nvSpPr>
          <p:cNvPr id="4" name="Slide Number Placeholder 3">
            <a:extLst>
              <a:ext uri="{FF2B5EF4-FFF2-40B4-BE49-F238E27FC236}">
                <a16:creationId xmlns:a16="http://schemas.microsoft.com/office/drawing/2014/main" id="{851ED265-747A-EBA7-9E7A-D778BCA2DE43}"/>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Tree>
    <p:extLst>
      <p:ext uri="{BB962C8B-B14F-4D97-AF65-F5344CB8AC3E}">
        <p14:creationId xmlns:p14="http://schemas.microsoft.com/office/powerpoint/2010/main" val="148139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8F12-2A4F-91FC-B7B7-978436041BA5}"/>
              </a:ext>
            </a:extLst>
          </p:cNvPr>
          <p:cNvSpPr>
            <a:spLocks noGrp="1"/>
          </p:cNvSpPr>
          <p:nvPr>
            <p:ph type="title"/>
          </p:nvPr>
        </p:nvSpPr>
        <p:spPr/>
        <p:txBody>
          <a:bodyPr/>
          <a:lstStyle/>
          <a:p>
            <a:r>
              <a:rPr lang="en-US" dirty="0"/>
              <a:t>Largest Value</a:t>
            </a:r>
          </a:p>
        </p:txBody>
      </p:sp>
      <p:sp>
        <p:nvSpPr>
          <p:cNvPr id="3" name="Content Placeholder 2">
            <a:extLst>
              <a:ext uri="{FF2B5EF4-FFF2-40B4-BE49-F238E27FC236}">
                <a16:creationId xmlns:a16="http://schemas.microsoft.com/office/drawing/2014/main" id="{FC744616-AF10-9E55-DCA8-D88320E10694}"/>
              </a:ext>
            </a:extLst>
          </p:cNvPr>
          <p:cNvSpPr>
            <a:spLocks noGrp="1"/>
          </p:cNvSpPr>
          <p:nvPr>
            <p:ph idx="1"/>
          </p:nvPr>
        </p:nvSpPr>
        <p:spPr/>
        <p:txBody>
          <a:bodyPr/>
          <a:lstStyle/>
          <a:p>
            <a:r>
              <a:rPr lang="en-US" dirty="0"/>
              <a:t>Find the largest value in a nonempty vector </a:t>
            </a:r>
            <a:br>
              <a:rPr lang="en-US" dirty="0"/>
            </a:br>
            <a:r>
              <a:rPr lang="en-US" dirty="0"/>
              <a:t>of values.</a:t>
            </a:r>
          </a:p>
          <a:p>
            <a:pPr lvl="1"/>
            <a:r>
              <a:rPr lang="en-US" sz="2000" b="1" dirty="0"/>
              <a:t>Recursive idea: </a:t>
            </a:r>
            <a:r>
              <a:rPr lang="en-US" sz="2000" dirty="0"/>
              <a:t>Compare the </a:t>
            </a:r>
            <a:r>
              <a:rPr lang="en-US" sz="2000" u="sng" dirty="0"/>
              <a:t>first element</a:t>
            </a:r>
            <a:r>
              <a:rPr lang="en-US" sz="2000" dirty="0"/>
              <a:t> of the vector to the largest value found in the </a:t>
            </a:r>
            <a:r>
              <a:rPr lang="en-US" sz="2000" u="sng" dirty="0"/>
              <a:t>rest of the vector</a:t>
            </a:r>
            <a:r>
              <a:rPr lang="en-US" sz="2000" dirty="0"/>
              <a:t>, which is shorter.</a:t>
            </a:r>
          </a:p>
          <a:p>
            <a:pPr lvl="1"/>
            <a:r>
              <a:rPr lang="en-US" sz="2000" b="1" dirty="0"/>
              <a:t>Base case. </a:t>
            </a:r>
            <a:r>
              <a:rPr lang="en-US" sz="2000" dirty="0"/>
              <a:t>A vector consisting of a </a:t>
            </a:r>
            <a:r>
              <a:rPr lang="en-US" sz="2000" u="sng" dirty="0"/>
              <a:t>single elemen</a:t>
            </a:r>
            <a:r>
              <a:rPr lang="en-US" sz="2000" dirty="0"/>
              <a:t>t: </a:t>
            </a:r>
            <a:br>
              <a:rPr lang="en-US" sz="2000" dirty="0"/>
            </a:br>
            <a:r>
              <a:rPr lang="en-US" sz="2000" dirty="0"/>
              <a:t>the immediate and obvious solution is that element.</a:t>
            </a:r>
            <a:endParaRPr lang="en-US" sz="2000" b="1" dirty="0"/>
          </a:p>
          <a:p>
            <a:pPr lvl="1"/>
            <a:r>
              <a:rPr lang="en-US" sz="2000" b="1" dirty="0"/>
              <a:t>Simpler case. </a:t>
            </a:r>
            <a:r>
              <a:rPr lang="en-US" sz="2000" dirty="0"/>
              <a:t>A </a:t>
            </a:r>
            <a:r>
              <a:rPr lang="en-US" sz="2000" u="sng" dirty="0"/>
              <a:t>shorter vector</a:t>
            </a:r>
            <a:r>
              <a:rPr lang="en-US" sz="2000" dirty="0"/>
              <a:t>. Each recursive call must shorten the vector so that it approaches the base case.</a:t>
            </a:r>
          </a:p>
          <a:p>
            <a:pPr lvl="4"/>
            <a:endParaRPr lang="en-US" dirty="0"/>
          </a:p>
          <a:p>
            <a:r>
              <a:rPr lang="en-US" dirty="0"/>
              <a:t>We will solve this problem with recursive function </a:t>
            </a:r>
            <a:r>
              <a:rPr lang="en-US" b="1" dirty="0">
                <a:latin typeface="Courier New" panose="02070309020205020404" pitchFamily="49" charset="0"/>
                <a:cs typeface="Courier New" panose="02070309020205020404" pitchFamily="49" charset="0"/>
              </a:rPr>
              <a:t>largest()</a:t>
            </a:r>
            <a:r>
              <a:rPr lang="en-US" dirty="0"/>
              <a:t> that is passed a vector. </a:t>
            </a:r>
          </a:p>
          <a:p>
            <a:pPr lvl="1"/>
            <a:r>
              <a:rPr lang="en-US" sz="2000" dirty="0"/>
              <a:t>Shorten the vector by removing the first element. Then </a:t>
            </a:r>
            <a:br>
              <a:rPr lang="en-US" sz="2000" dirty="0"/>
            </a:br>
            <a:r>
              <a:rPr lang="en-US" sz="2000" u="sng" dirty="0"/>
              <a:t>make a recursive call on the rest of the vector</a:t>
            </a:r>
            <a:r>
              <a:rPr lang="en-US" sz="2000" dirty="0"/>
              <a:t>, which is shorter.</a:t>
            </a:r>
          </a:p>
        </p:txBody>
      </p:sp>
      <p:sp>
        <p:nvSpPr>
          <p:cNvPr id="4" name="Slide Number Placeholder 3">
            <a:extLst>
              <a:ext uri="{FF2B5EF4-FFF2-40B4-BE49-F238E27FC236}">
                <a16:creationId xmlns:a16="http://schemas.microsoft.com/office/drawing/2014/main" id="{6D83EAEF-27C7-94C3-9326-E972C0CBACEA}"/>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Tree>
    <p:extLst>
      <p:ext uri="{BB962C8B-B14F-4D97-AF65-F5344CB8AC3E}">
        <p14:creationId xmlns:p14="http://schemas.microsoft.com/office/powerpoint/2010/main" val="12361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9B0F-2AEF-6137-E681-036B13BE4053}"/>
              </a:ext>
            </a:extLst>
          </p:cNvPr>
          <p:cNvSpPr>
            <a:spLocks noGrp="1"/>
          </p:cNvSpPr>
          <p:nvPr>
            <p:ph type="title"/>
          </p:nvPr>
        </p:nvSpPr>
        <p:spPr/>
        <p:txBody>
          <a:bodyPr/>
          <a:lstStyle/>
          <a:p>
            <a:r>
              <a:rPr lang="en-US" dirty="0"/>
              <a:t>Largest Value</a:t>
            </a:r>
            <a:r>
              <a:rPr lang="en-US" i="1" dirty="0"/>
              <a:t>, cont’d</a:t>
            </a:r>
          </a:p>
        </p:txBody>
      </p:sp>
      <p:sp>
        <p:nvSpPr>
          <p:cNvPr id="4" name="Slide Number Placeholder 3">
            <a:extLst>
              <a:ext uri="{FF2B5EF4-FFF2-40B4-BE49-F238E27FC236}">
                <a16:creationId xmlns:a16="http://schemas.microsoft.com/office/drawing/2014/main" id="{92CDF5E1-F1AF-3C0F-10E5-CDB834387063}"/>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pic>
        <p:nvPicPr>
          <p:cNvPr id="5" name="Picture 4" descr="A diagram of a graph&#10;&#10;Description automatically generated">
            <a:extLst>
              <a:ext uri="{FF2B5EF4-FFF2-40B4-BE49-F238E27FC236}">
                <a16:creationId xmlns:a16="http://schemas.microsoft.com/office/drawing/2014/main" id="{70E80C4A-EEC5-5A86-7039-3F7932D41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122" y="1508781"/>
            <a:ext cx="7845311" cy="4023316"/>
          </a:xfrm>
          <a:prstGeom prst="rect">
            <a:avLst/>
          </a:prstGeom>
        </p:spPr>
      </p:pic>
      <p:sp>
        <p:nvSpPr>
          <p:cNvPr id="3" name="TextBox 2">
            <a:extLst>
              <a:ext uri="{FF2B5EF4-FFF2-40B4-BE49-F238E27FC236}">
                <a16:creationId xmlns:a16="http://schemas.microsoft.com/office/drawing/2014/main" id="{C3304AA3-5BF7-5482-608E-2E70A4074B34}"/>
              </a:ext>
            </a:extLst>
          </p:cNvPr>
          <p:cNvSpPr txBox="1"/>
          <p:nvPr/>
        </p:nvSpPr>
        <p:spPr>
          <a:xfrm>
            <a:off x="6400780" y="4709146"/>
            <a:ext cx="1141659" cy="338554"/>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rPr>
              <a:t>Base case</a:t>
            </a:r>
          </a:p>
        </p:txBody>
      </p:sp>
    </p:spTree>
    <p:extLst>
      <p:ext uri="{BB962C8B-B14F-4D97-AF65-F5344CB8AC3E}">
        <p14:creationId xmlns:p14="http://schemas.microsoft.com/office/powerpoint/2010/main" val="194534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4BD3-1950-554A-D2CD-D315D88FA671}"/>
              </a:ext>
            </a:extLst>
          </p:cNvPr>
          <p:cNvSpPr>
            <a:spLocks noGrp="1"/>
          </p:cNvSpPr>
          <p:nvPr>
            <p:ph type="title"/>
          </p:nvPr>
        </p:nvSpPr>
        <p:spPr/>
        <p:txBody>
          <a:bodyPr/>
          <a:lstStyle/>
          <a:p>
            <a:r>
              <a:rPr lang="en-US" dirty="0"/>
              <a:t>Largest Value</a:t>
            </a:r>
            <a:r>
              <a:rPr lang="en-US" i="1" dirty="0"/>
              <a:t>, cont’d</a:t>
            </a:r>
            <a:endParaRPr lang="en-US" dirty="0"/>
          </a:p>
        </p:txBody>
      </p:sp>
      <p:sp>
        <p:nvSpPr>
          <p:cNvPr id="4" name="Slide Number Placeholder 3">
            <a:extLst>
              <a:ext uri="{FF2B5EF4-FFF2-40B4-BE49-F238E27FC236}">
                <a16:creationId xmlns:a16="http://schemas.microsoft.com/office/drawing/2014/main" id="{5A6C026C-6DD8-204E-5379-0A2138FF6088}"/>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5" name="TextBox 4">
            <a:extLst>
              <a:ext uri="{FF2B5EF4-FFF2-40B4-BE49-F238E27FC236}">
                <a16:creationId xmlns:a16="http://schemas.microsoft.com/office/drawing/2014/main" id="{05513DA6-E908-961A-16F0-15FC68B627E6}"/>
              </a:ext>
            </a:extLst>
          </p:cNvPr>
          <p:cNvSpPr txBox="1"/>
          <p:nvPr/>
        </p:nvSpPr>
        <p:spPr>
          <a:xfrm>
            <a:off x="940200" y="1493072"/>
            <a:ext cx="7472238" cy="4770537"/>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int </a:t>
            </a:r>
            <a:r>
              <a:rPr lang="en-US" b="1" dirty="0">
                <a:solidFill>
                  <a:srgbClr val="C00000"/>
                </a:solidFill>
                <a:effectLst/>
                <a:latin typeface="Courier New" panose="02070309020205020404" pitchFamily="49" charset="0"/>
                <a:ea typeface="Times New Roman" panose="02020603050405020304" pitchFamily="18" charset="0"/>
                <a:cs typeface="Courier New" panose="02070309020205020404" pitchFamily="49" charset="0"/>
              </a:rPr>
              <a:t>largest</a:t>
            </a:r>
            <a:r>
              <a:rPr lang="en-US" b="1" dirty="0">
                <a:effectLst/>
                <a:latin typeface="Courier New" panose="02070309020205020404" pitchFamily="49" charset="0"/>
                <a:ea typeface="Times New Roman" panose="02020603050405020304" pitchFamily="18" charset="0"/>
                <a:cs typeface="Courier New" panose="02070309020205020404" pitchFamily="49" charset="0"/>
              </a:rPr>
              <a:t>(vector&lt;int&gt; v)</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a:t>
            </a:r>
          </a:p>
          <a:p>
            <a:pPr marL="4763">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a:effectLst/>
                <a:latin typeface="Courier New" panose="02070309020205020404" pitchFamily="49" charset="0"/>
                <a:cs typeface="Courier New" panose="02070309020205020404" pitchFamily="49" charset="0"/>
              </a:rPr>
              <a:t>// </a:t>
            </a:r>
            <a:r>
              <a:rPr lang="en-US" b="1" dirty="0">
                <a:solidFill>
                  <a:srgbClr val="029846"/>
                </a:solidFill>
                <a:effectLst/>
                <a:latin typeface="Courier New" panose="02070309020205020404" pitchFamily="49" charset="0"/>
                <a:cs typeface="Courier New" panose="02070309020205020404" pitchFamily="49" charset="0"/>
              </a:rPr>
              <a:t>Base case.</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if (</a:t>
            </a:r>
            <a:r>
              <a:rPr lang="en-US" b="1" dirty="0" err="1">
                <a:solidFill>
                  <a:srgbClr val="029846"/>
                </a:solidFill>
                <a:effectLst/>
                <a:latin typeface="Courier New" panose="02070309020205020404" pitchFamily="49" charset="0"/>
                <a:ea typeface="Times New Roman" panose="02020603050405020304" pitchFamily="18" charset="0"/>
                <a:cs typeface="Courier New" panose="02070309020205020404" pitchFamily="49" charset="0"/>
              </a:rPr>
              <a:t>v.size</a:t>
            </a:r>
            <a:r>
              <a:rPr lang="en-US" b="1" dirty="0">
                <a:solidFill>
                  <a:srgbClr val="029846"/>
                </a:solidFill>
                <a:effectLst/>
                <a:latin typeface="Courier New" panose="02070309020205020404" pitchFamily="49" charset="0"/>
                <a:ea typeface="Times New Roman" panose="02020603050405020304" pitchFamily="18" charset="0"/>
                <a:cs typeface="Courier New" panose="02070309020205020404" pitchFamily="49" charset="0"/>
              </a:rPr>
              <a:t>() == 1</a:t>
            </a:r>
            <a:r>
              <a:rPr lang="en-US" b="1" dirty="0">
                <a:effectLst/>
                <a:latin typeface="Courier New" panose="02070309020205020404" pitchFamily="49" charset="0"/>
                <a:ea typeface="Times New Roman" panose="02020603050405020304" pitchFamily="18" charset="0"/>
                <a:cs typeface="Courier New" panose="02070309020205020404" pitchFamily="49" charset="0"/>
              </a:rPr>
              <a:t>) return v[0];</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a:t>
            </a:r>
          </a:p>
          <a:p>
            <a:pPr marL="4763">
              <a:spcBef>
                <a:spcPts val="0"/>
              </a:spcBef>
              <a:spcAft>
                <a:spcPts val="0"/>
              </a:spcAft>
            </a:pPr>
            <a:r>
              <a:rPr lang="en-US" b="1" dirty="0">
                <a:effectLst/>
                <a:latin typeface="Courier New" panose="02070309020205020404" pitchFamily="49" charset="0"/>
                <a:cs typeface="Courier New" panose="02070309020205020404" pitchFamily="49" charset="0"/>
              </a:rPr>
              <a:t>    // Remove and save first value.</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int first_value = v[0];</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a:t>
            </a:r>
            <a:r>
              <a:rPr lang="en-US" b="1" dirty="0" err="1">
                <a:solidFill>
                  <a:srgbClr val="0432FF"/>
                </a:solidFill>
                <a:effectLst/>
                <a:latin typeface="Courier New" panose="02070309020205020404" pitchFamily="49" charset="0"/>
                <a:ea typeface="Times New Roman" panose="02020603050405020304" pitchFamily="18" charset="0"/>
                <a:cs typeface="Courier New" panose="02070309020205020404" pitchFamily="49" charset="0"/>
              </a:rPr>
              <a:t>v.erase</a:t>
            </a:r>
            <a:r>
              <a:rPr lang="en-US" b="1" dirty="0">
                <a:solidFill>
                  <a:srgbClr val="0432FF"/>
                </a:solidFill>
                <a:effectLst/>
                <a:latin typeface="Courier New" panose="02070309020205020404" pitchFamily="49" charset="0"/>
                <a:ea typeface="Times New Roman" panose="02020603050405020304" pitchFamily="18" charset="0"/>
                <a:cs typeface="Courier New" panose="02070309020205020404" pitchFamily="49" charset="0"/>
              </a:rPr>
              <a:t>(</a:t>
            </a:r>
            <a:r>
              <a:rPr lang="en-US" b="1" dirty="0" err="1">
                <a:solidFill>
                  <a:srgbClr val="0432FF"/>
                </a:solidFill>
                <a:effectLst/>
                <a:latin typeface="Courier New" panose="02070309020205020404" pitchFamily="49" charset="0"/>
                <a:ea typeface="Times New Roman" panose="02020603050405020304" pitchFamily="18" charset="0"/>
                <a:cs typeface="Courier New" panose="02070309020205020404" pitchFamily="49" charset="0"/>
              </a:rPr>
              <a:t>v.begin</a:t>
            </a:r>
            <a:r>
              <a:rPr lang="en-US" b="1" dirty="0">
                <a:solidFill>
                  <a:srgbClr val="0432FF"/>
                </a:solidFill>
                <a:effectLst/>
                <a:latin typeface="Courier New" panose="02070309020205020404" pitchFamily="49" charset="0"/>
                <a:ea typeface="Times New Roman" panose="02020603050405020304" pitchFamily="18" charset="0"/>
                <a:cs typeface="Courier New" panose="02070309020205020404" pitchFamily="49" charset="0"/>
              </a:rPr>
              <a:t>());</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a:t>
            </a:r>
          </a:p>
          <a:p>
            <a:pPr marL="4763">
              <a:spcBef>
                <a:spcPts val="0"/>
              </a:spcBef>
              <a:spcAft>
                <a:spcPts val="0"/>
              </a:spcAft>
            </a:pPr>
            <a:r>
              <a:rPr lang="en-US" b="1" dirty="0">
                <a:latin typeface="Courier New" panose="02070309020205020404" pitchFamily="49" charset="0"/>
                <a:cs typeface="Courier New" panose="02070309020205020404" pitchFamily="49" charset="0"/>
              </a:rPr>
              <a:t>    </a:t>
            </a:r>
            <a:r>
              <a:rPr lang="en-US" b="1" dirty="0">
                <a:effectLst/>
                <a:latin typeface="Courier New" panose="02070309020205020404" pitchFamily="49" charset="0"/>
                <a:cs typeface="Courier New" panose="02070309020205020404" pitchFamily="49" charset="0"/>
              </a:rPr>
              <a:t>// Recursive call on the shorter vector: </a:t>
            </a:r>
          </a:p>
          <a:p>
            <a:pPr marL="4763">
              <a:spcBef>
                <a:spcPts val="0"/>
              </a:spcBef>
              <a:spcAft>
                <a:spcPts val="0"/>
              </a:spcAft>
            </a:pPr>
            <a:r>
              <a:rPr lang="en-US" b="1" dirty="0">
                <a:effectLst/>
                <a:latin typeface="Courier New" panose="02070309020205020404" pitchFamily="49" charset="0"/>
                <a:cs typeface="Courier New" panose="02070309020205020404" pitchFamily="49" charset="0"/>
              </a:rPr>
              <a:t>    // Return the largest value </a:t>
            </a:r>
          </a:p>
          <a:p>
            <a:pPr marL="4763">
              <a:spcBef>
                <a:spcPts val="0"/>
              </a:spcBef>
              <a:spcAft>
                <a:spcPts val="0"/>
              </a:spcAft>
            </a:pPr>
            <a:r>
              <a:rPr lang="en-US" b="1" dirty="0">
                <a:latin typeface="Courier New" panose="02070309020205020404" pitchFamily="49" charset="0"/>
                <a:cs typeface="Courier New" panose="02070309020205020404" pitchFamily="49" charset="0"/>
              </a:rPr>
              <a:t>    // </a:t>
            </a:r>
            <a:r>
              <a:rPr lang="en-US" b="1" dirty="0">
                <a:effectLst/>
                <a:latin typeface="Courier New" panose="02070309020205020404" pitchFamily="49" charset="0"/>
                <a:cs typeface="Courier New" panose="02070309020205020404" pitchFamily="49" charset="0"/>
              </a:rPr>
              <a:t>of the rest of the vector.</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int </a:t>
            </a:r>
            <a:r>
              <a:rPr lang="en-US" b="1" dirty="0" err="1">
                <a:effectLst/>
                <a:latin typeface="Courier New" panose="02070309020205020404" pitchFamily="49" charset="0"/>
                <a:ea typeface="Times New Roman" panose="02020603050405020304" pitchFamily="18" charset="0"/>
                <a:cs typeface="Courier New" panose="02070309020205020404" pitchFamily="49" charset="0"/>
              </a:rPr>
              <a:t>largest_of_rest</a:t>
            </a:r>
            <a:r>
              <a:rPr lang="en-US" b="1" dirty="0">
                <a:effectLst/>
                <a:latin typeface="Courier New" panose="02070309020205020404" pitchFamily="49" charset="0"/>
                <a:ea typeface="Times New Roman" panose="02020603050405020304" pitchFamily="18" charset="0"/>
                <a:cs typeface="Courier New" panose="02070309020205020404" pitchFamily="49" charset="0"/>
              </a:rPr>
              <a:t> = </a:t>
            </a:r>
            <a:r>
              <a:rPr lang="en-US" b="1" dirty="0">
                <a:solidFill>
                  <a:srgbClr val="C00000"/>
                </a:solidFill>
                <a:effectLst/>
                <a:latin typeface="Courier New" panose="02070309020205020404" pitchFamily="49" charset="0"/>
                <a:ea typeface="Times New Roman" panose="02020603050405020304" pitchFamily="18" charset="0"/>
                <a:cs typeface="Courier New" panose="02070309020205020404" pitchFamily="49" charset="0"/>
              </a:rPr>
              <a:t>largest</a:t>
            </a:r>
            <a:r>
              <a:rPr lang="en-US" b="1" dirty="0">
                <a:effectLst/>
                <a:latin typeface="Courier New" panose="02070309020205020404" pitchFamily="49" charset="0"/>
                <a:ea typeface="Times New Roman" panose="02020603050405020304" pitchFamily="18" charset="0"/>
                <a:cs typeface="Courier New" panose="02070309020205020404" pitchFamily="49" charset="0"/>
              </a:rPr>
              <a:t>(v);</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 Return the larger of: (a) the saved value, or</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 </a:t>
            </a:r>
            <a:r>
              <a:rPr lang="en-US" b="1" dirty="0">
                <a:latin typeface="Courier New" panose="02070309020205020404" pitchFamily="49" charset="0"/>
                <a:cs typeface="Courier New" panose="02070309020205020404" pitchFamily="49" charset="0"/>
              </a:rPr>
              <a:t>(b) </a:t>
            </a:r>
            <a:r>
              <a:rPr lang="en-US" b="1" dirty="0">
                <a:effectLst/>
                <a:latin typeface="Courier New" panose="02070309020205020404" pitchFamily="49" charset="0"/>
                <a:cs typeface="Courier New" panose="02070309020205020404" pitchFamily="49" charset="0"/>
              </a:rPr>
              <a:t>the largest value of the rest of the vector.</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return first_value &gt; </a:t>
            </a:r>
            <a:r>
              <a:rPr lang="en-US" b="1" dirty="0" err="1">
                <a:effectLst/>
                <a:latin typeface="Courier New" panose="02070309020205020404" pitchFamily="49" charset="0"/>
                <a:ea typeface="Times New Roman" panose="02020603050405020304" pitchFamily="18" charset="0"/>
                <a:cs typeface="Courier New" panose="02070309020205020404" pitchFamily="49" charset="0"/>
              </a:rPr>
              <a:t>largest_of_rest</a:t>
            </a:r>
            <a:r>
              <a:rPr lang="en-US" b="1" dirty="0">
                <a:effectLst/>
                <a:latin typeface="Courier New" panose="02070309020205020404" pitchFamily="49" charset="0"/>
                <a:ea typeface="Times New Roman" panose="02020603050405020304" pitchFamily="18" charset="0"/>
                <a:cs typeface="Courier New" panose="02070309020205020404" pitchFamily="49" charset="0"/>
              </a:rPr>
              <a:t> ? first_value</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                                         : </a:t>
            </a:r>
            <a:r>
              <a:rPr lang="en-US" b="1" dirty="0" err="1">
                <a:effectLst/>
                <a:latin typeface="Courier New" panose="02070309020205020404" pitchFamily="49" charset="0"/>
                <a:ea typeface="Times New Roman" panose="02020603050405020304" pitchFamily="18" charset="0"/>
                <a:cs typeface="Courier New" panose="02070309020205020404" pitchFamily="49" charset="0"/>
              </a:rPr>
              <a:t>largest_of_rest</a:t>
            </a:r>
            <a:r>
              <a:rPr lang="en-US" b="1" dirty="0">
                <a:effectLst/>
                <a:latin typeface="Courier New" panose="02070309020205020404" pitchFamily="49" charset="0"/>
                <a:ea typeface="Times New Roman" panose="02020603050405020304" pitchFamily="18" charset="0"/>
                <a:cs typeface="Courier New" panose="02070309020205020404" pitchFamily="49" charset="0"/>
              </a:rPr>
              <a:t>;</a:t>
            </a:r>
          </a:p>
          <a:p>
            <a:pPr marL="4763" marR="0">
              <a:spcBef>
                <a:spcPts val="0"/>
              </a:spcBef>
              <a:spcAft>
                <a:spcPts val="0"/>
              </a:spcAft>
            </a:pPr>
            <a:r>
              <a:rPr lang="en-US" b="1" dirty="0">
                <a:effectLst/>
                <a:latin typeface="Courier New" panose="02070309020205020404" pitchFamily="49" charset="0"/>
                <a:ea typeface="Times New Roman" panose="02020603050405020304" pitchFamily="18"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565CB358-DB12-227B-6805-167DB7935590}"/>
              </a:ext>
            </a:extLst>
          </p:cNvPr>
          <p:cNvSpPr txBox="1"/>
          <p:nvPr/>
        </p:nvSpPr>
        <p:spPr>
          <a:xfrm>
            <a:off x="6772110" y="1316001"/>
            <a:ext cx="1457450" cy="307777"/>
          </a:xfrm>
          <a:prstGeom prst="rect">
            <a:avLst/>
          </a:prstGeom>
          <a:solidFill>
            <a:srgbClr val="0432FF"/>
          </a:solidFill>
        </p:spPr>
        <p:txBody>
          <a:bodyPr wrap="none" rtlCol="0">
            <a:spAutoFit/>
          </a:bodyPr>
          <a:lstStyle/>
          <a:p>
            <a:r>
              <a:rPr lang="en-US" sz="1400" dirty="0">
                <a:solidFill>
                  <a:srgbClr val="FFFF00"/>
                </a:solidFill>
              </a:rPr>
              <a:t>15.1/</a:t>
            </a:r>
            <a:r>
              <a:rPr lang="en-US" sz="1400" dirty="0" err="1">
                <a:solidFill>
                  <a:srgbClr val="FFFF00"/>
                </a:solidFill>
              </a:rPr>
              <a:t>largest.cpp</a:t>
            </a:r>
            <a:endParaRPr lang="en-US" sz="1400" dirty="0">
              <a:solidFill>
                <a:srgbClr val="FFFF00"/>
              </a:solidFill>
            </a:endParaRPr>
          </a:p>
        </p:txBody>
      </p:sp>
    </p:spTree>
    <p:extLst>
      <p:ext uri="{BB962C8B-B14F-4D97-AF65-F5344CB8AC3E}">
        <p14:creationId xmlns:p14="http://schemas.microsoft.com/office/powerpoint/2010/main" val="36074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500"/>
                                        <p:tgtEl>
                                          <p:spTgt spid="5">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Effect transition="in" filter="fade">
                                      <p:cBhvr>
                                        <p:cTn id="24" dur="500"/>
                                        <p:tgtEl>
                                          <p:spTgt spid="5">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fade">
                                      <p:cBhvr>
                                        <p:cTn id="27" dur="500"/>
                                        <p:tgtEl>
                                          <p:spTgt spid="5">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12" end="12"/>
                                            </p:txEl>
                                          </p:spTgt>
                                        </p:tgtEl>
                                        <p:attrNameLst>
                                          <p:attrName>style.visibility</p:attrName>
                                        </p:attrNameLst>
                                      </p:cBhvr>
                                      <p:to>
                                        <p:strVal val="visible"/>
                                      </p:to>
                                    </p:set>
                                    <p:animEffect transition="in" filter="fade">
                                      <p:cBhvr>
                                        <p:cTn id="30" dur="500"/>
                                        <p:tgtEl>
                                          <p:spTgt spid="5">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animEffect transition="in" filter="fade">
                                      <p:cBhvr>
                                        <p:cTn id="35" dur="500"/>
                                        <p:tgtEl>
                                          <p:spTgt spid="5">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5" end="15"/>
                                            </p:txEl>
                                          </p:spTgt>
                                        </p:tgtEl>
                                        <p:attrNameLst>
                                          <p:attrName>style.visibility</p:attrName>
                                        </p:attrNameLst>
                                      </p:cBhvr>
                                      <p:to>
                                        <p:strVal val="visible"/>
                                      </p:to>
                                    </p:set>
                                    <p:animEffect transition="in" filter="fade">
                                      <p:cBhvr>
                                        <p:cTn id="38" dur="500"/>
                                        <p:tgtEl>
                                          <p:spTgt spid="5">
                                            <p:txEl>
                                              <p:pRg st="15" end="1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6" end="16"/>
                                            </p:txEl>
                                          </p:spTgt>
                                        </p:tgtEl>
                                        <p:attrNameLst>
                                          <p:attrName>style.visibility</p:attrName>
                                        </p:attrNameLst>
                                      </p:cBhvr>
                                      <p:to>
                                        <p:strVal val="visible"/>
                                      </p:to>
                                    </p:set>
                                    <p:animEffect transition="in" filter="fade">
                                      <p:cBhvr>
                                        <p:cTn id="41" dur="500"/>
                                        <p:tgtEl>
                                          <p:spTgt spid="5">
                                            <p:txEl>
                                              <p:pRg st="16" end="1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7" end="17"/>
                                            </p:txEl>
                                          </p:spTgt>
                                        </p:tgtEl>
                                        <p:attrNameLst>
                                          <p:attrName>style.visibility</p:attrName>
                                        </p:attrNameLst>
                                      </p:cBhvr>
                                      <p:to>
                                        <p:strVal val="visible"/>
                                      </p:to>
                                    </p:set>
                                    <p:animEffect transition="in" filter="fade">
                                      <p:cBhvr>
                                        <p:cTn id="44"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66AA-ED39-D71A-889F-C1C8E75D3494}"/>
              </a:ext>
            </a:extLst>
          </p:cNvPr>
          <p:cNvSpPr>
            <a:spLocks noGrp="1"/>
          </p:cNvSpPr>
          <p:nvPr>
            <p:ph type="title"/>
          </p:nvPr>
        </p:nvSpPr>
        <p:spPr/>
        <p:txBody>
          <a:bodyPr/>
          <a:lstStyle/>
          <a:p>
            <a:r>
              <a:rPr lang="en-US" dirty="0"/>
              <a:t>Reverse Vector</a:t>
            </a:r>
          </a:p>
        </p:txBody>
      </p:sp>
      <p:sp>
        <p:nvSpPr>
          <p:cNvPr id="3" name="Content Placeholder 2">
            <a:extLst>
              <a:ext uri="{FF2B5EF4-FFF2-40B4-BE49-F238E27FC236}">
                <a16:creationId xmlns:a16="http://schemas.microsoft.com/office/drawing/2014/main" id="{E5AD3ECA-4765-B8C3-1D18-D632C23F5282}"/>
              </a:ext>
            </a:extLst>
          </p:cNvPr>
          <p:cNvSpPr>
            <a:spLocks noGrp="1"/>
          </p:cNvSpPr>
          <p:nvPr>
            <p:ph idx="1"/>
          </p:nvPr>
        </p:nvSpPr>
        <p:spPr/>
        <p:txBody>
          <a:bodyPr/>
          <a:lstStyle/>
          <a:p>
            <a:r>
              <a:rPr lang="en-US" dirty="0"/>
              <a:t>Reverse the order of the elements of </a:t>
            </a:r>
            <a:br>
              <a:rPr lang="en-US" dirty="0"/>
            </a:br>
            <a:r>
              <a:rPr lang="en-US" dirty="0"/>
              <a:t>a nonempty vector.</a:t>
            </a:r>
          </a:p>
          <a:p>
            <a:pPr lvl="4"/>
            <a:endParaRPr lang="en-US" dirty="0"/>
          </a:p>
          <a:p>
            <a:pPr lvl="1"/>
            <a:r>
              <a:rPr lang="en-US" b="1" dirty="0"/>
              <a:t>Recursive idea: </a:t>
            </a:r>
            <a:r>
              <a:rPr lang="en-US" dirty="0"/>
              <a:t>Remove the first element of the vector, </a:t>
            </a:r>
            <a:r>
              <a:rPr lang="en-US" u="sng" dirty="0"/>
              <a:t>recursively reverse the rest of the vector</a:t>
            </a:r>
            <a:r>
              <a:rPr lang="en-US" dirty="0"/>
              <a:t>, which is shorter, and then append the first element at the end.</a:t>
            </a:r>
          </a:p>
          <a:p>
            <a:pPr lvl="4"/>
            <a:endParaRPr lang="en-US" dirty="0"/>
          </a:p>
          <a:p>
            <a:pPr lvl="1"/>
            <a:r>
              <a:rPr lang="en-US" b="1" dirty="0"/>
              <a:t>Base case: </a:t>
            </a:r>
            <a:r>
              <a:rPr lang="en-US" dirty="0"/>
              <a:t>???</a:t>
            </a:r>
          </a:p>
          <a:p>
            <a:pPr lvl="4"/>
            <a:endParaRPr lang="en-US" dirty="0"/>
          </a:p>
          <a:p>
            <a:pPr lvl="1"/>
            <a:r>
              <a:rPr lang="en-US" b="1" dirty="0"/>
              <a:t>Simpler case: </a:t>
            </a:r>
            <a:r>
              <a:rPr lang="en-US" sz="2400" dirty="0"/>
              <a:t>???</a:t>
            </a:r>
          </a:p>
        </p:txBody>
      </p:sp>
      <p:sp>
        <p:nvSpPr>
          <p:cNvPr id="4" name="Slide Number Placeholder 3">
            <a:extLst>
              <a:ext uri="{FF2B5EF4-FFF2-40B4-BE49-F238E27FC236}">
                <a16:creationId xmlns:a16="http://schemas.microsoft.com/office/drawing/2014/main" id="{9E129567-1699-760F-9FF2-A65F2E247D6E}"/>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Tree>
    <p:extLst>
      <p:ext uri="{BB962C8B-B14F-4D97-AF65-F5344CB8AC3E}">
        <p14:creationId xmlns:p14="http://schemas.microsoft.com/office/powerpoint/2010/main" val="35086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8435-A3B9-4CEE-61C7-E33B49356A28}"/>
              </a:ext>
            </a:extLst>
          </p:cNvPr>
          <p:cNvSpPr>
            <a:spLocks noGrp="1"/>
          </p:cNvSpPr>
          <p:nvPr>
            <p:ph type="title"/>
          </p:nvPr>
        </p:nvSpPr>
        <p:spPr/>
        <p:txBody>
          <a:bodyPr/>
          <a:lstStyle/>
          <a:p>
            <a:r>
              <a:rPr lang="en-US" dirty="0"/>
              <a:t>Reverse Vector</a:t>
            </a:r>
            <a:r>
              <a:rPr lang="en-US" i="1" dirty="0"/>
              <a:t>, cont’d</a:t>
            </a:r>
          </a:p>
        </p:txBody>
      </p:sp>
      <p:sp>
        <p:nvSpPr>
          <p:cNvPr id="4" name="Slide Number Placeholder 3">
            <a:extLst>
              <a:ext uri="{FF2B5EF4-FFF2-40B4-BE49-F238E27FC236}">
                <a16:creationId xmlns:a16="http://schemas.microsoft.com/office/drawing/2014/main" id="{D88245C2-2B7D-4FC6-1649-D0477F65EA06}"/>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pic>
        <p:nvPicPr>
          <p:cNvPr id="5" name="Picture 4" descr="A diagram of a diagram&#10;&#10;Description automatically generated">
            <a:extLst>
              <a:ext uri="{FF2B5EF4-FFF2-40B4-BE49-F238E27FC236}">
                <a16:creationId xmlns:a16="http://schemas.microsoft.com/office/drawing/2014/main" id="{08D03D4F-14E4-D163-2D3F-F99F0D57F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488" y="1417342"/>
            <a:ext cx="8009023" cy="4389072"/>
          </a:xfrm>
          <a:prstGeom prst="rect">
            <a:avLst/>
          </a:prstGeom>
        </p:spPr>
      </p:pic>
    </p:spTree>
    <p:extLst>
      <p:ext uri="{BB962C8B-B14F-4D97-AF65-F5344CB8AC3E}">
        <p14:creationId xmlns:p14="http://schemas.microsoft.com/office/powerpoint/2010/main" val="3150409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5F5F-DB24-37EE-237F-A525821A739A}"/>
              </a:ext>
            </a:extLst>
          </p:cNvPr>
          <p:cNvSpPr>
            <a:spLocks noGrp="1"/>
          </p:cNvSpPr>
          <p:nvPr>
            <p:ph type="title"/>
          </p:nvPr>
        </p:nvSpPr>
        <p:spPr/>
        <p:txBody>
          <a:bodyPr/>
          <a:lstStyle/>
          <a:p>
            <a:r>
              <a:rPr lang="en-US" dirty="0"/>
              <a:t>Reverse Vector</a:t>
            </a:r>
            <a:r>
              <a:rPr lang="en-US" i="1" dirty="0"/>
              <a:t>, cont’d</a:t>
            </a:r>
            <a:endParaRPr lang="en-US" dirty="0"/>
          </a:p>
        </p:txBody>
      </p:sp>
      <p:sp>
        <p:nvSpPr>
          <p:cNvPr id="4" name="Slide Number Placeholder 3">
            <a:extLst>
              <a:ext uri="{FF2B5EF4-FFF2-40B4-BE49-F238E27FC236}">
                <a16:creationId xmlns:a16="http://schemas.microsoft.com/office/drawing/2014/main" id="{103D4D4A-8276-FA83-925A-BAC10D91DD43}"/>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
        <p:nvSpPr>
          <p:cNvPr id="5" name="TextBox 4">
            <a:extLst>
              <a:ext uri="{FF2B5EF4-FFF2-40B4-BE49-F238E27FC236}">
                <a16:creationId xmlns:a16="http://schemas.microsoft.com/office/drawing/2014/main" id="{138FD825-9ADA-3474-6466-B511747A13BC}"/>
              </a:ext>
            </a:extLst>
          </p:cNvPr>
          <p:cNvSpPr txBox="1"/>
          <p:nvPr/>
        </p:nvSpPr>
        <p:spPr>
          <a:xfrm>
            <a:off x="1764180" y="1480832"/>
            <a:ext cx="5615640" cy="427809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New" panose="02070309020205020404" pitchFamily="49" charset="0"/>
                <a:cs typeface="Courier New" panose="02070309020205020404" pitchFamily="49" charset="0"/>
              </a:rPr>
              <a:t>void </a:t>
            </a:r>
            <a:r>
              <a:rPr lang="en-US" b="1" dirty="0">
                <a:solidFill>
                  <a:srgbClr val="C00000"/>
                </a:solidFill>
                <a:effectLst/>
                <a:latin typeface="Courier New" panose="02070309020205020404" pitchFamily="49" charset="0"/>
                <a:cs typeface="Courier New" panose="02070309020205020404" pitchFamily="49" charset="0"/>
              </a:rPr>
              <a:t>reverse</a:t>
            </a:r>
            <a:r>
              <a:rPr lang="en-US" b="1" dirty="0">
                <a:effectLst/>
                <a:latin typeface="Courier New" panose="02070309020205020404" pitchFamily="49" charset="0"/>
                <a:cs typeface="Courier New" panose="02070309020205020404" pitchFamily="49" charset="0"/>
              </a:rPr>
              <a:t>(vector&lt;int&gt;&amp; v)</a:t>
            </a:r>
          </a:p>
          <a:p>
            <a:r>
              <a:rPr lang="en-US" b="1" dirty="0">
                <a:effectLst/>
                <a:latin typeface="Courier New" panose="02070309020205020404" pitchFamily="49" charset="0"/>
                <a:cs typeface="Courier New" panose="02070309020205020404" pitchFamily="49" charset="0"/>
              </a:rPr>
              <a:t>{</a:t>
            </a:r>
          </a:p>
          <a:p>
            <a:r>
              <a:rPr lang="en-US" b="1" dirty="0">
                <a:effectLst/>
                <a:latin typeface="Courier New" panose="02070309020205020404" pitchFamily="49" charset="0"/>
                <a:cs typeface="Courier New" panose="02070309020205020404" pitchFamily="49" charset="0"/>
              </a:rPr>
              <a:t>    // </a:t>
            </a:r>
            <a:r>
              <a:rPr lang="en-US" b="1" dirty="0">
                <a:solidFill>
                  <a:srgbClr val="029846"/>
                </a:solidFill>
                <a:effectLst/>
                <a:latin typeface="Courier New" panose="02070309020205020404" pitchFamily="49" charset="0"/>
                <a:cs typeface="Courier New" panose="02070309020205020404" pitchFamily="49" charset="0"/>
              </a:rPr>
              <a:t>Base case.</a:t>
            </a:r>
          </a:p>
          <a:p>
            <a:r>
              <a:rPr lang="en-US" b="1" dirty="0">
                <a:effectLst/>
                <a:latin typeface="Courier New" panose="02070309020205020404" pitchFamily="49" charset="0"/>
                <a:cs typeface="Courier New" panose="02070309020205020404" pitchFamily="49" charset="0"/>
              </a:rPr>
              <a:t>    if (</a:t>
            </a:r>
            <a:r>
              <a:rPr lang="en-US" b="1" dirty="0" err="1">
                <a:solidFill>
                  <a:srgbClr val="029846"/>
                </a:solidFill>
                <a:effectLst/>
                <a:latin typeface="Courier New" panose="02070309020205020404" pitchFamily="49" charset="0"/>
                <a:cs typeface="Courier New" panose="02070309020205020404" pitchFamily="49" charset="0"/>
              </a:rPr>
              <a:t>v.size</a:t>
            </a:r>
            <a:r>
              <a:rPr lang="en-US" b="1" dirty="0">
                <a:solidFill>
                  <a:srgbClr val="029846"/>
                </a:solidFill>
                <a:effectLst/>
                <a:latin typeface="Courier New" panose="02070309020205020404" pitchFamily="49" charset="0"/>
                <a:cs typeface="Courier New" panose="02070309020205020404" pitchFamily="49" charset="0"/>
              </a:rPr>
              <a:t>() == 1</a:t>
            </a:r>
            <a:r>
              <a:rPr lang="en-US" b="1" dirty="0">
                <a:effectLst/>
                <a:latin typeface="Courier New" panose="02070309020205020404" pitchFamily="49" charset="0"/>
                <a:cs typeface="Courier New" panose="02070309020205020404" pitchFamily="49" charset="0"/>
              </a:rPr>
              <a:t>) return;</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r>
              <a:rPr lang="en-US" b="1" dirty="0">
                <a:effectLst/>
                <a:latin typeface="Courier New" panose="02070309020205020404" pitchFamily="49" charset="0"/>
                <a:cs typeface="Courier New" panose="02070309020205020404" pitchFamily="49" charset="0"/>
              </a:rPr>
              <a:t>    // Remove and save first value.</a:t>
            </a:r>
          </a:p>
          <a:p>
            <a:r>
              <a:rPr lang="en-US" b="1" dirty="0">
                <a:effectLst/>
                <a:latin typeface="Courier New" panose="02070309020205020404" pitchFamily="49" charset="0"/>
                <a:cs typeface="Courier New" panose="02070309020205020404" pitchFamily="49" charset="0"/>
              </a:rPr>
              <a:t>    int first_value = v[0];</a:t>
            </a:r>
          </a:p>
          <a:p>
            <a:r>
              <a:rPr lang="en-US" b="1" dirty="0">
                <a:effectLst/>
                <a:latin typeface="Courier New" panose="02070309020205020404" pitchFamily="49" charset="0"/>
                <a:cs typeface="Courier New" panose="02070309020205020404" pitchFamily="49" charset="0"/>
              </a:rPr>
              <a:t>    </a:t>
            </a:r>
            <a:r>
              <a:rPr lang="en-US" b="1" dirty="0" err="1">
                <a:solidFill>
                  <a:srgbClr val="0432FF"/>
                </a:solidFill>
                <a:effectLst/>
                <a:latin typeface="Courier New" panose="02070309020205020404" pitchFamily="49" charset="0"/>
                <a:cs typeface="Courier New" panose="02070309020205020404" pitchFamily="49" charset="0"/>
              </a:rPr>
              <a:t>v.erase</a:t>
            </a:r>
            <a:r>
              <a:rPr lang="en-US" b="1" dirty="0">
                <a:solidFill>
                  <a:srgbClr val="0432FF"/>
                </a:solidFill>
                <a:effectLst/>
                <a:latin typeface="Courier New" panose="02070309020205020404" pitchFamily="49" charset="0"/>
                <a:cs typeface="Courier New" panose="02070309020205020404" pitchFamily="49" charset="0"/>
              </a:rPr>
              <a:t>(</a:t>
            </a:r>
            <a:r>
              <a:rPr lang="en-US" b="1" dirty="0" err="1">
                <a:solidFill>
                  <a:srgbClr val="0432FF"/>
                </a:solidFill>
                <a:effectLst/>
                <a:latin typeface="Courier New" panose="02070309020205020404" pitchFamily="49" charset="0"/>
                <a:cs typeface="Courier New" panose="02070309020205020404" pitchFamily="49" charset="0"/>
              </a:rPr>
              <a:t>v.begin</a:t>
            </a:r>
            <a:r>
              <a:rPr lang="en-US" b="1" dirty="0">
                <a:solidFill>
                  <a:srgbClr val="0432FF"/>
                </a:solidFill>
                <a:effectLst/>
                <a:latin typeface="Courier New" panose="02070309020205020404" pitchFamily="49" charset="0"/>
                <a:cs typeface="Courier New" panose="02070309020205020404" pitchFamily="49" charset="0"/>
              </a:rPr>
              <a:t>());</a:t>
            </a:r>
          </a:p>
          <a:p>
            <a:endParaRPr lang="en-US" b="1" dirty="0">
              <a:effectLst/>
              <a:latin typeface="Courier New" panose="02070309020205020404" pitchFamily="49" charset="0"/>
              <a:cs typeface="Courier New" panose="02070309020205020404" pitchFamily="49" charset="0"/>
            </a:endParaRPr>
          </a:p>
          <a:p>
            <a:r>
              <a:rPr lang="en-US" b="1" dirty="0">
                <a:effectLst/>
                <a:latin typeface="Courier New" panose="02070309020205020404" pitchFamily="49" charset="0"/>
                <a:cs typeface="Courier New" panose="02070309020205020404" pitchFamily="49" charset="0"/>
              </a:rPr>
              <a:t>    // Recursive call on the shorter vector:</a:t>
            </a:r>
          </a:p>
          <a:p>
            <a:r>
              <a:rPr lang="en-US" b="1" dirty="0">
                <a:effectLst/>
                <a:latin typeface="Courier New" panose="02070309020205020404" pitchFamily="49" charset="0"/>
                <a:cs typeface="Courier New" panose="02070309020205020404" pitchFamily="49" charset="0"/>
              </a:rPr>
              <a:t>    // Reverse the rest of the vector.</a:t>
            </a:r>
          </a:p>
          <a:p>
            <a:r>
              <a:rPr lang="en-US" b="1" dirty="0">
                <a:effectLst/>
                <a:latin typeface="Courier New" panose="02070309020205020404" pitchFamily="49" charset="0"/>
                <a:cs typeface="Courier New" panose="02070309020205020404" pitchFamily="49" charset="0"/>
              </a:rPr>
              <a:t>    </a:t>
            </a:r>
            <a:r>
              <a:rPr lang="en-US" b="1" dirty="0">
                <a:solidFill>
                  <a:srgbClr val="C00000"/>
                </a:solidFill>
                <a:effectLst/>
                <a:latin typeface="Courier New" panose="02070309020205020404" pitchFamily="49" charset="0"/>
                <a:cs typeface="Courier New" panose="02070309020205020404" pitchFamily="49" charset="0"/>
              </a:rPr>
              <a:t>reverse</a:t>
            </a:r>
            <a:r>
              <a:rPr lang="en-US" b="1" dirty="0">
                <a:effectLst/>
                <a:latin typeface="Courier New" panose="02070309020205020404" pitchFamily="49" charset="0"/>
                <a:cs typeface="Courier New" panose="02070309020205020404" pitchFamily="49" charset="0"/>
              </a:rPr>
              <a:t>(v);</a:t>
            </a:r>
          </a:p>
          <a:p>
            <a:r>
              <a:rPr lang="en-US" b="1" dirty="0">
                <a:effectLst/>
                <a:latin typeface="Courier New" panose="02070309020205020404" pitchFamily="49" charset="0"/>
                <a:cs typeface="Courier New" panose="02070309020205020404" pitchFamily="49" charset="0"/>
              </a:rPr>
              <a:t>    </a:t>
            </a:r>
          </a:p>
          <a:p>
            <a:r>
              <a:rPr lang="en-US" b="1" dirty="0">
                <a:effectLst/>
                <a:latin typeface="Courier New" panose="02070309020205020404" pitchFamily="49" charset="0"/>
                <a:cs typeface="Courier New" panose="02070309020205020404" pitchFamily="49" charset="0"/>
              </a:rPr>
              <a:t>    // Append the saved value to the end </a:t>
            </a:r>
          </a:p>
          <a:p>
            <a:r>
              <a:rPr lang="en-US" b="1" dirty="0">
                <a:effectLst/>
                <a:latin typeface="Courier New" panose="02070309020205020404" pitchFamily="49" charset="0"/>
                <a:cs typeface="Courier New" panose="02070309020205020404" pitchFamily="49" charset="0"/>
              </a:rPr>
              <a:t>    // of the reversed vector.</a:t>
            </a:r>
          </a:p>
          <a:p>
            <a:r>
              <a:rPr lang="en-US" b="1" dirty="0">
                <a:effectLst/>
                <a:latin typeface="Courier New" panose="02070309020205020404" pitchFamily="49" charset="0"/>
                <a:cs typeface="Courier New" panose="02070309020205020404" pitchFamily="49" charset="0"/>
              </a:rPr>
              <a:t>    </a:t>
            </a:r>
            <a:r>
              <a:rPr lang="en-US" b="1" dirty="0" err="1">
                <a:effectLst/>
                <a:latin typeface="Courier New" panose="02070309020205020404" pitchFamily="49" charset="0"/>
                <a:cs typeface="Courier New" panose="02070309020205020404" pitchFamily="49" charset="0"/>
              </a:rPr>
              <a:t>v.push_back</a:t>
            </a:r>
            <a:r>
              <a:rPr lang="en-US" b="1" dirty="0">
                <a:effectLst/>
                <a:latin typeface="Courier New" panose="02070309020205020404" pitchFamily="49" charset="0"/>
                <a:cs typeface="Courier New" panose="02070309020205020404" pitchFamily="49" charset="0"/>
              </a:rPr>
              <a:t>(first_value);</a:t>
            </a:r>
          </a:p>
          <a:p>
            <a:r>
              <a:rPr lang="en-US"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ADF0DDB1-2746-65D0-31BD-B9A972EC85CF}"/>
              </a:ext>
            </a:extLst>
          </p:cNvPr>
          <p:cNvSpPr txBox="1"/>
          <p:nvPr/>
        </p:nvSpPr>
        <p:spPr>
          <a:xfrm>
            <a:off x="5669268" y="1326943"/>
            <a:ext cx="1516762" cy="307777"/>
          </a:xfrm>
          <a:prstGeom prst="rect">
            <a:avLst/>
          </a:prstGeom>
          <a:solidFill>
            <a:srgbClr val="0432FF"/>
          </a:solidFill>
        </p:spPr>
        <p:txBody>
          <a:bodyPr wrap="none" rtlCol="0">
            <a:spAutoFit/>
          </a:bodyPr>
          <a:lstStyle/>
          <a:p>
            <a:r>
              <a:rPr lang="en-US" sz="1400" dirty="0">
                <a:solidFill>
                  <a:srgbClr val="FFFF00"/>
                </a:solidFill>
              </a:rPr>
              <a:t>15.2/</a:t>
            </a:r>
            <a:r>
              <a:rPr lang="en-US" sz="1400" dirty="0" err="1">
                <a:solidFill>
                  <a:srgbClr val="FFFF00"/>
                </a:solidFill>
              </a:rPr>
              <a:t>reverse.cpp</a:t>
            </a:r>
            <a:endParaRPr lang="en-US" sz="1400" dirty="0">
              <a:solidFill>
                <a:srgbClr val="FFFF00"/>
              </a:solidFill>
            </a:endParaRPr>
          </a:p>
        </p:txBody>
      </p:sp>
    </p:spTree>
    <p:extLst>
      <p:ext uri="{BB962C8B-B14F-4D97-AF65-F5344CB8AC3E}">
        <p14:creationId xmlns:p14="http://schemas.microsoft.com/office/powerpoint/2010/main" val="190104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Effect transition="in" filter="fade">
                                      <p:cBhvr>
                                        <p:cTn id="19" dur="500"/>
                                        <p:tgtEl>
                                          <p:spTgt spid="5">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500"/>
                                        <p:tgtEl>
                                          <p:spTgt spid="5">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animEffect transition="in" filter="fade">
                                      <p:cBhvr>
                                        <p:cTn id="27" dur="500"/>
                                        <p:tgtEl>
                                          <p:spTgt spid="5">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13" end="13"/>
                                            </p:txEl>
                                          </p:spTgt>
                                        </p:tgtEl>
                                        <p:attrNameLst>
                                          <p:attrName>style.visibility</p:attrName>
                                        </p:attrNameLst>
                                      </p:cBhvr>
                                      <p:to>
                                        <p:strVal val="visible"/>
                                      </p:to>
                                    </p:set>
                                    <p:animEffect transition="in" filter="fade">
                                      <p:cBhvr>
                                        <p:cTn id="30" dur="500"/>
                                        <p:tgtEl>
                                          <p:spTgt spid="5">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animEffect transition="in" filter="fade">
                                      <p:cBhvr>
                                        <p:cTn id="33"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sp>
        <p:nvSpPr>
          <p:cNvPr id="3" name="Content Placeholder 2"/>
          <p:cNvSpPr>
            <a:spLocks noGrp="1"/>
          </p:cNvSpPr>
          <p:nvPr>
            <p:ph idx="1"/>
          </p:nvPr>
        </p:nvSpPr>
        <p:spPr/>
        <p:txBody>
          <a:bodyPr/>
          <a:lstStyle/>
          <a:p>
            <a:r>
              <a:rPr lang="en-US" dirty="0"/>
              <a:t>Office hours</a:t>
            </a:r>
          </a:p>
          <a:p>
            <a:pPr lvl="1"/>
            <a:r>
              <a:rPr lang="en-US" dirty="0"/>
              <a:t>Up to one hour in person after each class.</a:t>
            </a:r>
            <a:br>
              <a:rPr lang="en-US" dirty="0"/>
            </a:br>
            <a:r>
              <a:rPr lang="en-US" dirty="0"/>
              <a:t>Online by appointment.</a:t>
            </a:r>
          </a:p>
          <a:p>
            <a:r>
              <a:rPr lang="en-US" dirty="0"/>
              <a:t>Website</a:t>
            </a:r>
          </a:p>
          <a:p>
            <a:pPr lvl="1"/>
            <a:r>
              <a:rPr lang="en-US" dirty="0"/>
              <a:t>Faculty webpage: </a:t>
            </a:r>
            <a:r>
              <a:rPr lang="en-US" dirty="0">
                <a:hlinkClick r:id="rId2"/>
              </a:rPr>
              <a:t>http://www.cs.sjsu.edu/~mak/</a:t>
            </a:r>
            <a:endParaRPr lang="en-US" dirty="0"/>
          </a:p>
          <a:p>
            <a:pPr lvl="1"/>
            <a:r>
              <a:rPr lang="en-US" dirty="0"/>
              <a:t>Class webpage: </a:t>
            </a:r>
            <a:r>
              <a:rPr lang="en-US" dirty="0">
                <a:hlinkClick r:id="rId3"/>
              </a:rPr>
              <a:t>http://www.cs.sjsu.edu/~mak/CMPE202/</a:t>
            </a:r>
            <a:r>
              <a:rPr lang="en-US" dirty="0"/>
              <a:t>  </a:t>
            </a:r>
          </a:p>
          <a:p>
            <a:pPr lvl="1"/>
            <a:r>
              <a:rPr lang="en-US" dirty="0"/>
              <a:t>Syllabus</a:t>
            </a:r>
          </a:p>
          <a:p>
            <a:pPr lvl="1"/>
            <a:r>
              <a:rPr lang="en-US" dirty="0"/>
              <a:t>Lecture notes </a:t>
            </a:r>
          </a:p>
          <a:p>
            <a:pPr lvl="1"/>
            <a:r>
              <a:rPr lang="en-US" dirty="0"/>
              <a:t>Example code</a:t>
            </a:r>
          </a:p>
          <a:p>
            <a:pPr lvl="1"/>
            <a:r>
              <a:rPr lang="en-US" dirty="0"/>
              <a:t>Assignments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a:t>
            </a:fld>
            <a:endParaRPr lang="en-US"/>
          </a:p>
        </p:txBody>
      </p:sp>
      <p:sp>
        <p:nvSpPr>
          <p:cNvPr id="5" name="TextBox 4">
            <a:extLst>
              <a:ext uri="{FF2B5EF4-FFF2-40B4-BE49-F238E27FC236}">
                <a16:creationId xmlns:a16="http://schemas.microsoft.com/office/drawing/2014/main" id="{B6057195-AB1F-6820-4244-91712F4DBDC3}"/>
              </a:ext>
            </a:extLst>
          </p:cNvPr>
          <p:cNvSpPr txBox="1"/>
          <p:nvPr/>
        </p:nvSpPr>
        <p:spPr>
          <a:xfrm>
            <a:off x="5943585" y="627102"/>
            <a:ext cx="2175596" cy="369332"/>
          </a:xfrm>
          <a:prstGeom prst="rect">
            <a:avLst/>
          </a:prstGeom>
          <a:solidFill>
            <a:schemeClr val="accent1">
              <a:lumMod val="20000"/>
              <a:lumOff val="80000"/>
            </a:schemeClr>
          </a:solidFill>
          <a:ln>
            <a:solidFill>
              <a:srgbClr val="0033CC"/>
            </a:solidFill>
          </a:ln>
        </p:spPr>
        <p:txBody>
          <a:bodyPr wrap="none" rtlCol="0">
            <a:spAutoFit/>
          </a:bodyPr>
          <a:lstStyle/>
          <a:p>
            <a:r>
              <a:rPr lang="en-US" sz="1800" dirty="0">
                <a:hlinkClick r:id="rId4"/>
              </a:rPr>
              <a:t>ron.mak@sjsu.edu</a:t>
            </a:r>
            <a:r>
              <a:rPr lang="en-US" sz="1800" dirty="0"/>
              <a:t> </a:t>
            </a:r>
          </a:p>
        </p:txBody>
      </p:sp>
    </p:spTree>
    <p:extLst>
      <p:ext uri="{BB962C8B-B14F-4D97-AF65-F5344CB8AC3E}">
        <p14:creationId xmlns:p14="http://schemas.microsoft.com/office/powerpoint/2010/main" val="1001608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Member of</a:t>
            </a:r>
          </a:p>
        </p:txBody>
      </p:sp>
      <p:sp>
        <p:nvSpPr>
          <p:cNvPr id="3" name="Content Placeholder 2"/>
          <p:cNvSpPr>
            <a:spLocks noGrp="1"/>
          </p:cNvSpPr>
          <p:nvPr>
            <p:ph idx="1"/>
          </p:nvPr>
        </p:nvSpPr>
        <p:spPr/>
        <p:txBody>
          <a:bodyPr/>
          <a:lstStyle/>
          <a:p>
            <a:r>
              <a:rPr lang="en-US" dirty="0"/>
              <a:t>Is value </a:t>
            </a:r>
            <a:r>
              <a:rPr lang="en-US" i="1" dirty="0">
                <a:latin typeface="Times New Roman"/>
                <a:cs typeface="Times New Roman"/>
              </a:rPr>
              <a:t>x</a:t>
            </a:r>
            <a:r>
              <a:rPr lang="en-US" dirty="0"/>
              <a:t> in a nonempty vector of  integers?</a:t>
            </a:r>
          </a:p>
          <a:p>
            <a:pPr lvl="4"/>
            <a:endParaRPr lang="en-US" dirty="0"/>
          </a:p>
          <a:p>
            <a:pPr lvl="1"/>
            <a:endParaRPr lang="en-US" b="1" dirty="0"/>
          </a:p>
          <a:p>
            <a:pPr lvl="1"/>
            <a:endParaRPr lang="en-US" b="1" dirty="0"/>
          </a:p>
          <a:p>
            <a:pPr lvl="3"/>
            <a:endParaRPr lang="en-US" b="1" dirty="0"/>
          </a:p>
          <a:p>
            <a:pPr lvl="1"/>
            <a:r>
              <a:rPr lang="en-US" b="1" dirty="0"/>
              <a:t>Recursive idea: </a:t>
            </a:r>
            <a:r>
              <a:rPr lang="en-US" dirty="0"/>
              <a:t>Is </a:t>
            </a:r>
            <a:r>
              <a:rPr lang="en-US" i="1" dirty="0">
                <a:latin typeface="Times New Roman" panose="02020603050405020304" pitchFamily="18" charset="0"/>
                <a:cs typeface="Times New Roman" panose="02020603050405020304" pitchFamily="18" charset="0"/>
              </a:rPr>
              <a:t>x</a:t>
            </a:r>
            <a:r>
              <a:rPr lang="en-US" dirty="0"/>
              <a:t> is equal to the head of the vector, OR is </a:t>
            </a:r>
            <a:r>
              <a:rPr lang="en-US" i="1" dirty="0">
                <a:latin typeface="Times New Roman" panose="02020603050405020304" pitchFamily="18" charset="0"/>
                <a:cs typeface="Times New Roman" panose="02020603050405020304" pitchFamily="18" charset="0"/>
              </a:rPr>
              <a:t>x</a:t>
            </a:r>
            <a:r>
              <a:rPr lang="en-US" dirty="0"/>
              <a:t> a member of the </a:t>
            </a:r>
            <a:r>
              <a:rPr lang="en-US" u="sng" dirty="0"/>
              <a:t>rest of the vector</a:t>
            </a:r>
            <a:r>
              <a:rPr lang="en-US" dirty="0"/>
              <a:t>?</a:t>
            </a:r>
          </a:p>
          <a:p>
            <a:pPr lvl="1"/>
            <a:r>
              <a:rPr lang="en-US" b="1" dirty="0"/>
              <a:t>Base case: </a:t>
            </a:r>
            <a:r>
              <a:rPr lang="en-US" dirty="0"/>
              <a:t>???</a:t>
            </a:r>
          </a:p>
          <a:p>
            <a:pPr lvl="1"/>
            <a:r>
              <a:rPr lang="en-US" b="1" dirty="0"/>
              <a:t>Simpler case: </a:t>
            </a:r>
            <a:r>
              <a:rPr lang="en-US" dirty="0"/>
              <a:t>???</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30</a:t>
            </a:fld>
            <a:endParaRPr lang="en-US"/>
          </a:p>
        </p:txBody>
      </p:sp>
      <p:sp>
        <p:nvSpPr>
          <p:cNvPr id="5" name="TextBox 4">
            <a:extLst>
              <a:ext uri="{FF2B5EF4-FFF2-40B4-BE49-F238E27FC236}">
                <a16:creationId xmlns:a16="http://schemas.microsoft.com/office/drawing/2014/main" id="{84C97C4B-FFB7-D368-05A6-C2ED4210EFC0}"/>
              </a:ext>
            </a:extLst>
          </p:cNvPr>
          <p:cNvSpPr txBox="1"/>
          <p:nvPr/>
        </p:nvSpPr>
        <p:spPr>
          <a:xfrm>
            <a:off x="2666670" y="1874537"/>
            <a:ext cx="3810659" cy="1200329"/>
          </a:xfrm>
          <a:prstGeom prst="rect">
            <a:avLst/>
          </a:prstGeom>
          <a:solidFill>
            <a:srgbClr val="73FEFF">
              <a:alpha val="25000"/>
            </a:srgbClr>
          </a:solidFill>
          <a:ln>
            <a:solidFill>
              <a:srgbClr val="0432FF"/>
            </a:solidFill>
          </a:ln>
        </p:spPr>
        <p:txBody>
          <a:bodyPr wrap="none" rtlCol="0">
            <a:spAutoFit/>
          </a:bodyPr>
          <a:lstStyle/>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The vector: 30 10 50 80 60 12 40 20 70 </a:t>
            </a:r>
          </a:p>
          <a:p>
            <a:pPr marL="0" marR="0">
              <a:spcBef>
                <a:spcPts val="0"/>
              </a:spcBef>
              <a:spcAft>
                <a:spcPts val="0"/>
              </a:spcAft>
            </a:pP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50 is in the vector.</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65 is not in the vector.</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80 is in the vector.</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47 is not in the vector.</a:t>
            </a:r>
          </a:p>
        </p:txBody>
      </p:sp>
      <p:sp>
        <p:nvSpPr>
          <p:cNvPr id="6" name="TextBox 5">
            <a:extLst>
              <a:ext uri="{FF2B5EF4-FFF2-40B4-BE49-F238E27FC236}">
                <a16:creationId xmlns:a16="http://schemas.microsoft.com/office/drawing/2014/main" id="{11BCD303-0DDF-BA43-AAFC-FF5438A25A68}"/>
              </a:ext>
            </a:extLst>
          </p:cNvPr>
          <p:cNvSpPr txBox="1"/>
          <p:nvPr/>
        </p:nvSpPr>
        <p:spPr>
          <a:xfrm>
            <a:off x="6675097" y="1874537"/>
            <a:ext cx="1544012" cy="338554"/>
          </a:xfrm>
          <a:prstGeom prst="rect">
            <a:avLst/>
          </a:prstGeom>
          <a:solidFill>
            <a:srgbClr val="0432FF"/>
          </a:solidFill>
        </p:spPr>
        <p:txBody>
          <a:bodyPr wrap="none" rtlCol="0">
            <a:spAutoFit/>
          </a:bodyPr>
          <a:lstStyle/>
          <a:p>
            <a:r>
              <a:rPr lang="en-US" dirty="0" err="1">
                <a:solidFill>
                  <a:srgbClr val="FFFF00"/>
                </a:solidFill>
              </a:rPr>
              <a:t>MemberOf.cpp</a:t>
            </a:r>
            <a:endParaRPr lang="en-US" dirty="0">
              <a:solidFill>
                <a:srgbClr val="FFFF00"/>
              </a:solidFill>
            </a:endParaRPr>
          </a:p>
        </p:txBody>
      </p:sp>
    </p:spTree>
    <p:extLst>
      <p:ext uri="{BB962C8B-B14F-4D97-AF65-F5344CB8AC3E}">
        <p14:creationId xmlns:p14="http://schemas.microsoft.com/office/powerpoint/2010/main" val="23287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Recursive Multiplication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295400"/>
                <a:ext cx="8229599" cy="4693891"/>
              </a:xfrm>
            </p:spPr>
            <p:txBody>
              <a:bodyPr/>
              <a:lstStyle/>
              <a:p>
                <a:r>
                  <a:rPr lang="en-US" dirty="0"/>
                  <a:t>Solve </a:t>
                </a:r>
                <a:r>
                  <a:rPr lang="en-US" i="1" dirty="0" err="1">
                    <a:latin typeface="Times New Roman"/>
                    <a:cs typeface="Times New Roman"/>
                  </a:rPr>
                  <a:t>i</a:t>
                </a:r>
                <a:r>
                  <a:rPr lang="en-US" dirty="0"/>
                  <a:t> x </a:t>
                </a:r>
                <a:r>
                  <a:rPr lang="en-US" i="1" dirty="0">
                    <a:latin typeface="Times New Roman"/>
                    <a:cs typeface="Times New Roman"/>
                  </a:rPr>
                  <a:t>j</a:t>
                </a:r>
                <a:r>
                  <a:rPr lang="en-US" dirty="0"/>
                  <a:t> recursively.</a:t>
                </a:r>
              </a:p>
              <a:p>
                <a:pPr lvl="4"/>
                <a:endParaRPr lang="en-US" dirty="0"/>
              </a:p>
              <a:p>
                <a:pPr lvl="1"/>
                <a:r>
                  <a:rPr lang="en-US" b="1" dirty="0"/>
                  <a:t>Recursive idea. </a:t>
                </a:r>
                <a14:m>
                  <m:oMath xmlns:m="http://schemas.openxmlformats.org/officeDocument/2006/math">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oMath>
                </a14:m>
                <a:endParaRPr lang="en-US" dirty="0"/>
              </a:p>
              <a:p>
                <a:pPr lvl="4"/>
                <a:endParaRPr lang="en-US" b="1" dirty="0"/>
              </a:p>
              <a:p>
                <a:pPr lvl="1"/>
                <a:r>
                  <a:rPr lang="en-US" b="1" dirty="0"/>
                  <a:t>Base case: </a:t>
                </a:r>
                <a:r>
                  <a:rPr lang="en-US" dirty="0"/>
                  <a:t>???</a:t>
                </a:r>
              </a:p>
              <a:p>
                <a:pPr lvl="4"/>
                <a:endParaRPr lang="en-US" i="1" dirty="0">
                  <a:latin typeface="Times New Roman"/>
                  <a:cs typeface="Times New Roman"/>
                </a:endParaRPr>
              </a:p>
              <a:p>
                <a:pPr lvl="1"/>
                <a:r>
                  <a:rPr lang="en-US" b="1" dirty="0"/>
                  <a:t>Simpler case: </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295400"/>
                <a:ext cx="8229599" cy="4693891"/>
              </a:xfrm>
              <a:blipFill>
                <a:blip r:embed="rId3"/>
                <a:stretch>
                  <a:fillRect l="-617" t="-16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E4F0376-0E54-9843-B673-E00D6670E830}" type="slidenum">
              <a:rPr lang="en-US" smtClean="0"/>
              <a:pPr/>
              <a:t>31</a:t>
            </a:fld>
            <a:endParaRPr lang="en-US"/>
          </a:p>
        </p:txBody>
      </p:sp>
      <p:sp>
        <p:nvSpPr>
          <p:cNvPr id="5" name="TextBox 4">
            <a:extLst>
              <a:ext uri="{FF2B5EF4-FFF2-40B4-BE49-F238E27FC236}">
                <a16:creationId xmlns:a16="http://schemas.microsoft.com/office/drawing/2014/main" id="{62B25316-3B76-5019-3AF7-F50E72E96BF1}"/>
              </a:ext>
            </a:extLst>
          </p:cNvPr>
          <p:cNvSpPr txBox="1"/>
          <p:nvPr/>
        </p:nvSpPr>
        <p:spPr>
          <a:xfrm>
            <a:off x="4754878" y="1417342"/>
            <a:ext cx="1251433" cy="338554"/>
          </a:xfrm>
          <a:prstGeom prst="rect">
            <a:avLst/>
          </a:prstGeom>
          <a:solidFill>
            <a:srgbClr val="0432FF"/>
          </a:solidFill>
        </p:spPr>
        <p:txBody>
          <a:bodyPr wrap="none" rtlCol="0">
            <a:spAutoFit/>
          </a:bodyPr>
          <a:lstStyle/>
          <a:p>
            <a:r>
              <a:rPr lang="en-US" dirty="0" err="1">
                <a:solidFill>
                  <a:srgbClr val="FFFF00"/>
                </a:solidFill>
              </a:rPr>
              <a:t>Multiply.cpp</a:t>
            </a:r>
            <a:endParaRPr lang="en-US" dirty="0">
              <a:solidFill>
                <a:srgbClr val="FFFF00"/>
              </a:solidFill>
            </a:endParaRPr>
          </a:p>
        </p:txBody>
      </p:sp>
    </p:spTree>
    <p:extLst>
      <p:ext uri="{BB962C8B-B14F-4D97-AF65-F5344CB8AC3E}">
        <p14:creationId xmlns:p14="http://schemas.microsoft.com/office/powerpoint/2010/main" val="235579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2FAA-BA7B-02AF-3AA8-341323214AAF}"/>
              </a:ext>
            </a:extLst>
          </p:cNvPr>
          <p:cNvSpPr>
            <a:spLocks noGrp="1"/>
          </p:cNvSpPr>
          <p:nvPr>
            <p:ph type="title"/>
          </p:nvPr>
        </p:nvSpPr>
        <p:spPr/>
        <p:txBody>
          <a:bodyPr/>
          <a:lstStyle/>
          <a:p>
            <a:r>
              <a:rPr lang="en-US" dirty="0"/>
              <a:t>Towers of Hanoi</a:t>
            </a:r>
          </a:p>
        </p:txBody>
      </p:sp>
      <p:sp>
        <p:nvSpPr>
          <p:cNvPr id="3" name="Content Placeholder 2">
            <a:extLst>
              <a:ext uri="{FF2B5EF4-FFF2-40B4-BE49-F238E27FC236}">
                <a16:creationId xmlns:a16="http://schemas.microsoft.com/office/drawing/2014/main" id="{5C6B4E33-7BB6-1A32-E6B1-556323C20242}"/>
              </a:ext>
            </a:extLst>
          </p:cNvPr>
          <p:cNvSpPr>
            <a:spLocks noGrp="1"/>
          </p:cNvSpPr>
          <p:nvPr>
            <p:ph idx="1"/>
          </p:nvPr>
        </p:nvSpPr>
        <p:spPr/>
        <p:txBody>
          <a:bodyPr/>
          <a:lstStyle/>
          <a:p>
            <a:r>
              <a:rPr lang="en-US" dirty="0"/>
              <a:t>A puzzle consisting of a tower of disks stacked in size order on the source pin L:</a:t>
            </a:r>
          </a:p>
          <a:p>
            <a:endParaRPr lang="en-US" dirty="0"/>
          </a:p>
          <a:p>
            <a:r>
              <a:rPr lang="en-US" dirty="0"/>
              <a:t>The goal is to move all the disks </a:t>
            </a:r>
            <a:br>
              <a:rPr lang="en-US" dirty="0"/>
            </a:br>
            <a:r>
              <a:rPr lang="en-US" dirty="0"/>
              <a:t>to the destination pin R:</a:t>
            </a:r>
          </a:p>
          <a:p>
            <a:pPr lvl="4"/>
            <a:endParaRPr lang="en-US" dirty="0"/>
          </a:p>
          <a:p>
            <a:r>
              <a:rPr lang="en-US" dirty="0"/>
              <a:t>Rules:</a:t>
            </a:r>
          </a:p>
          <a:p>
            <a:pPr lvl="1"/>
            <a:r>
              <a:rPr lang="en-US" dirty="0"/>
              <a:t>Move only one disk at a time.</a:t>
            </a:r>
          </a:p>
          <a:p>
            <a:pPr lvl="1"/>
            <a:r>
              <a:rPr lang="en-US" dirty="0"/>
              <a:t>Never put a larger disk on top of a smaller disk.</a:t>
            </a:r>
          </a:p>
          <a:p>
            <a:pPr lvl="1"/>
            <a:r>
              <a:rPr lang="en-US" dirty="0"/>
              <a:t>Use the third pin (initially M) as a temporary location to move a disk.</a:t>
            </a:r>
          </a:p>
        </p:txBody>
      </p:sp>
      <p:sp>
        <p:nvSpPr>
          <p:cNvPr id="4" name="Slide Number Placeholder 3">
            <a:extLst>
              <a:ext uri="{FF2B5EF4-FFF2-40B4-BE49-F238E27FC236}">
                <a16:creationId xmlns:a16="http://schemas.microsoft.com/office/drawing/2014/main" id="{F078BFBD-9A56-5DF2-3E91-0925D333B427}"/>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pic>
        <p:nvPicPr>
          <p:cNvPr id="6" name="Picture 5" descr="A black line with a white background&#10;&#10;Description automatically generated">
            <a:extLst>
              <a:ext uri="{FF2B5EF4-FFF2-40B4-BE49-F238E27FC236}">
                <a16:creationId xmlns:a16="http://schemas.microsoft.com/office/drawing/2014/main" id="{B5FAE823-F6BB-49FE-9C5E-B81A5C276D00}"/>
              </a:ext>
            </a:extLst>
          </p:cNvPr>
          <p:cNvPicPr>
            <a:picLocks noChangeAspect="1"/>
          </p:cNvPicPr>
          <p:nvPr/>
        </p:nvPicPr>
        <p:blipFill>
          <a:blip r:embed="rId2"/>
          <a:stretch>
            <a:fillRect/>
          </a:stretch>
        </p:blipFill>
        <p:spPr>
          <a:xfrm>
            <a:off x="6583658" y="1935100"/>
            <a:ext cx="1828780" cy="670949"/>
          </a:xfrm>
          <a:prstGeom prst="rect">
            <a:avLst/>
          </a:prstGeom>
        </p:spPr>
      </p:pic>
      <p:pic>
        <p:nvPicPr>
          <p:cNvPr id="8" name="Picture 7" descr="A black line with a white background&#10;&#10;Description automatically generated">
            <a:extLst>
              <a:ext uri="{FF2B5EF4-FFF2-40B4-BE49-F238E27FC236}">
                <a16:creationId xmlns:a16="http://schemas.microsoft.com/office/drawing/2014/main" id="{298C0540-70B7-5E90-55DA-3496CA0D90B2}"/>
              </a:ext>
            </a:extLst>
          </p:cNvPr>
          <p:cNvPicPr>
            <a:picLocks noChangeAspect="1"/>
          </p:cNvPicPr>
          <p:nvPr/>
        </p:nvPicPr>
        <p:blipFill>
          <a:blip r:embed="rId3"/>
          <a:stretch>
            <a:fillRect/>
          </a:stretch>
        </p:blipFill>
        <p:spPr>
          <a:xfrm>
            <a:off x="6583658" y="3189083"/>
            <a:ext cx="1828780" cy="605673"/>
          </a:xfrm>
          <a:prstGeom prst="rect">
            <a:avLst/>
          </a:prstGeom>
        </p:spPr>
      </p:pic>
    </p:spTree>
    <p:extLst>
      <p:ext uri="{BB962C8B-B14F-4D97-AF65-F5344CB8AC3E}">
        <p14:creationId xmlns:p14="http://schemas.microsoft.com/office/powerpoint/2010/main" val="220949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F1D3-2245-0AB6-EB45-F34376354DC7}"/>
              </a:ext>
            </a:extLst>
          </p:cNvPr>
          <p:cNvSpPr>
            <a:spLocks noGrp="1"/>
          </p:cNvSpPr>
          <p:nvPr>
            <p:ph type="title"/>
          </p:nvPr>
        </p:nvSpPr>
        <p:spPr/>
        <p:txBody>
          <a:bodyPr/>
          <a:lstStyle/>
          <a:p>
            <a:r>
              <a:rPr lang="en-US" dirty="0"/>
              <a:t>Towers of Hanoi</a:t>
            </a:r>
            <a:r>
              <a:rPr lang="en-US" i="1" dirty="0"/>
              <a:t>, cont’d</a:t>
            </a:r>
            <a:endParaRPr lang="en-US" dirty="0"/>
          </a:p>
        </p:txBody>
      </p:sp>
      <p:sp>
        <p:nvSpPr>
          <p:cNvPr id="3" name="Content Placeholder 2">
            <a:extLst>
              <a:ext uri="{FF2B5EF4-FFF2-40B4-BE49-F238E27FC236}">
                <a16:creationId xmlns:a16="http://schemas.microsoft.com/office/drawing/2014/main" id="{B41C7E11-EE1C-FCDC-7626-3E69D2DFD66E}"/>
              </a:ext>
            </a:extLst>
          </p:cNvPr>
          <p:cNvSpPr>
            <a:spLocks noGrp="1"/>
          </p:cNvSpPr>
          <p:nvPr>
            <p:ph idx="1"/>
          </p:nvPr>
        </p:nvSpPr>
        <p:spPr/>
        <p:txBody>
          <a:bodyPr/>
          <a:lstStyle/>
          <a:p>
            <a:r>
              <a:rPr lang="en-US" dirty="0"/>
              <a:t>What is the base case?</a:t>
            </a:r>
          </a:p>
          <a:p>
            <a:r>
              <a:rPr lang="en-US" dirty="0"/>
              <a:t>What is the simpler case?</a:t>
            </a:r>
          </a:p>
        </p:txBody>
      </p:sp>
      <p:sp>
        <p:nvSpPr>
          <p:cNvPr id="4" name="Slide Number Placeholder 3">
            <a:extLst>
              <a:ext uri="{FF2B5EF4-FFF2-40B4-BE49-F238E27FC236}">
                <a16:creationId xmlns:a16="http://schemas.microsoft.com/office/drawing/2014/main" id="{6A495BE2-8A4D-F3BE-4FFC-697AFB729FFC}"/>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2858561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0E60-AB5A-3F61-D523-C80951A7D60D}"/>
              </a:ext>
            </a:extLst>
          </p:cNvPr>
          <p:cNvSpPr>
            <a:spLocks noGrp="1"/>
          </p:cNvSpPr>
          <p:nvPr>
            <p:ph type="title"/>
          </p:nvPr>
        </p:nvSpPr>
        <p:spPr/>
        <p:txBody>
          <a:bodyPr/>
          <a:lstStyle/>
          <a:p>
            <a:r>
              <a:rPr lang="en-US" dirty="0"/>
              <a:t>Towers of Hanoi</a:t>
            </a:r>
            <a:r>
              <a:rPr lang="en-US" i="1" dirty="0"/>
              <a:t>, cont’d</a:t>
            </a:r>
          </a:p>
        </p:txBody>
      </p:sp>
      <p:sp>
        <p:nvSpPr>
          <p:cNvPr id="3" name="Content Placeholder 2">
            <a:extLst>
              <a:ext uri="{FF2B5EF4-FFF2-40B4-BE49-F238E27FC236}">
                <a16:creationId xmlns:a16="http://schemas.microsoft.com/office/drawing/2014/main" id="{B5084C33-5FB1-7C9A-5167-1C938E3071C1}"/>
              </a:ext>
            </a:extLst>
          </p:cNvPr>
          <p:cNvSpPr>
            <a:spLocks noGrp="1"/>
          </p:cNvSpPr>
          <p:nvPr>
            <p:ph idx="1"/>
          </p:nvPr>
        </p:nvSpPr>
        <p:spPr>
          <a:xfrm>
            <a:off x="457200" y="1295400"/>
            <a:ext cx="8229600" cy="579137"/>
          </a:xfrm>
        </p:spPr>
        <p:txBody>
          <a:bodyPr/>
          <a:lstStyle/>
          <a:p>
            <a:r>
              <a:rPr lang="en-US" dirty="0"/>
              <a:t>Conceptual solution with 4 disks:</a:t>
            </a:r>
          </a:p>
        </p:txBody>
      </p:sp>
      <p:sp>
        <p:nvSpPr>
          <p:cNvPr id="4" name="Slide Number Placeholder 3">
            <a:extLst>
              <a:ext uri="{FF2B5EF4-FFF2-40B4-BE49-F238E27FC236}">
                <a16:creationId xmlns:a16="http://schemas.microsoft.com/office/drawing/2014/main" id="{37BA53DA-E81C-E3B4-E895-2C71BE24619A}"/>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pic>
        <p:nvPicPr>
          <p:cNvPr id="5" name="Picture 4">
            <a:extLst>
              <a:ext uri="{FF2B5EF4-FFF2-40B4-BE49-F238E27FC236}">
                <a16:creationId xmlns:a16="http://schemas.microsoft.com/office/drawing/2014/main" id="{F60EE56F-F59F-678F-11A4-D34368049D9D}"/>
              </a:ext>
            </a:extLst>
          </p:cNvPr>
          <p:cNvPicPr>
            <a:picLocks noChangeAspect="1"/>
          </p:cNvPicPr>
          <p:nvPr/>
        </p:nvPicPr>
        <p:blipFill>
          <a:blip r:embed="rId3"/>
          <a:stretch>
            <a:fillRect/>
          </a:stretch>
        </p:blipFill>
        <p:spPr>
          <a:xfrm>
            <a:off x="731562" y="1965975"/>
            <a:ext cx="2194536" cy="3930775"/>
          </a:xfrm>
          <a:prstGeom prst="rect">
            <a:avLst/>
          </a:prstGeom>
          <a:noFill/>
          <a:ln w="9525">
            <a:noFill/>
          </a:ln>
        </p:spPr>
      </p:pic>
      <p:sp>
        <p:nvSpPr>
          <p:cNvPr id="6" name="TextBox 5">
            <a:extLst>
              <a:ext uri="{FF2B5EF4-FFF2-40B4-BE49-F238E27FC236}">
                <a16:creationId xmlns:a16="http://schemas.microsoft.com/office/drawing/2014/main" id="{24B4A273-A47E-0265-794A-F9DD1B92AB36}"/>
              </a:ext>
            </a:extLst>
          </p:cNvPr>
          <p:cNvSpPr txBox="1"/>
          <p:nvPr/>
        </p:nvSpPr>
        <p:spPr>
          <a:xfrm>
            <a:off x="3108976" y="2103137"/>
            <a:ext cx="5486340" cy="707886"/>
          </a:xfrm>
          <a:prstGeom prst="rect">
            <a:avLst/>
          </a:prstGeom>
          <a:noFill/>
        </p:spPr>
        <p:txBody>
          <a:bodyPr wrap="square" rtlCol="0">
            <a:spAutoFit/>
          </a:bodyPr>
          <a:lstStyle/>
          <a:p>
            <a:r>
              <a:rPr lang="en-US" sz="2000" u="sng" dirty="0"/>
              <a:t>Recursively move</a:t>
            </a:r>
            <a:r>
              <a:rPr lang="en-US" sz="2000" dirty="0"/>
              <a:t> the top 3 disks (fewer disks) from the source pin L to the temporary pin M.</a:t>
            </a:r>
          </a:p>
        </p:txBody>
      </p:sp>
      <p:sp>
        <p:nvSpPr>
          <p:cNvPr id="7" name="TextBox 6">
            <a:extLst>
              <a:ext uri="{FF2B5EF4-FFF2-40B4-BE49-F238E27FC236}">
                <a16:creationId xmlns:a16="http://schemas.microsoft.com/office/drawing/2014/main" id="{21CDCB57-A406-100F-8C39-B8C851A6CBF2}"/>
              </a:ext>
            </a:extLst>
          </p:cNvPr>
          <p:cNvSpPr txBox="1"/>
          <p:nvPr/>
        </p:nvSpPr>
        <p:spPr>
          <a:xfrm>
            <a:off x="3108976" y="3105597"/>
            <a:ext cx="5367175" cy="707886"/>
          </a:xfrm>
          <a:prstGeom prst="rect">
            <a:avLst/>
          </a:prstGeom>
          <a:noFill/>
        </p:spPr>
        <p:txBody>
          <a:bodyPr wrap="none" rtlCol="0">
            <a:spAutoFit/>
          </a:bodyPr>
          <a:lstStyle/>
          <a:p>
            <a:r>
              <a:rPr lang="en-US" sz="2000" dirty="0"/>
              <a:t>Move the largest disk from the source pin L </a:t>
            </a:r>
          </a:p>
          <a:p>
            <a:r>
              <a:rPr lang="en-US" sz="2000" dirty="0"/>
              <a:t>to the destination pin R (</a:t>
            </a:r>
            <a:r>
              <a:rPr lang="en-US" sz="2000" b="1" dirty="0"/>
              <a:t>base case </a:t>
            </a:r>
            <a:r>
              <a:rPr lang="en-US" sz="2000" dirty="0"/>
              <a:t>of 1 disk).</a:t>
            </a:r>
          </a:p>
        </p:txBody>
      </p:sp>
      <p:sp>
        <p:nvSpPr>
          <p:cNvPr id="8" name="TextBox 7">
            <a:extLst>
              <a:ext uri="{FF2B5EF4-FFF2-40B4-BE49-F238E27FC236}">
                <a16:creationId xmlns:a16="http://schemas.microsoft.com/office/drawing/2014/main" id="{3882C804-E6A1-5831-F8D3-4CF0BE1BECA0}"/>
              </a:ext>
            </a:extLst>
          </p:cNvPr>
          <p:cNvSpPr txBox="1"/>
          <p:nvPr/>
        </p:nvSpPr>
        <p:spPr>
          <a:xfrm>
            <a:off x="3108976" y="3969074"/>
            <a:ext cx="5577823" cy="707886"/>
          </a:xfrm>
          <a:prstGeom prst="rect">
            <a:avLst/>
          </a:prstGeom>
          <a:noFill/>
        </p:spPr>
        <p:txBody>
          <a:bodyPr wrap="square" rtlCol="0">
            <a:spAutoFit/>
          </a:bodyPr>
          <a:lstStyle/>
          <a:p>
            <a:r>
              <a:rPr lang="en-US" sz="2000" u="sng" dirty="0"/>
              <a:t>Recursively move</a:t>
            </a:r>
            <a:r>
              <a:rPr lang="en-US" sz="2000" dirty="0"/>
              <a:t> the 3 disks from the temporary pin L to the destination pin R. </a:t>
            </a:r>
          </a:p>
        </p:txBody>
      </p:sp>
      <p:sp>
        <p:nvSpPr>
          <p:cNvPr id="9" name="TextBox 8">
            <a:extLst>
              <a:ext uri="{FF2B5EF4-FFF2-40B4-BE49-F238E27FC236}">
                <a16:creationId xmlns:a16="http://schemas.microsoft.com/office/drawing/2014/main" id="{C768D202-E21F-815D-736E-51E94D31788B}"/>
              </a:ext>
            </a:extLst>
          </p:cNvPr>
          <p:cNvSpPr txBox="1"/>
          <p:nvPr/>
        </p:nvSpPr>
        <p:spPr>
          <a:xfrm>
            <a:off x="3108976" y="5162490"/>
            <a:ext cx="1111202" cy="400110"/>
          </a:xfrm>
          <a:prstGeom prst="rect">
            <a:avLst/>
          </a:prstGeom>
          <a:noFill/>
        </p:spPr>
        <p:txBody>
          <a:bodyPr wrap="none" rtlCol="0">
            <a:spAutoFit/>
          </a:bodyPr>
          <a:lstStyle/>
          <a:p>
            <a:r>
              <a:rPr lang="en-US" sz="2000" dirty="0"/>
              <a:t>Solved! </a:t>
            </a:r>
          </a:p>
        </p:txBody>
      </p:sp>
    </p:spTree>
    <p:extLst>
      <p:ext uri="{BB962C8B-B14F-4D97-AF65-F5344CB8AC3E}">
        <p14:creationId xmlns:p14="http://schemas.microsoft.com/office/powerpoint/2010/main" val="4241780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CADF-F9A5-176C-2682-EB4203A49F1D}"/>
              </a:ext>
            </a:extLst>
          </p:cNvPr>
          <p:cNvSpPr>
            <a:spLocks noGrp="1"/>
          </p:cNvSpPr>
          <p:nvPr>
            <p:ph type="title"/>
          </p:nvPr>
        </p:nvSpPr>
        <p:spPr/>
        <p:txBody>
          <a:bodyPr/>
          <a:lstStyle/>
          <a:p>
            <a:r>
              <a:rPr lang="en-US" dirty="0"/>
              <a:t>Towers of Hanoi</a:t>
            </a:r>
            <a:r>
              <a:rPr lang="en-US" i="1" dirty="0"/>
              <a:t>, cont’d</a:t>
            </a:r>
            <a:endParaRPr lang="en-US" dirty="0"/>
          </a:p>
        </p:txBody>
      </p:sp>
      <p:sp>
        <p:nvSpPr>
          <p:cNvPr id="3" name="Content Placeholder 2">
            <a:extLst>
              <a:ext uri="{FF2B5EF4-FFF2-40B4-BE49-F238E27FC236}">
                <a16:creationId xmlns:a16="http://schemas.microsoft.com/office/drawing/2014/main" id="{2CA27AE0-A54F-7CD7-3B69-EB5305885480}"/>
              </a:ext>
            </a:extLst>
          </p:cNvPr>
          <p:cNvSpPr>
            <a:spLocks noGrp="1"/>
          </p:cNvSpPr>
          <p:nvPr>
            <p:ph idx="1"/>
          </p:nvPr>
        </p:nvSpPr>
        <p:spPr>
          <a:xfrm>
            <a:off x="457200" y="3611878"/>
            <a:ext cx="8229600" cy="2519047"/>
          </a:xfrm>
        </p:spPr>
        <p:txBody>
          <a:bodyPr/>
          <a:lstStyle/>
          <a:p>
            <a:r>
              <a:rPr lang="en-US" dirty="0"/>
              <a:t>But how can we move three disks (a </a:t>
            </a:r>
            <a:r>
              <a:rPr lang="en-US" b="1" dirty="0"/>
              <a:t>simpler case</a:t>
            </a:r>
            <a:r>
              <a:rPr lang="en-US" dirty="0"/>
              <a:t> than four disks) according to the rules?</a:t>
            </a:r>
          </a:p>
          <a:p>
            <a:pPr lvl="4"/>
            <a:endParaRPr lang="en-US" dirty="0"/>
          </a:p>
          <a:p>
            <a:r>
              <a:rPr lang="en-US" dirty="0"/>
              <a:t>We do it recursively!</a:t>
            </a:r>
          </a:p>
          <a:p>
            <a:pPr lvl="1"/>
            <a:r>
              <a:rPr lang="en-US" dirty="0"/>
              <a:t>Three disks is a smaller number of disks that’s closer to the base case of one disk.</a:t>
            </a:r>
          </a:p>
        </p:txBody>
      </p:sp>
      <p:sp>
        <p:nvSpPr>
          <p:cNvPr id="4" name="Slide Number Placeholder 3">
            <a:extLst>
              <a:ext uri="{FF2B5EF4-FFF2-40B4-BE49-F238E27FC236}">
                <a16:creationId xmlns:a16="http://schemas.microsoft.com/office/drawing/2014/main" id="{C0DB833B-A1F8-D4FE-1502-0EF2EC8DE288}"/>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
        <p:nvSpPr>
          <p:cNvPr id="5" name="TextBox 4">
            <a:extLst>
              <a:ext uri="{FF2B5EF4-FFF2-40B4-BE49-F238E27FC236}">
                <a16:creationId xmlns:a16="http://schemas.microsoft.com/office/drawing/2014/main" id="{43EFF208-A358-1978-DA8A-C76DE9279063}"/>
              </a:ext>
            </a:extLst>
          </p:cNvPr>
          <p:cNvSpPr txBox="1"/>
          <p:nvPr/>
        </p:nvSpPr>
        <p:spPr>
          <a:xfrm>
            <a:off x="1822275" y="1325903"/>
            <a:ext cx="5499450" cy="830997"/>
          </a:xfrm>
          <a:prstGeom prst="rect">
            <a:avLst/>
          </a:prstGeom>
          <a:solidFill>
            <a:schemeClr val="accent1">
              <a:lumMod val="20000"/>
              <a:lumOff val="80000"/>
            </a:schemeClr>
          </a:solidFill>
          <a:ln>
            <a:solidFill>
              <a:srgbClr val="0432FF"/>
            </a:solidFill>
          </a:ln>
        </p:spPr>
        <p:txBody>
          <a:bodyPr wrap="square" rtlCol="0">
            <a:spAutoFit/>
          </a:bodyPr>
          <a:lstStyle/>
          <a:p>
            <a:pPr marL="228600" lvl="1" indent="-198438">
              <a:buFont typeface="Arial" panose="020B0604020202020204" pitchFamily="34" charset="0"/>
              <a:buChar char="•"/>
            </a:pPr>
            <a:r>
              <a:rPr lang="en-US" dirty="0">
                <a:solidFill>
                  <a:srgbClr val="0432FF"/>
                </a:solidFill>
              </a:rPr>
              <a:t>Move only one disk at a time.</a:t>
            </a:r>
          </a:p>
          <a:p>
            <a:pPr marL="228600" lvl="1" indent="-198438">
              <a:buFont typeface="Arial" panose="020B0604020202020204" pitchFamily="34" charset="0"/>
              <a:buChar char="•"/>
            </a:pPr>
            <a:r>
              <a:rPr lang="en-US" dirty="0">
                <a:solidFill>
                  <a:srgbClr val="0432FF"/>
                </a:solidFill>
              </a:rPr>
              <a:t>Never put a larger disk on top of a smaller disk.</a:t>
            </a:r>
          </a:p>
          <a:p>
            <a:pPr marL="228600" lvl="1" indent="-198438">
              <a:buFont typeface="Arial" panose="020B0604020202020204" pitchFamily="34" charset="0"/>
              <a:buChar char="•"/>
            </a:pPr>
            <a:r>
              <a:rPr lang="en-US" dirty="0">
                <a:solidFill>
                  <a:srgbClr val="0432FF"/>
                </a:solidFill>
              </a:rPr>
              <a:t>Use the third pin as a temporary location to move a disk.</a:t>
            </a:r>
          </a:p>
        </p:txBody>
      </p:sp>
      <p:pic>
        <p:nvPicPr>
          <p:cNvPr id="7" name="Picture 6" descr="A diagram of a graph&#10;&#10;Description automatically generated">
            <a:extLst>
              <a:ext uri="{FF2B5EF4-FFF2-40B4-BE49-F238E27FC236}">
                <a16:creationId xmlns:a16="http://schemas.microsoft.com/office/drawing/2014/main" id="{9E8CA2E2-05CD-215E-EEA4-985D5424ED39}"/>
              </a:ext>
            </a:extLst>
          </p:cNvPr>
          <p:cNvPicPr>
            <a:picLocks noChangeAspect="1"/>
          </p:cNvPicPr>
          <p:nvPr/>
        </p:nvPicPr>
        <p:blipFill>
          <a:blip r:embed="rId2"/>
          <a:stretch>
            <a:fillRect/>
          </a:stretch>
        </p:blipFill>
        <p:spPr>
          <a:xfrm>
            <a:off x="3380744" y="2311052"/>
            <a:ext cx="2382512" cy="1117948"/>
          </a:xfrm>
          <a:prstGeom prst="rect">
            <a:avLst/>
          </a:prstGeom>
        </p:spPr>
      </p:pic>
    </p:spTree>
    <p:extLst>
      <p:ext uri="{BB962C8B-B14F-4D97-AF65-F5344CB8AC3E}">
        <p14:creationId xmlns:p14="http://schemas.microsoft.com/office/powerpoint/2010/main" val="1398574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diagram of a diagram&#10;&#10;Description automatically generated">
            <a:extLst>
              <a:ext uri="{FF2B5EF4-FFF2-40B4-BE49-F238E27FC236}">
                <a16:creationId xmlns:a16="http://schemas.microsoft.com/office/drawing/2014/main" id="{985A2F42-7F3C-62FE-D481-05772A030A4C}"/>
              </a:ext>
            </a:extLst>
          </p:cNvPr>
          <p:cNvPicPr>
            <a:picLocks noChangeAspect="1"/>
          </p:cNvPicPr>
          <p:nvPr/>
        </p:nvPicPr>
        <p:blipFill>
          <a:blip r:embed="rId2"/>
          <a:stretch>
            <a:fillRect/>
          </a:stretch>
        </p:blipFill>
        <p:spPr>
          <a:xfrm>
            <a:off x="6492219" y="1965975"/>
            <a:ext cx="2352315" cy="2165487"/>
          </a:xfrm>
          <a:prstGeom prst="rect">
            <a:avLst/>
          </a:prstGeom>
        </p:spPr>
      </p:pic>
      <p:sp>
        <p:nvSpPr>
          <p:cNvPr id="2" name="Title 1">
            <a:extLst>
              <a:ext uri="{FF2B5EF4-FFF2-40B4-BE49-F238E27FC236}">
                <a16:creationId xmlns:a16="http://schemas.microsoft.com/office/drawing/2014/main" id="{8D491D64-994D-C94D-4560-40DC97343A58}"/>
              </a:ext>
            </a:extLst>
          </p:cNvPr>
          <p:cNvSpPr>
            <a:spLocks noGrp="1"/>
          </p:cNvSpPr>
          <p:nvPr>
            <p:ph type="title"/>
          </p:nvPr>
        </p:nvSpPr>
        <p:spPr/>
        <p:txBody>
          <a:bodyPr/>
          <a:lstStyle/>
          <a:p>
            <a:r>
              <a:rPr lang="en-US" dirty="0"/>
              <a:t>Towers of Hanoi</a:t>
            </a:r>
            <a:r>
              <a:rPr lang="en-US" i="1" dirty="0"/>
              <a:t>, cont’d</a:t>
            </a:r>
            <a:endParaRPr lang="en-US" dirty="0"/>
          </a:p>
        </p:txBody>
      </p:sp>
      <p:sp>
        <p:nvSpPr>
          <p:cNvPr id="3" name="Content Placeholder 2">
            <a:extLst>
              <a:ext uri="{FF2B5EF4-FFF2-40B4-BE49-F238E27FC236}">
                <a16:creationId xmlns:a16="http://schemas.microsoft.com/office/drawing/2014/main" id="{B42A2271-C6F9-B5D5-6E69-67632468B654}"/>
              </a:ext>
            </a:extLst>
          </p:cNvPr>
          <p:cNvSpPr>
            <a:spLocks noGrp="1"/>
          </p:cNvSpPr>
          <p:nvPr>
            <p:ph idx="1"/>
          </p:nvPr>
        </p:nvSpPr>
        <p:spPr>
          <a:xfrm>
            <a:off x="457200" y="1295400"/>
            <a:ext cx="8320994" cy="4835525"/>
          </a:xfrm>
        </p:spPr>
        <p:txBody>
          <a:bodyPr/>
          <a:lstStyle/>
          <a:p>
            <a:r>
              <a:rPr lang="en-US" dirty="0"/>
              <a:t>To move 3 disks (such as from M to R):</a:t>
            </a:r>
          </a:p>
          <a:p>
            <a:pPr lvl="1"/>
            <a:r>
              <a:rPr lang="en-US" dirty="0"/>
              <a:t>Recursively move 2 disks from the </a:t>
            </a:r>
            <a:br>
              <a:rPr lang="en-US" dirty="0"/>
            </a:br>
            <a:r>
              <a:rPr lang="en-US" dirty="0"/>
              <a:t>source pin M to the temporary pin L.</a:t>
            </a:r>
          </a:p>
          <a:p>
            <a:pPr lvl="1"/>
            <a:r>
              <a:rPr lang="en-US" dirty="0"/>
              <a:t>Move 1 disk from the source pin M</a:t>
            </a:r>
            <a:br>
              <a:rPr lang="en-US" dirty="0"/>
            </a:br>
            <a:r>
              <a:rPr lang="en-US" dirty="0"/>
              <a:t>to the destination pin R.</a:t>
            </a:r>
          </a:p>
          <a:p>
            <a:pPr lvl="1"/>
            <a:r>
              <a:rPr lang="en-US" dirty="0"/>
              <a:t>Recursively move 2 disks from the </a:t>
            </a:r>
            <a:br>
              <a:rPr lang="en-US" dirty="0"/>
            </a:br>
            <a:r>
              <a:rPr lang="en-US" dirty="0"/>
              <a:t>temporary pin L to the destination </a:t>
            </a:r>
            <a:br>
              <a:rPr lang="en-US" dirty="0"/>
            </a:br>
            <a:r>
              <a:rPr lang="en-US" dirty="0"/>
              <a:t>pin R.</a:t>
            </a:r>
          </a:p>
          <a:p>
            <a:pPr lvl="4"/>
            <a:endParaRPr lang="en-US" dirty="0"/>
          </a:p>
          <a:p>
            <a:r>
              <a:rPr lang="en-US" dirty="0"/>
              <a:t>Use </a:t>
            </a:r>
            <a:r>
              <a:rPr lang="en-US" u="sng" dirty="0"/>
              <a:t>recursive calls</a:t>
            </a:r>
            <a:r>
              <a:rPr lang="en-US" dirty="0"/>
              <a:t> to move two disks.</a:t>
            </a:r>
          </a:p>
          <a:p>
            <a:pPr lvl="1"/>
            <a:r>
              <a:rPr lang="en-US" dirty="0"/>
              <a:t>The pins L, M, and R each changes roles being the source, temporary, or destination pin during the calls.</a:t>
            </a:r>
          </a:p>
        </p:txBody>
      </p:sp>
      <p:sp>
        <p:nvSpPr>
          <p:cNvPr id="4" name="Slide Number Placeholder 3">
            <a:extLst>
              <a:ext uri="{FF2B5EF4-FFF2-40B4-BE49-F238E27FC236}">
                <a16:creationId xmlns:a16="http://schemas.microsoft.com/office/drawing/2014/main" id="{CF1C8D79-EFAA-4D3B-FA58-F13078ADACDA}"/>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10301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53AF-2691-9A9C-3A40-BBBF41AB0766}"/>
              </a:ext>
            </a:extLst>
          </p:cNvPr>
          <p:cNvSpPr>
            <a:spLocks noGrp="1"/>
          </p:cNvSpPr>
          <p:nvPr>
            <p:ph type="title"/>
          </p:nvPr>
        </p:nvSpPr>
        <p:spPr/>
        <p:txBody>
          <a:bodyPr/>
          <a:lstStyle/>
          <a:p>
            <a:r>
              <a:rPr lang="en-US" dirty="0"/>
              <a:t>Towers of Hanoi</a:t>
            </a:r>
            <a:r>
              <a:rPr lang="en-US" i="1" dirty="0"/>
              <a:t>, cont’d</a:t>
            </a:r>
            <a:endParaRPr lang="en-US" dirty="0"/>
          </a:p>
        </p:txBody>
      </p:sp>
      <p:sp>
        <p:nvSpPr>
          <p:cNvPr id="4" name="Slide Number Placeholder 3">
            <a:extLst>
              <a:ext uri="{FF2B5EF4-FFF2-40B4-BE49-F238E27FC236}">
                <a16:creationId xmlns:a16="http://schemas.microsoft.com/office/drawing/2014/main" id="{4AADB33D-44B5-F587-6682-DD93F62A44CF}"/>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
        <p:nvSpPr>
          <p:cNvPr id="5" name="TextBox 4">
            <a:extLst>
              <a:ext uri="{FF2B5EF4-FFF2-40B4-BE49-F238E27FC236}">
                <a16:creationId xmlns:a16="http://schemas.microsoft.com/office/drawing/2014/main" id="{78B761DE-2EE8-131A-E03B-B1EBA62DD915}"/>
              </a:ext>
            </a:extLst>
          </p:cNvPr>
          <p:cNvSpPr txBox="1"/>
          <p:nvPr/>
        </p:nvSpPr>
        <p:spPr>
          <a:xfrm>
            <a:off x="274367" y="1388353"/>
            <a:ext cx="6628738" cy="4185761"/>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effectLst/>
                <a:latin typeface="Courier New" panose="02070309020205020404" pitchFamily="49" charset="0"/>
                <a:cs typeface="Courier New" panose="02070309020205020404" pitchFamily="49" charset="0"/>
              </a:rPr>
              <a:t>void </a:t>
            </a:r>
            <a:r>
              <a:rPr lang="en-US" sz="1400" b="1" dirty="0">
                <a:solidFill>
                  <a:srgbClr val="C00000"/>
                </a:solidFill>
                <a:effectLst/>
                <a:latin typeface="Courier New" panose="02070309020205020404" pitchFamily="49" charset="0"/>
                <a:cs typeface="Courier New" panose="02070309020205020404" pitchFamily="49" charset="0"/>
              </a:rPr>
              <a:t>solve</a:t>
            </a:r>
            <a:r>
              <a:rPr lang="en-US" sz="1400" b="1" dirty="0">
                <a:effectLst/>
                <a:latin typeface="Courier New" panose="02070309020205020404" pitchFamily="49" charset="0"/>
                <a:cs typeface="Courier New" panose="02070309020205020404" pitchFamily="49" charset="0"/>
              </a:rPr>
              <a:t>(const int  n,</a:t>
            </a:r>
          </a:p>
          <a:p>
            <a:r>
              <a:rPr lang="en-US" sz="1400" b="1" dirty="0">
                <a:effectLst/>
                <a:latin typeface="Courier New" panose="02070309020205020404" pitchFamily="49" charset="0"/>
                <a:cs typeface="Courier New" panose="02070309020205020404" pitchFamily="49" charset="0"/>
              </a:rPr>
              <a:t>           const char source,</a:t>
            </a:r>
          </a:p>
          <a:p>
            <a:r>
              <a:rPr lang="en-US" sz="1400" b="1" dirty="0">
                <a:effectLst/>
                <a:latin typeface="Courier New" panose="02070309020205020404" pitchFamily="49" charset="0"/>
                <a:cs typeface="Courier New" panose="02070309020205020404" pitchFamily="49" charset="0"/>
              </a:rPr>
              <a:t>           const char temporary,</a:t>
            </a:r>
          </a:p>
          <a:p>
            <a:r>
              <a:rPr lang="en-US" sz="1400" b="1" dirty="0">
                <a:effectLst/>
                <a:latin typeface="Courier New" panose="02070309020205020404" pitchFamily="49" charset="0"/>
                <a:cs typeface="Courier New" panose="02070309020205020404" pitchFamily="49" charset="0"/>
              </a:rPr>
              <a:t>           const char destination)</a:t>
            </a:r>
          </a:p>
          <a:p>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if (n == </a:t>
            </a:r>
            <a:r>
              <a:rPr lang="en-US" sz="1400" b="1" dirty="0">
                <a:solidFill>
                  <a:srgbClr val="029846"/>
                </a:solidFill>
                <a:effectLst/>
                <a:latin typeface="Courier New" panose="02070309020205020404" pitchFamily="49" charset="0"/>
                <a:cs typeface="Courier New" panose="02070309020205020404" pitchFamily="49" charset="0"/>
              </a:rPr>
              <a:t>1</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        // </a:t>
            </a:r>
            <a:r>
              <a:rPr lang="en-US" sz="1400" b="1" dirty="0">
                <a:solidFill>
                  <a:srgbClr val="029846"/>
                </a:solidFill>
                <a:effectLst/>
                <a:latin typeface="Courier New" panose="02070309020205020404" pitchFamily="49" charset="0"/>
                <a:cs typeface="Courier New" panose="02070309020205020404" pitchFamily="49" charset="0"/>
              </a:rPr>
              <a:t>Base case</a:t>
            </a:r>
            <a:r>
              <a:rPr lang="en-US" sz="1400" b="1" dirty="0">
                <a:effectLst/>
                <a:latin typeface="Courier New" panose="02070309020205020404" pitchFamily="49" charset="0"/>
                <a:cs typeface="Courier New" panose="02070309020205020404" pitchFamily="49" charset="0"/>
              </a:rPr>
              <a:t>: Move a single disk.</a:t>
            </a:r>
          </a:p>
          <a:p>
            <a:r>
              <a:rPr lang="en-US" sz="1400" b="1" dirty="0">
                <a:effectLst/>
                <a:latin typeface="Courier New" panose="02070309020205020404" pitchFamily="49" charset="0"/>
                <a:cs typeface="Courier New" panose="02070309020205020404" pitchFamily="49" charset="0"/>
              </a:rPr>
              <a:t>        cout &lt;&lt; "Move " &lt;&lt; source &lt;&lt; " ==&gt; " &lt;&lt; destination </a:t>
            </a:r>
          </a:p>
          <a:p>
            <a:r>
              <a:rPr lang="en-US" sz="1400" b="1" dirty="0">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    else</a:t>
            </a:r>
          </a:p>
          <a:p>
            <a:r>
              <a:rPr lang="en-US" sz="1400" b="1" dirty="0">
                <a:effectLst/>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 Solve for 1 fewer disk: </a:t>
            </a:r>
            <a:r>
              <a:rPr lang="en-US" sz="1400" b="1" dirty="0">
                <a:solidFill>
                  <a:srgbClr val="0432FF"/>
                </a:solidFill>
                <a:effectLst/>
                <a:latin typeface="Courier New" panose="02070309020205020404" pitchFamily="49" charset="0"/>
                <a:cs typeface="Courier New" panose="02070309020205020404" pitchFamily="49" charset="0"/>
              </a:rPr>
              <a:t>n - 1</a:t>
            </a:r>
          </a:p>
          <a:p>
            <a:r>
              <a:rPr lang="en-US" sz="1400" b="1" dirty="0">
                <a:effectLst/>
                <a:latin typeface="Courier New" panose="02070309020205020404" pitchFamily="49" charset="0"/>
                <a:cs typeface="Courier New" panose="02070309020205020404" pitchFamily="49" charset="0"/>
              </a:rPr>
              <a:t>        </a:t>
            </a:r>
            <a:r>
              <a:rPr lang="en-US" sz="1400" b="1" dirty="0">
                <a:solidFill>
                  <a:srgbClr val="C00000"/>
                </a:solidFill>
                <a:effectLst/>
                <a:latin typeface="Courier New" panose="02070309020205020404" pitchFamily="49" charset="0"/>
                <a:cs typeface="Courier New" panose="02070309020205020404" pitchFamily="49" charset="0"/>
              </a:rPr>
              <a:t>solve</a:t>
            </a:r>
            <a:r>
              <a:rPr lang="en-US" sz="1400" b="1" dirty="0">
                <a:effectLst/>
                <a:latin typeface="Courier New" panose="02070309020205020404" pitchFamily="49" charset="0"/>
                <a:cs typeface="Courier New" panose="02070309020205020404" pitchFamily="49" charset="0"/>
              </a:rPr>
              <a:t>(</a:t>
            </a:r>
            <a:r>
              <a:rPr lang="en-US" sz="1400" b="1" dirty="0">
                <a:solidFill>
                  <a:srgbClr val="0432FF"/>
                </a:solidFill>
                <a:effectLst/>
                <a:latin typeface="Courier New" panose="02070309020205020404" pitchFamily="49" charset="0"/>
                <a:cs typeface="Courier New" panose="02070309020205020404" pitchFamily="49" charset="0"/>
              </a:rPr>
              <a:t>n - 1</a:t>
            </a:r>
            <a:r>
              <a:rPr lang="en-US" sz="1400" b="1" dirty="0">
                <a:effectLst/>
                <a:latin typeface="Courier New" panose="02070309020205020404" pitchFamily="49" charset="0"/>
                <a:cs typeface="Courier New" panose="02070309020205020404" pitchFamily="49" charset="0"/>
              </a:rPr>
              <a:t>, source,    destination, temporary);</a:t>
            </a:r>
          </a:p>
          <a:p>
            <a:r>
              <a:rPr lang="en-US" sz="1400" b="1" dirty="0">
                <a:effectLst/>
                <a:latin typeface="Courier New" panose="02070309020205020404" pitchFamily="49" charset="0"/>
                <a:cs typeface="Courier New" panose="02070309020205020404" pitchFamily="49" charset="0"/>
              </a:rPr>
              <a:t>        </a:t>
            </a:r>
            <a:r>
              <a:rPr lang="en-US" sz="1400" b="1" dirty="0">
                <a:solidFill>
                  <a:srgbClr val="C00000"/>
                </a:solidFill>
                <a:effectLst/>
                <a:latin typeface="Courier New" panose="02070309020205020404" pitchFamily="49" charset="0"/>
                <a:cs typeface="Courier New" panose="02070309020205020404" pitchFamily="49" charset="0"/>
              </a:rPr>
              <a:t>solve</a:t>
            </a:r>
            <a:r>
              <a:rPr lang="en-US" sz="1400" b="1" dirty="0">
                <a:effectLst/>
                <a:latin typeface="Courier New" panose="02070309020205020404" pitchFamily="49" charset="0"/>
                <a:cs typeface="Courier New" panose="02070309020205020404" pitchFamily="49" charset="0"/>
              </a:rPr>
              <a:t>(</a:t>
            </a:r>
            <a:r>
              <a:rPr lang="en-US" sz="1400" b="1" dirty="0">
                <a:solidFill>
                  <a:srgbClr val="029846"/>
                </a:solidFill>
                <a:effectLst/>
                <a:latin typeface="Courier New" panose="02070309020205020404" pitchFamily="49" charset="0"/>
                <a:cs typeface="Courier New" panose="02070309020205020404" pitchFamily="49" charset="0"/>
              </a:rPr>
              <a:t>1</a:t>
            </a:r>
            <a:r>
              <a:rPr lang="en-US" sz="1400" b="1" dirty="0">
                <a:effectLst/>
                <a:latin typeface="Courier New" panose="02070309020205020404" pitchFamily="49" charset="0"/>
                <a:cs typeface="Courier New" panose="02070309020205020404" pitchFamily="49" charset="0"/>
              </a:rPr>
              <a:t>,     source,    temporary,   destination);</a:t>
            </a:r>
          </a:p>
          <a:p>
            <a:r>
              <a:rPr lang="en-US" sz="1400" b="1" dirty="0">
                <a:effectLst/>
                <a:latin typeface="Courier New" panose="02070309020205020404" pitchFamily="49" charset="0"/>
                <a:cs typeface="Courier New" panose="02070309020205020404" pitchFamily="49" charset="0"/>
              </a:rPr>
              <a:t>        </a:t>
            </a:r>
            <a:r>
              <a:rPr lang="en-US" sz="1400" b="1" dirty="0">
                <a:solidFill>
                  <a:srgbClr val="C00000"/>
                </a:solidFill>
                <a:effectLst/>
                <a:latin typeface="Courier New" panose="02070309020205020404" pitchFamily="49" charset="0"/>
                <a:cs typeface="Courier New" panose="02070309020205020404" pitchFamily="49" charset="0"/>
              </a:rPr>
              <a:t>solve</a:t>
            </a:r>
            <a:r>
              <a:rPr lang="en-US" sz="1400" b="1" dirty="0">
                <a:effectLst/>
                <a:latin typeface="Courier New" panose="02070309020205020404" pitchFamily="49" charset="0"/>
                <a:cs typeface="Courier New" panose="02070309020205020404" pitchFamily="49" charset="0"/>
              </a:rPr>
              <a:t>(</a:t>
            </a:r>
            <a:r>
              <a:rPr lang="en-US" sz="1400" b="1" dirty="0">
                <a:solidFill>
                  <a:srgbClr val="0432FF"/>
                </a:solidFill>
                <a:effectLst/>
                <a:latin typeface="Courier New" panose="02070309020205020404" pitchFamily="49" charset="0"/>
                <a:cs typeface="Courier New" panose="02070309020205020404" pitchFamily="49" charset="0"/>
              </a:rPr>
              <a:t>n - 1</a:t>
            </a:r>
            <a:r>
              <a:rPr lang="en-US" sz="1400" b="1" dirty="0">
                <a:effectLst/>
                <a:latin typeface="Courier New" panose="02070309020205020404" pitchFamily="49" charset="0"/>
                <a:cs typeface="Courier New" panose="02070309020205020404" pitchFamily="49" charset="0"/>
              </a:rPr>
              <a:t>, temporary, source,      destination);</a:t>
            </a:r>
          </a:p>
          <a:p>
            <a:r>
              <a:rPr lang="en-US" sz="1400" b="1" dirty="0">
                <a:effectLst/>
                <a:latin typeface="Courier New" panose="02070309020205020404" pitchFamily="49" charset="0"/>
                <a:cs typeface="Courier New" panose="02070309020205020404" pitchFamily="49" charset="0"/>
              </a:rPr>
              <a:t>    }</a:t>
            </a:r>
          </a:p>
          <a:p>
            <a:r>
              <a:rPr lang="en-US" sz="14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144A4E29-1DCA-B86C-51E8-6E78E935CD12}"/>
              </a:ext>
            </a:extLst>
          </p:cNvPr>
          <p:cNvSpPr txBox="1"/>
          <p:nvPr/>
        </p:nvSpPr>
        <p:spPr>
          <a:xfrm>
            <a:off x="5303512" y="1544245"/>
            <a:ext cx="1447832" cy="307777"/>
          </a:xfrm>
          <a:prstGeom prst="rect">
            <a:avLst/>
          </a:prstGeom>
          <a:solidFill>
            <a:srgbClr val="0432FF"/>
          </a:solidFill>
        </p:spPr>
        <p:txBody>
          <a:bodyPr wrap="none" rtlCol="0">
            <a:spAutoFit/>
          </a:bodyPr>
          <a:lstStyle/>
          <a:p>
            <a:r>
              <a:rPr lang="en-US" sz="1400" dirty="0">
                <a:solidFill>
                  <a:srgbClr val="FFFF00"/>
                </a:solidFill>
              </a:rPr>
              <a:t>15.3/</a:t>
            </a:r>
            <a:r>
              <a:rPr lang="en-US" sz="1400" dirty="0" err="1">
                <a:solidFill>
                  <a:srgbClr val="FFFF00"/>
                </a:solidFill>
              </a:rPr>
              <a:t>towers.cpp</a:t>
            </a:r>
            <a:endParaRPr lang="en-US" sz="1400" dirty="0">
              <a:solidFill>
                <a:srgbClr val="FFFF00"/>
              </a:solidFill>
            </a:endParaRPr>
          </a:p>
        </p:txBody>
      </p:sp>
      <p:sp>
        <p:nvSpPr>
          <p:cNvPr id="8" name="TextBox 7">
            <a:extLst>
              <a:ext uri="{FF2B5EF4-FFF2-40B4-BE49-F238E27FC236}">
                <a16:creationId xmlns:a16="http://schemas.microsoft.com/office/drawing/2014/main" id="{DD440740-9877-ED99-EFEA-7E5D916D2DC3}"/>
              </a:ext>
            </a:extLst>
          </p:cNvPr>
          <p:cNvSpPr txBox="1"/>
          <p:nvPr/>
        </p:nvSpPr>
        <p:spPr>
          <a:xfrm>
            <a:off x="545481" y="5714975"/>
            <a:ext cx="8053038" cy="400110"/>
          </a:xfrm>
          <a:prstGeom prst="rect">
            <a:avLst/>
          </a:prstGeom>
          <a:solidFill>
            <a:schemeClr val="accent1">
              <a:lumMod val="20000"/>
              <a:lumOff val="80000"/>
            </a:schemeClr>
          </a:solidFill>
          <a:ln>
            <a:solidFill>
              <a:srgbClr val="0432FF"/>
            </a:solidFill>
          </a:ln>
        </p:spPr>
        <p:txBody>
          <a:bodyPr wrap="none" rtlCol="0">
            <a:spAutoFit/>
          </a:bodyPr>
          <a:lstStyle/>
          <a:p>
            <a:r>
              <a:rPr lang="en-US" sz="2000" dirty="0">
                <a:solidFill>
                  <a:srgbClr val="0432FF"/>
                </a:solidFill>
              </a:rPr>
              <a:t>The Towers of Hanoi puzzle is very difficult to solve without recursion!</a:t>
            </a:r>
          </a:p>
        </p:txBody>
      </p:sp>
      <p:sp>
        <p:nvSpPr>
          <p:cNvPr id="10" name="TextBox 9">
            <a:extLst>
              <a:ext uri="{FF2B5EF4-FFF2-40B4-BE49-F238E27FC236}">
                <a16:creationId xmlns:a16="http://schemas.microsoft.com/office/drawing/2014/main" id="{B4B426E6-D47F-5E9F-DC82-7823D64DFC5E}"/>
              </a:ext>
            </a:extLst>
          </p:cNvPr>
          <p:cNvSpPr txBox="1"/>
          <p:nvPr/>
        </p:nvSpPr>
        <p:spPr>
          <a:xfrm>
            <a:off x="6993707" y="1935741"/>
            <a:ext cx="1693092" cy="338554"/>
          </a:xfrm>
          <a:prstGeom prst="rect">
            <a:avLst/>
          </a:prstGeom>
          <a:noFill/>
        </p:spPr>
        <p:txBody>
          <a:bodyPr wrap="none" rtlCol="0">
            <a:spAutoFit/>
          </a:bodyPr>
          <a:lstStyle/>
          <a:p>
            <a:r>
              <a:rPr lang="en-US" dirty="0"/>
              <a:t>solve(3, L, R, M)</a:t>
            </a:r>
          </a:p>
        </p:txBody>
      </p:sp>
      <p:pic>
        <p:nvPicPr>
          <p:cNvPr id="12" name="Picture 11" descr="A diagram of a graph&#10;&#10;AI-generated content may be incorrect.">
            <a:extLst>
              <a:ext uri="{FF2B5EF4-FFF2-40B4-BE49-F238E27FC236}">
                <a16:creationId xmlns:a16="http://schemas.microsoft.com/office/drawing/2014/main" id="{0203AB1F-6660-8178-C9BA-6686D214E5C0}"/>
              </a:ext>
            </a:extLst>
          </p:cNvPr>
          <p:cNvPicPr>
            <a:picLocks noChangeAspect="1"/>
          </p:cNvPicPr>
          <p:nvPr/>
        </p:nvPicPr>
        <p:blipFill>
          <a:blip r:embed="rId2"/>
          <a:stretch>
            <a:fillRect/>
          </a:stretch>
        </p:blipFill>
        <p:spPr>
          <a:xfrm>
            <a:off x="7026093" y="2248569"/>
            <a:ext cx="1693093" cy="749678"/>
          </a:xfrm>
          <a:prstGeom prst="rect">
            <a:avLst/>
          </a:prstGeom>
        </p:spPr>
      </p:pic>
      <p:sp>
        <p:nvSpPr>
          <p:cNvPr id="13" name="TextBox 12">
            <a:extLst>
              <a:ext uri="{FF2B5EF4-FFF2-40B4-BE49-F238E27FC236}">
                <a16:creationId xmlns:a16="http://schemas.microsoft.com/office/drawing/2014/main" id="{C02F6C8E-E858-E040-2044-8E7F1BCB35F2}"/>
              </a:ext>
            </a:extLst>
          </p:cNvPr>
          <p:cNvSpPr txBox="1"/>
          <p:nvPr/>
        </p:nvSpPr>
        <p:spPr>
          <a:xfrm>
            <a:off x="7027867" y="3162656"/>
            <a:ext cx="1693092" cy="338554"/>
          </a:xfrm>
          <a:prstGeom prst="rect">
            <a:avLst/>
          </a:prstGeom>
          <a:noFill/>
        </p:spPr>
        <p:txBody>
          <a:bodyPr wrap="none" rtlCol="0">
            <a:spAutoFit/>
          </a:bodyPr>
          <a:lstStyle/>
          <a:p>
            <a:r>
              <a:rPr lang="en-US" dirty="0"/>
              <a:t>solve(1, L, M, R)</a:t>
            </a:r>
          </a:p>
        </p:txBody>
      </p:sp>
      <p:pic>
        <p:nvPicPr>
          <p:cNvPr id="15" name="Picture 14" descr="A diagram of a machine&#10;&#10;AI-generated content may be incorrect.">
            <a:extLst>
              <a:ext uri="{FF2B5EF4-FFF2-40B4-BE49-F238E27FC236}">
                <a16:creationId xmlns:a16="http://schemas.microsoft.com/office/drawing/2014/main" id="{50FCA825-D8B2-4C00-59C2-2C212C44854F}"/>
              </a:ext>
            </a:extLst>
          </p:cNvPr>
          <p:cNvPicPr>
            <a:picLocks noChangeAspect="1"/>
          </p:cNvPicPr>
          <p:nvPr/>
        </p:nvPicPr>
        <p:blipFill>
          <a:blip r:embed="rId3"/>
          <a:stretch>
            <a:fillRect/>
          </a:stretch>
        </p:blipFill>
        <p:spPr>
          <a:xfrm>
            <a:off x="7040399" y="3480839"/>
            <a:ext cx="1693094" cy="771112"/>
          </a:xfrm>
          <a:prstGeom prst="rect">
            <a:avLst/>
          </a:prstGeom>
        </p:spPr>
      </p:pic>
      <p:pic>
        <p:nvPicPr>
          <p:cNvPr id="17" name="Picture 16" descr="A diagram of a pyramid&#10;&#10;AI-generated content may be incorrect.">
            <a:extLst>
              <a:ext uri="{FF2B5EF4-FFF2-40B4-BE49-F238E27FC236}">
                <a16:creationId xmlns:a16="http://schemas.microsoft.com/office/drawing/2014/main" id="{BF1F4DFB-892D-07E9-5FC3-A4B84F2D4A99}"/>
              </a:ext>
            </a:extLst>
          </p:cNvPr>
          <p:cNvPicPr>
            <a:picLocks noChangeAspect="1"/>
          </p:cNvPicPr>
          <p:nvPr/>
        </p:nvPicPr>
        <p:blipFill>
          <a:blip r:embed="rId4"/>
          <a:stretch>
            <a:fillRect/>
          </a:stretch>
        </p:blipFill>
        <p:spPr>
          <a:xfrm>
            <a:off x="7030872" y="4792539"/>
            <a:ext cx="1730530" cy="830997"/>
          </a:xfrm>
          <a:prstGeom prst="rect">
            <a:avLst/>
          </a:prstGeom>
        </p:spPr>
      </p:pic>
      <p:sp>
        <p:nvSpPr>
          <p:cNvPr id="18" name="TextBox 17">
            <a:extLst>
              <a:ext uri="{FF2B5EF4-FFF2-40B4-BE49-F238E27FC236}">
                <a16:creationId xmlns:a16="http://schemas.microsoft.com/office/drawing/2014/main" id="{22DF4F79-6F0A-CA75-3918-2E019C2A8246}"/>
              </a:ext>
            </a:extLst>
          </p:cNvPr>
          <p:cNvSpPr txBox="1"/>
          <p:nvPr/>
        </p:nvSpPr>
        <p:spPr>
          <a:xfrm>
            <a:off x="7026094" y="4419950"/>
            <a:ext cx="1693092" cy="338554"/>
          </a:xfrm>
          <a:prstGeom prst="rect">
            <a:avLst/>
          </a:prstGeom>
          <a:noFill/>
        </p:spPr>
        <p:txBody>
          <a:bodyPr wrap="none" rtlCol="0">
            <a:spAutoFit/>
          </a:bodyPr>
          <a:lstStyle/>
          <a:p>
            <a:r>
              <a:rPr lang="en-US" dirty="0"/>
              <a:t>solve(3, M, L, R)</a:t>
            </a:r>
          </a:p>
        </p:txBody>
      </p:sp>
      <p:sp>
        <p:nvSpPr>
          <p:cNvPr id="19" name="TextBox 18">
            <a:extLst>
              <a:ext uri="{FF2B5EF4-FFF2-40B4-BE49-F238E27FC236}">
                <a16:creationId xmlns:a16="http://schemas.microsoft.com/office/drawing/2014/main" id="{5CE82661-5607-702E-2634-FF667586E8FF}"/>
              </a:ext>
            </a:extLst>
          </p:cNvPr>
          <p:cNvSpPr txBox="1"/>
          <p:nvPr/>
        </p:nvSpPr>
        <p:spPr>
          <a:xfrm>
            <a:off x="7026093" y="1477996"/>
            <a:ext cx="1693092" cy="338554"/>
          </a:xfrm>
          <a:prstGeom prst="rect">
            <a:avLst/>
          </a:prstGeom>
          <a:noFill/>
          <a:ln>
            <a:solidFill>
              <a:schemeClr val="tx1"/>
            </a:solidFill>
          </a:ln>
        </p:spPr>
        <p:txBody>
          <a:bodyPr wrap="none" rtlCol="0">
            <a:spAutoFit/>
          </a:bodyPr>
          <a:lstStyle/>
          <a:p>
            <a:r>
              <a:rPr lang="en-US" dirty="0"/>
              <a:t>solve(4, L, M, R)</a:t>
            </a:r>
          </a:p>
        </p:txBody>
      </p:sp>
    </p:spTree>
    <p:extLst>
      <p:ext uri="{BB962C8B-B14F-4D97-AF65-F5344CB8AC3E}">
        <p14:creationId xmlns:p14="http://schemas.microsoft.com/office/powerpoint/2010/main" val="34509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7F7E-3121-299E-A84E-C21CF21189EC}"/>
              </a:ext>
            </a:extLst>
          </p:cNvPr>
          <p:cNvSpPr>
            <a:spLocks noGrp="1"/>
          </p:cNvSpPr>
          <p:nvPr>
            <p:ph type="title"/>
          </p:nvPr>
        </p:nvSpPr>
        <p:spPr/>
        <p:txBody>
          <a:bodyPr/>
          <a:lstStyle/>
          <a:p>
            <a:r>
              <a:rPr lang="en-US" dirty="0"/>
              <a:t>Fibonacci</a:t>
            </a:r>
          </a:p>
        </p:txBody>
      </p:sp>
      <p:sp>
        <p:nvSpPr>
          <p:cNvPr id="3" name="Content Placeholder 2">
            <a:extLst>
              <a:ext uri="{FF2B5EF4-FFF2-40B4-BE49-F238E27FC236}">
                <a16:creationId xmlns:a16="http://schemas.microsoft.com/office/drawing/2014/main" id="{103D2AC4-29B2-5A7E-FCA1-6139CD250EEC}"/>
              </a:ext>
            </a:extLst>
          </p:cNvPr>
          <p:cNvSpPr>
            <a:spLocks noGrp="1"/>
          </p:cNvSpPr>
          <p:nvPr>
            <p:ph idx="1"/>
          </p:nvPr>
        </p:nvSpPr>
        <p:spPr/>
        <p:txBody>
          <a:bodyPr/>
          <a:lstStyle/>
          <a:p>
            <a:r>
              <a:rPr lang="en-US" dirty="0"/>
              <a:t>The well-known Fibonacci sequence starts with 0 and 1, and each subsequent value is the sum of the two previous values:</a:t>
            </a:r>
          </a:p>
          <a:p>
            <a:endParaRPr lang="en-US" dirty="0"/>
          </a:p>
          <a:p>
            <a:pPr lvl="4"/>
            <a:endParaRPr lang="en-US" dirty="0"/>
          </a:p>
          <a:p>
            <a:r>
              <a:rPr lang="en-US" dirty="0"/>
              <a:t>Can we use a recursive algorithm to generate this sequence?</a:t>
            </a:r>
          </a:p>
        </p:txBody>
      </p:sp>
      <p:sp>
        <p:nvSpPr>
          <p:cNvPr id="4" name="Slide Number Placeholder 3">
            <a:extLst>
              <a:ext uri="{FF2B5EF4-FFF2-40B4-BE49-F238E27FC236}">
                <a16:creationId xmlns:a16="http://schemas.microsoft.com/office/drawing/2014/main" id="{EA0AE5FD-F613-532A-E9A5-37575A0CC851}"/>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TextBox 4">
            <a:extLst>
              <a:ext uri="{FF2B5EF4-FFF2-40B4-BE49-F238E27FC236}">
                <a16:creationId xmlns:a16="http://schemas.microsoft.com/office/drawing/2014/main" id="{55CB53F4-6AD7-8E9C-36E0-7914BED3AF97}"/>
              </a:ext>
            </a:extLst>
          </p:cNvPr>
          <p:cNvSpPr txBox="1"/>
          <p:nvPr/>
        </p:nvSpPr>
        <p:spPr>
          <a:xfrm>
            <a:off x="1490066" y="2788927"/>
            <a:ext cx="6163867" cy="461665"/>
          </a:xfrm>
          <a:prstGeom prst="rect">
            <a:avLst/>
          </a:prstGeom>
          <a:noFill/>
        </p:spPr>
        <p:txBody>
          <a:bodyPr wrap="none" rtlCol="0">
            <a:spAutoFit/>
          </a:bodyPr>
          <a:lstStyle/>
          <a:p>
            <a:r>
              <a:rPr lang="en-US" sz="2400" b="0" i="0" dirty="0">
                <a:solidFill>
                  <a:srgbClr val="202122"/>
                </a:solidFill>
                <a:effectLst/>
                <a:latin typeface="Arial" panose="020B0604020202020204" pitchFamily="34" charset="0"/>
              </a:rPr>
              <a:t>0, 1, 1, 2, 3, 5, 8, 13, 21, 34, 55, 89, 144, ....</a:t>
            </a:r>
            <a:endParaRPr lang="en-US" sz="2400" dirty="0"/>
          </a:p>
        </p:txBody>
      </p:sp>
    </p:spTree>
    <p:extLst>
      <p:ext uri="{BB962C8B-B14F-4D97-AF65-F5344CB8AC3E}">
        <p14:creationId xmlns:p14="http://schemas.microsoft.com/office/powerpoint/2010/main" val="67658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0CE4-2529-15A5-EB94-FB487C3738C1}"/>
              </a:ext>
            </a:extLst>
          </p:cNvPr>
          <p:cNvSpPr>
            <a:spLocks noGrp="1"/>
          </p:cNvSpPr>
          <p:nvPr>
            <p:ph type="title"/>
          </p:nvPr>
        </p:nvSpPr>
        <p:spPr/>
        <p:txBody>
          <a:bodyPr/>
          <a:lstStyle/>
          <a:p>
            <a:r>
              <a:rPr lang="en-US" dirty="0"/>
              <a:t>Fibonacci</a:t>
            </a:r>
            <a:r>
              <a:rPr lang="en-US" i="1" dirty="0"/>
              <a:t>, cont’d</a:t>
            </a:r>
          </a:p>
        </p:txBody>
      </p:sp>
      <p:sp>
        <p:nvSpPr>
          <p:cNvPr id="3" name="Content Placeholder 2">
            <a:extLst>
              <a:ext uri="{FF2B5EF4-FFF2-40B4-BE49-F238E27FC236}">
                <a16:creationId xmlns:a16="http://schemas.microsoft.com/office/drawing/2014/main" id="{1BA8F781-B830-8F11-261E-EBBEE7AC7618}"/>
              </a:ext>
            </a:extLst>
          </p:cNvPr>
          <p:cNvSpPr>
            <a:spLocks noGrp="1"/>
          </p:cNvSpPr>
          <p:nvPr>
            <p:ph idx="1"/>
          </p:nvPr>
        </p:nvSpPr>
        <p:spPr>
          <a:xfrm>
            <a:off x="457200" y="1295401"/>
            <a:ext cx="8320994" cy="1025665"/>
          </a:xfrm>
        </p:spPr>
        <p:txBody>
          <a:bodyPr/>
          <a:lstStyle/>
          <a:p>
            <a:r>
              <a:rPr lang="en-US" dirty="0"/>
              <a:t>We can program the Fibonacci sequence from its </a:t>
            </a:r>
            <a:r>
              <a:rPr lang="en-US" u="sng" dirty="0"/>
              <a:t>recursive mathematical definition</a:t>
            </a:r>
            <a:r>
              <a:rPr lang="en-US" dirty="0"/>
              <a:t>:</a:t>
            </a:r>
          </a:p>
        </p:txBody>
      </p:sp>
      <p:sp>
        <p:nvSpPr>
          <p:cNvPr id="4" name="Slide Number Placeholder 3">
            <a:extLst>
              <a:ext uri="{FF2B5EF4-FFF2-40B4-BE49-F238E27FC236}">
                <a16:creationId xmlns:a16="http://schemas.microsoft.com/office/drawing/2014/main" id="{3B9A95C0-755F-46E4-5A3B-C939D15527E9}"/>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mc:AlternateContent xmlns:mc="http://schemas.openxmlformats.org/markup-compatibility/2006" xmlns:a14="http://schemas.microsoft.com/office/drawing/2010/main">
        <mc:Choice Requires="a14">
          <p:sp>
            <p:nvSpPr>
              <p:cNvPr id="5" name="TextBox 3">
                <a:extLst>
                  <a:ext uri="{FF2B5EF4-FFF2-40B4-BE49-F238E27FC236}">
                    <a16:creationId xmlns:a16="http://schemas.microsoft.com/office/drawing/2014/main" id="{E4BF1708-E699-63FD-5644-4AFB161FB079}"/>
                  </a:ext>
                </a:extLst>
              </p:cNvPr>
              <p:cNvSpPr>
                <a:extLst>
                  <a:ext uri="smNativeData">
                    <sm:smNativeData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sm="smNativeData" xmlns:lc="http://schemas.openxmlformats.org/drawingml/2006/lockedCanvas" val="SMDATA_14_obPSYhMAAAAlAAAAZAAAAE0AAAAAAAAAAAAAAAAAAAAAAAAAAAAAAAAAAAAAAAAAAAEAAABQAAAAAAAAAAAA4D8AAAAAAADgPwAAAAAAAOA/AAAAAAAA4D8AAAAAAADgPwAAAAAAAOA/AAAAAAAA4D8AAAAAAADgPwAAAAAAAOA/AAAAAAAA4D8CAAAAjAAAAAAAAAAAAAAA////AAAAAAA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8BAAAAf39/AAEAAABkAAAAAAAAABQAAABAHwAAAAAAACYAAAAAAAAAwOD//wAAAAAmAAAAZAAAABYAAABMAAAAAAAAAAAAAAAEAAAAAAAAAAEAAAB/f38AAAAAACgAAAAoAAAAZAAAAGQAAAAAAAAAzMzMAAAAAABQAAAAUAAAAGQAAABkAAAAAAAAABcAAAAUAAAAAAAAAAAAAAD/fwAA/38AAAABAAAJAAAABAAAAAAAAAAeAAAAaAAAAAAAAAAAAAAAAAAAAAAAAAAAAAAAECcAABAnAAAAAAAAAAAAAAAAAAAAAAAAAAAAAAAAAAAAAAAAAAAAABQAAAAAAAAAwMD/AAAAAABkAAAAMgAAAAAAAABkAAAAAAAAAH9/fwAKAAAAIgAAABgAAAAAAAAAAAAAAAAAAAAAAAAAAAAAAAAAAAAkAAAAJAAAAAAAAAAHAAAAAAAAAAAAAAAAAAAAAAAAAAAAAAAAAAAAAAAAACUAAABYAAAAAAAAAAAAAAAAAAAAAAAAAAAAAAAAAAAAAAAAAAAAAAAAAAAAAAAAAAAAAAA/AAAAAAAAAKCGAQAAAAAAAAAAAAAAAAAMAAAAAQAAAAAAAAAAAAAAAAAAACEAAABAAAAAPAAAANsBAAAAoQAAAAAAAAAAAAAAAAAAAgAAAAAAAAAAAAAAAgAAANIEAABMDAAARQMAABQAAADDBwAAFg0AACgAAAAIAAAAAwAAAAMAAAA="/>
                  </a:ext>
                </a:extLst>
              </p:cNvSpPr>
              <p:nvPr/>
            </p:nvSpPr>
            <p:spPr>
              <a:xfrm>
                <a:off x="640123" y="2788927"/>
                <a:ext cx="3108927" cy="1025665"/>
              </a:xfrm>
              <a:prstGeom prst="rect">
                <a:avLst/>
              </a:prstGeom>
              <a:noFill/>
              <a:ln>
                <a:noFill/>
              </a:ln>
            </p:spPr>
            <p:txBody>
              <a:bodyPr spcFirstLastPara="1" wrap="square" lIns="0" tIns="0" rIns="0" bIns="0" upright="1">
                <a:prstTxWarp prst="textNoShape">
                  <a:avLst/>
                </a:prstTxWarp>
                <a:sp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0                       </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𝑖𝑓</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&amp;1                       </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𝑖𝑓</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e>
                            <m:e>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𝑖𝑓</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&gt;1</m:t>
                              </m:r>
                            </m:e>
                          </m:eqArr>
                        </m:e>
                      </m:d>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3">
                <a:extLst>
                  <a:ext uri="{FF2B5EF4-FFF2-40B4-BE49-F238E27FC236}">
                    <a16:creationId xmlns:a16="http://schemas.microsoft.com/office/drawing/2014/main" id="{E4BF1708-E699-63FD-5644-4AFB161FB079}"/>
                  </a:ext>
                </a:extLst>
              </p:cNvPr>
              <p:cNvSpPr>
                <a:spLocks noRot="1" noChangeAspect="1" noMove="1" noResize="1" noEditPoints="1" noAdjustHandles="1" noChangeArrowheads="1" noChangeShapeType="1" noTextEdit="1"/>
                <a:extLst>
                  <a:ext uri="smNativeData">
                    <sm:smNativeData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sm="smNativeData" xmlns:lc="http://schemas.openxmlformats.org/drawingml/2006/lockedCanvas" xmlns:a14="http://schemas.microsoft.com/office/drawing/2010/main" val="SMDATA_14_obPSYhMAAAAlAAAAZAAAAE0AAAAAAAAAAAAAAAAAAAAAAAAAAAAAAAAAAAAAAAAAAAEAAABQAAAAAAAAAAAA4D8AAAAAAADgPwAAAAAAAOA/AAAAAAAA4D8AAAAAAADgPwAAAAAAAOA/AAAAAAAA4D8AAAAAAADgPwAAAAAAAOA/AAAAAAAA4D8CAAAAjAAAAAAAAAAAAAAA////AAAAAAA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8BAAAAf39/AAEAAABkAAAAAAAAABQAAABAHwAAAAAAACYAAAAAAAAAwOD//wAAAAAmAAAAZAAAABYAAABMAAAAAAAAAAAAAAAEAAAAAAAAAAEAAAB/f38AAAAAACgAAAAoAAAAZAAAAGQAAAAAAAAAzMzMAAAAAABQAAAAUAAAAGQAAABkAAAAAAAAABcAAAAUAAAAAAAAAAAAAAD/fwAA/38AAAABAAAJAAAABAAAAAAAAAAeAAAAaAAAAAAAAAAAAAAAAAAAAAAAAAAAAAAAECcAABAnAAAAAAAAAAAAAAAAAAAAAAAAAAAAAAAAAAAAAAAAAAAAABQAAAAAAAAAwMD/AAAAAABkAAAAMgAAAAAAAABkAAAAAAAAAH9/fwAKAAAAIgAAABgAAAAAAAAAAAAAAAAAAAAAAAAAAAAAAAAAAAAkAAAAJAAAAAAAAAAHAAAAAAAAAAAAAAAAAAAAAAAAAAAAAAAAAAAAAAAAACUAAABYAAAAAAAAAAAAAAAAAAAAAAAAAAAAAAAAAAAAAAAAAAAAAAAAAAAAAAAAAAAAAAA/AAAAAAAAAKCGAQAAAAAAAAAAAAAAAAAMAAAAAQAAAAAAAAAAAAAAAAAAACEAAABAAAAAPAAAANsBAAAAoQAAAAAAAAAAAAAAAAAAAgAAAAAAAAAAAAAAAgAAANIEAABMDAAARQMAABQAAADDBwAAFg0AACgAAAAIAAAAAwAAAAMAAAA="/>
                  </a:ext>
                </a:extLst>
              </p:cNvSpPr>
              <p:nvPr/>
            </p:nvSpPr>
            <p:spPr>
              <a:xfrm>
                <a:off x="640123" y="2788927"/>
                <a:ext cx="3108927" cy="1025665"/>
              </a:xfrm>
              <a:prstGeom prst="rect">
                <a:avLst/>
              </a:prstGeom>
              <a:blipFill>
                <a:blip r:embed="rId2"/>
                <a:stretch>
                  <a:fillRect l="-42683" t="-231707" b="-326829"/>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0FA7BC41-D664-EF05-7017-849BD69A640D}"/>
              </a:ext>
            </a:extLst>
          </p:cNvPr>
          <p:cNvSpPr txBox="1"/>
          <p:nvPr/>
        </p:nvSpPr>
        <p:spPr>
          <a:xfrm>
            <a:off x="3867875" y="2501200"/>
            <a:ext cx="4910319" cy="1384995"/>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sz="1400" b="1" dirty="0">
                <a:effectLst/>
                <a:latin typeface="Courier New" panose="02070309020205020404" pitchFamily="49" charset="0"/>
                <a:cs typeface="Courier New" panose="02070309020205020404" pitchFamily="49" charset="0"/>
              </a:rPr>
              <a:t>long f(const int n)</a:t>
            </a:r>
          </a:p>
          <a:p>
            <a:pPr marL="0" marR="0">
              <a:spcBef>
                <a:spcPts val="0"/>
              </a:spcBef>
              <a:spcAft>
                <a:spcPts val="0"/>
              </a:spcAft>
            </a:pPr>
            <a:r>
              <a:rPr lang="en-US" sz="14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400" b="1" dirty="0">
                <a:effectLst/>
                <a:latin typeface="Courier New" panose="02070309020205020404" pitchFamily="49" charset="0"/>
                <a:cs typeface="Courier New" panose="02070309020205020404" pitchFamily="49" charset="0"/>
              </a:rPr>
              <a:t>    if      (n == 0) return 0;</a:t>
            </a:r>
          </a:p>
          <a:p>
            <a:pPr marL="0" marR="0">
              <a:spcBef>
                <a:spcPts val="0"/>
              </a:spcBef>
              <a:spcAft>
                <a:spcPts val="0"/>
              </a:spcAft>
            </a:pPr>
            <a:r>
              <a:rPr lang="en-US" sz="1400" b="1" dirty="0">
                <a:effectLst/>
                <a:latin typeface="Courier New" panose="02070309020205020404" pitchFamily="49" charset="0"/>
                <a:cs typeface="Courier New" panose="02070309020205020404" pitchFamily="49" charset="0"/>
              </a:rPr>
              <a:t>    else if (n == 1) return 1;</a:t>
            </a:r>
          </a:p>
          <a:p>
            <a:pPr marL="0" marR="0">
              <a:spcBef>
                <a:spcPts val="0"/>
              </a:spcBef>
              <a:spcAft>
                <a:spcPts val="0"/>
              </a:spcAft>
            </a:pPr>
            <a:r>
              <a:rPr lang="en-US" sz="1400" b="1" dirty="0">
                <a:effectLst/>
                <a:latin typeface="Courier New" panose="02070309020205020404" pitchFamily="49" charset="0"/>
                <a:cs typeface="Courier New" panose="02070309020205020404" pitchFamily="49" charset="0"/>
              </a:rPr>
              <a:t>    else             return f(n-2) + f(n-1);</a:t>
            </a:r>
          </a:p>
          <a:p>
            <a:pPr marL="0" marR="0">
              <a:spcBef>
                <a:spcPts val="0"/>
              </a:spcBef>
              <a:spcAft>
                <a:spcPts val="0"/>
              </a:spcAft>
            </a:pPr>
            <a:r>
              <a:rPr lang="en-US" sz="1400" b="1" dirty="0">
                <a:effectLst/>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ED8B486B-B5F7-3752-D100-F762760892E2}"/>
              </a:ext>
            </a:extLst>
          </p:cNvPr>
          <p:cNvSpPr txBox="1"/>
          <p:nvPr/>
        </p:nvSpPr>
        <p:spPr>
          <a:xfrm>
            <a:off x="6949414" y="2355330"/>
            <a:ext cx="1627369" cy="307777"/>
          </a:xfrm>
          <a:prstGeom prst="rect">
            <a:avLst/>
          </a:prstGeom>
          <a:solidFill>
            <a:srgbClr val="0432FF"/>
          </a:solidFill>
        </p:spPr>
        <p:txBody>
          <a:bodyPr wrap="none" rtlCol="0">
            <a:spAutoFit/>
          </a:bodyPr>
          <a:lstStyle/>
          <a:p>
            <a:r>
              <a:rPr lang="en-US" sz="1400" dirty="0">
                <a:solidFill>
                  <a:srgbClr val="FFFF00"/>
                </a:solidFill>
              </a:rPr>
              <a:t>15.6/</a:t>
            </a:r>
            <a:r>
              <a:rPr lang="en-US" sz="1400" dirty="0" err="1">
                <a:solidFill>
                  <a:srgbClr val="FFFF00"/>
                </a:solidFill>
              </a:rPr>
              <a:t>fibonacci.cpp</a:t>
            </a:r>
            <a:endParaRPr lang="en-US" sz="1400" dirty="0">
              <a:solidFill>
                <a:srgbClr val="FFFF00"/>
              </a:solidFill>
            </a:endParaRPr>
          </a:p>
        </p:txBody>
      </p:sp>
    </p:spTree>
    <p:extLst>
      <p:ext uri="{BB962C8B-B14F-4D97-AF65-F5344CB8AC3E}">
        <p14:creationId xmlns:p14="http://schemas.microsoft.com/office/powerpoint/2010/main" val="131476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2167-4E87-8C47-8514-F4D1DB7D8E03}"/>
              </a:ext>
            </a:extLst>
          </p:cNvPr>
          <p:cNvSpPr>
            <a:spLocks noGrp="1"/>
          </p:cNvSpPr>
          <p:nvPr>
            <p:ph type="title"/>
          </p:nvPr>
        </p:nvSpPr>
        <p:spPr/>
        <p:txBody>
          <a:bodyPr/>
          <a:lstStyle/>
          <a:p>
            <a:r>
              <a:rPr lang="en-US" dirty="0"/>
              <a:t>Short Bio</a:t>
            </a:r>
          </a:p>
        </p:txBody>
      </p:sp>
      <p:sp>
        <p:nvSpPr>
          <p:cNvPr id="3" name="Content Placeholder 2">
            <a:extLst>
              <a:ext uri="{FF2B5EF4-FFF2-40B4-BE49-F238E27FC236}">
                <a16:creationId xmlns:a16="http://schemas.microsoft.com/office/drawing/2014/main" id="{82D63F5A-1769-154D-BE2D-9F28E6DC527A}"/>
              </a:ext>
            </a:extLst>
          </p:cNvPr>
          <p:cNvSpPr>
            <a:spLocks noGrp="1"/>
          </p:cNvSpPr>
          <p:nvPr>
            <p:ph idx="1"/>
          </p:nvPr>
        </p:nvSpPr>
        <p:spPr>
          <a:xfrm>
            <a:off x="365807" y="1295400"/>
            <a:ext cx="8470080" cy="4835525"/>
          </a:xfrm>
        </p:spPr>
        <p:txBody>
          <a:bodyPr/>
          <a:lstStyle/>
          <a:p>
            <a:r>
              <a:rPr lang="en-US" sz="2400" dirty="0"/>
              <a:t>Lecturer at San Jose State University since Spring 2008</a:t>
            </a:r>
          </a:p>
          <a:p>
            <a:pPr lvl="1"/>
            <a:r>
              <a:rPr lang="en-US" sz="1800" dirty="0"/>
              <a:t>Department of Computer Science</a:t>
            </a:r>
          </a:p>
          <a:p>
            <a:pPr lvl="1"/>
            <a:r>
              <a:rPr lang="en-US" sz="1800" dirty="0"/>
              <a:t>Department of Applied Data Science</a:t>
            </a:r>
          </a:p>
          <a:p>
            <a:pPr lvl="1"/>
            <a:r>
              <a:rPr lang="en-US" sz="1800" dirty="0"/>
              <a:t>Department of Computer Engineering</a:t>
            </a:r>
          </a:p>
          <a:p>
            <a:pPr lvl="1"/>
            <a:r>
              <a:rPr lang="en-US" sz="1800" dirty="0"/>
              <a:t>Engineering Extended Studies</a:t>
            </a:r>
          </a:p>
          <a:p>
            <a:pPr marL="909637" lvl="2" indent="0">
              <a:buNone/>
            </a:pPr>
            <a:endParaRPr lang="en-US" sz="1400" dirty="0"/>
          </a:p>
          <a:p>
            <a:r>
              <a:rPr lang="en-US" sz="2400" dirty="0"/>
              <a:t>Formerly</a:t>
            </a:r>
          </a:p>
          <a:p>
            <a:pPr lvl="1"/>
            <a:r>
              <a:rPr lang="en-US" sz="1800" dirty="0"/>
              <a:t>Senior Scientist at the NASA Ames </a:t>
            </a:r>
            <a:br>
              <a:rPr lang="en-US" sz="1800" dirty="0"/>
            </a:br>
            <a:r>
              <a:rPr lang="en-US" sz="1800" dirty="0"/>
              <a:t>Research Center and JPL</a:t>
            </a:r>
          </a:p>
          <a:p>
            <a:pPr lvl="1"/>
            <a:r>
              <a:rPr lang="en-US" sz="1800" dirty="0"/>
              <a:t>Research Staff Member</a:t>
            </a:r>
            <a:br>
              <a:rPr lang="en-US" sz="1800" dirty="0"/>
            </a:br>
            <a:r>
              <a:rPr lang="en-US" sz="1800" dirty="0"/>
              <a:t>IBM Research</a:t>
            </a:r>
          </a:p>
          <a:p>
            <a:pPr lvl="1"/>
            <a:r>
              <a:rPr lang="en-US" sz="1800" dirty="0"/>
              <a:t>Software Strategist </a:t>
            </a:r>
            <a:br>
              <a:rPr lang="en-US" sz="1800" dirty="0"/>
            </a:br>
            <a:r>
              <a:rPr lang="en-US" sz="1800" dirty="0"/>
              <a:t>Lawrence Livermore National Lab</a:t>
            </a:r>
          </a:p>
          <a:p>
            <a:pPr lvl="1"/>
            <a:r>
              <a:rPr lang="en-US" sz="1800" dirty="0"/>
              <a:t>Software developer, project lead, </a:t>
            </a:r>
            <a:br>
              <a:rPr lang="en-US" sz="1800" dirty="0"/>
            </a:br>
            <a:r>
              <a:rPr lang="en-US" sz="1800" dirty="0"/>
              <a:t>engineering manager, etc. at various Silicon Valley companies</a:t>
            </a:r>
          </a:p>
        </p:txBody>
      </p:sp>
      <p:sp>
        <p:nvSpPr>
          <p:cNvPr id="4" name="Slide Number Placeholder 3">
            <a:extLst>
              <a:ext uri="{FF2B5EF4-FFF2-40B4-BE49-F238E27FC236}">
                <a16:creationId xmlns:a16="http://schemas.microsoft.com/office/drawing/2014/main" id="{EAAEA213-9D43-ED4F-A6C0-F83B05E7DE0D}"/>
              </a:ext>
            </a:extLst>
          </p:cNvPr>
          <p:cNvSpPr>
            <a:spLocks noGrp="1"/>
          </p:cNvSpPr>
          <p:nvPr>
            <p:ph type="sldNum" sz="quarter" idx="12"/>
          </p:nvPr>
        </p:nvSpPr>
        <p:spPr/>
        <p:txBody>
          <a:bodyPr/>
          <a:lstStyle/>
          <a:p>
            <a:fld id="{5E4F0376-0E54-9843-B673-E00D6670E830}" type="slidenum">
              <a:rPr lang="en-US" smtClean="0"/>
              <a:pPr/>
              <a:t>4</a:t>
            </a:fld>
            <a:endParaRPr lang="en-US"/>
          </a:p>
        </p:txBody>
      </p:sp>
      <p:sp>
        <p:nvSpPr>
          <p:cNvPr id="7" name="TextBox 6">
            <a:extLst>
              <a:ext uri="{FF2B5EF4-FFF2-40B4-BE49-F238E27FC236}">
                <a16:creationId xmlns:a16="http://schemas.microsoft.com/office/drawing/2014/main" id="{BE36E2F8-17C3-D943-80C4-775E71AF378E}"/>
              </a:ext>
            </a:extLst>
          </p:cNvPr>
          <p:cNvSpPr txBox="1"/>
          <p:nvPr/>
        </p:nvSpPr>
        <p:spPr>
          <a:xfrm>
            <a:off x="5467416" y="3064410"/>
            <a:ext cx="2896819" cy="338554"/>
          </a:xfrm>
          <a:prstGeom prst="rect">
            <a:avLst/>
          </a:prstGeom>
          <a:solidFill>
            <a:schemeClr val="accent1">
              <a:lumMod val="20000"/>
              <a:lumOff val="80000"/>
            </a:schemeClr>
          </a:solidFill>
          <a:ln>
            <a:solidFill>
              <a:srgbClr val="0033CC"/>
            </a:solidFill>
          </a:ln>
        </p:spPr>
        <p:txBody>
          <a:bodyPr wrap="none" rtlCol="0">
            <a:spAutoFit/>
          </a:bodyPr>
          <a:lstStyle/>
          <a:p>
            <a:r>
              <a:rPr lang="en-US" dirty="0">
                <a:hlinkClick r:id="rId3"/>
              </a:rPr>
              <a:t>http://www.cs.sjsu.edu/~mak/</a:t>
            </a:r>
            <a:r>
              <a:rPr lang="en-US" dirty="0"/>
              <a:t> </a:t>
            </a:r>
          </a:p>
        </p:txBody>
      </p:sp>
      <p:pic>
        <p:nvPicPr>
          <p:cNvPr id="9" name="Picture 8" descr="A picture containing text, indoor, person, floor&#10;&#10;Description automatically generated">
            <a:extLst>
              <a:ext uri="{FF2B5EF4-FFF2-40B4-BE49-F238E27FC236}">
                <a16:creationId xmlns:a16="http://schemas.microsoft.com/office/drawing/2014/main" id="{7E5AC0E8-3875-6948-98A2-AF521F645B2D}"/>
              </a:ext>
            </a:extLst>
          </p:cNvPr>
          <p:cNvPicPr>
            <a:picLocks noChangeAspect="1"/>
          </p:cNvPicPr>
          <p:nvPr/>
        </p:nvPicPr>
        <p:blipFill>
          <a:blip r:embed="rId4"/>
          <a:stretch>
            <a:fillRect/>
          </a:stretch>
        </p:blipFill>
        <p:spPr>
          <a:xfrm>
            <a:off x="5577829" y="3520439"/>
            <a:ext cx="2675995" cy="2002384"/>
          </a:xfrm>
          <a:prstGeom prst="rect">
            <a:avLst/>
          </a:prstGeom>
        </p:spPr>
      </p:pic>
      <p:sp>
        <p:nvSpPr>
          <p:cNvPr id="10" name="TextBox 9">
            <a:extLst>
              <a:ext uri="{FF2B5EF4-FFF2-40B4-BE49-F238E27FC236}">
                <a16:creationId xmlns:a16="http://schemas.microsoft.com/office/drawing/2014/main" id="{6C26D563-827F-9A41-942E-19BF04454794}"/>
              </a:ext>
            </a:extLst>
          </p:cNvPr>
          <p:cNvSpPr txBox="1"/>
          <p:nvPr/>
        </p:nvSpPr>
        <p:spPr>
          <a:xfrm>
            <a:off x="5715015" y="5522823"/>
            <a:ext cx="2401619" cy="338554"/>
          </a:xfrm>
          <a:prstGeom prst="rect">
            <a:avLst/>
          </a:prstGeom>
          <a:noFill/>
        </p:spPr>
        <p:txBody>
          <a:bodyPr wrap="none" rtlCol="0">
            <a:spAutoFit/>
          </a:bodyPr>
          <a:lstStyle/>
          <a:p>
            <a:pPr algn="ctr"/>
            <a:r>
              <a:rPr lang="en-US" sz="800" dirty="0"/>
              <a:t>Mission Control, Jet Propulsion Laboratory (JPL)</a:t>
            </a:r>
            <a:br>
              <a:rPr lang="en-US" sz="800" dirty="0"/>
            </a:br>
            <a:r>
              <a:rPr lang="en-US" sz="800" dirty="0"/>
              <a:t>NASA Mars Exploration Rover Mission</a:t>
            </a:r>
          </a:p>
        </p:txBody>
      </p:sp>
    </p:spTree>
    <p:extLst>
      <p:ext uri="{BB962C8B-B14F-4D97-AF65-F5344CB8AC3E}">
        <p14:creationId xmlns:p14="http://schemas.microsoft.com/office/powerpoint/2010/main" val="373061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9877-0C2A-9364-A9A0-522ADF073D9C}"/>
              </a:ext>
            </a:extLst>
          </p:cNvPr>
          <p:cNvSpPr>
            <a:spLocks noGrp="1"/>
          </p:cNvSpPr>
          <p:nvPr>
            <p:ph type="title"/>
          </p:nvPr>
        </p:nvSpPr>
        <p:spPr/>
        <p:txBody>
          <a:bodyPr/>
          <a:lstStyle/>
          <a:p>
            <a:r>
              <a:rPr lang="en-US" dirty="0"/>
              <a:t>Fibonacci</a:t>
            </a:r>
            <a:r>
              <a:rPr lang="en-US" i="1" dirty="0"/>
              <a:t>, cont’d</a:t>
            </a:r>
          </a:p>
        </p:txBody>
      </p:sp>
      <p:sp>
        <p:nvSpPr>
          <p:cNvPr id="4" name="Slide Number Placeholder 3">
            <a:extLst>
              <a:ext uri="{FF2B5EF4-FFF2-40B4-BE49-F238E27FC236}">
                <a16:creationId xmlns:a16="http://schemas.microsoft.com/office/drawing/2014/main" id="{0F6E1129-9979-D4FD-6C0F-9F26D2194372}"/>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pic>
        <p:nvPicPr>
          <p:cNvPr id="6" name="Picture 5">
            <a:extLst>
              <a:ext uri="{FF2B5EF4-FFF2-40B4-BE49-F238E27FC236}">
                <a16:creationId xmlns:a16="http://schemas.microsoft.com/office/drawing/2014/main" id="{8E89B9CE-BD6C-1C00-4475-BB2C541DE3ED}"/>
              </a:ext>
            </a:extLst>
          </p:cNvPr>
          <p:cNvPicPr>
            <a:picLocks noChangeAspect="1"/>
          </p:cNvPicPr>
          <p:nvPr/>
        </p:nvPicPr>
        <p:blipFill>
          <a:blip r:embed="rId2"/>
          <a:stretch>
            <a:fillRect/>
          </a:stretch>
        </p:blipFill>
        <p:spPr>
          <a:xfrm>
            <a:off x="1642805" y="2240293"/>
            <a:ext cx="6119317" cy="2743170"/>
          </a:xfrm>
          <a:prstGeom prst="rect">
            <a:avLst/>
          </a:prstGeom>
          <a:noFill/>
          <a:ln w="9525">
            <a:noFill/>
          </a:ln>
        </p:spPr>
      </p:pic>
      <p:sp>
        <p:nvSpPr>
          <p:cNvPr id="3" name="Content Placeholder 2">
            <a:extLst>
              <a:ext uri="{FF2B5EF4-FFF2-40B4-BE49-F238E27FC236}">
                <a16:creationId xmlns:a16="http://schemas.microsoft.com/office/drawing/2014/main" id="{17E49966-B7A9-1418-3881-1A220588AA97}"/>
              </a:ext>
            </a:extLst>
          </p:cNvPr>
          <p:cNvSpPr>
            <a:spLocks noGrp="1"/>
          </p:cNvSpPr>
          <p:nvPr>
            <p:ph idx="1"/>
          </p:nvPr>
        </p:nvSpPr>
        <p:spPr>
          <a:xfrm>
            <a:off x="457200" y="1295401"/>
            <a:ext cx="8229600" cy="4876769"/>
          </a:xfrm>
        </p:spPr>
        <p:txBody>
          <a:bodyPr/>
          <a:lstStyle/>
          <a:p>
            <a:r>
              <a:rPr lang="en-US" dirty="0"/>
              <a:t>Recursive Fibonacci bogs down!</a:t>
            </a:r>
          </a:p>
          <a:p>
            <a:pPr lvl="1"/>
            <a:r>
              <a:rPr lang="en-US" dirty="0"/>
              <a:t>It’s best programmed iteratively.</a:t>
            </a:r>
          </a:p>
          <a:p>
            <a:pPr lvl="1"/>
            <a:endParaRPr lang="en-US" dirty="0"/>
          </a:p>
          <a:p>
            <a:pPr lvl="1"/>
            <a:endParaRPr lang="en-US" dirty="0"/>
          </a:p>
          <a:p>
            <a:pPr lvl="1"/>
            <a:endParaRPr lang="en-US" dirty="0"/>
          </a:p>
          <a:p>
            <a:pPr lvl="1"/>
            <a:endParaRPr lang="en-US" dirty="0"/>
          </a:p>
          <a:p>
            <a:pPr marL="471487" lvl="1" indent="0">
              <a:buNone/>
            </a:pPr>
            <a:endParaRPr lang="en-US" dirty="0"/>
          </a:p>
          <a:p>
            <a:r>
              <a:rPr lang="en-US" dirty="0"/>
              <a:t>Recursion is a powerful tool, </a:t>
            </a:r>
            <a:br>
              <a:rPr lang="en-US" dirty="0"/>
            </a:br>
            <a:r>
              <a:rPr lang="en-US" dirty="0"/>
              <a:t>but use it appropriately.</a:t>
            </a:r>
          </a:p>
          <a:p>
            <a:pPr lvl="1"/>
            <a:r>
              <a:rPr lang="en-US" dirty="0"/>
              <a:t>Improper use of recursion can</a:t>
            </a:r>
            <a:br>
              <a:rPr lang="en-US" dirty="0"/>
            </a:br>
            <a:r>
              <a:rPr lang="en-US" dirty="0"/>
              <a:t>cause very bad performance.</a:t>
            </a:r>
          </a:p>
        </p:txBody>
      </p:sp>
    </p:spTree>
    <p:extLst>
      <p:ext uri="{BB962C8B-B14F-4D97-AF65-F5344CB8AC3E}">
        <p14:creationId xmlns:p14="http://schemas.microsoft.com/office/powerpoint/2010/main" val="15511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FE35-3B7B-9D5C-D5E2-E9A51948E439}"/>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C307B22B-DDD2-899D-778F-ED667D8B7F1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5C4B42C-B688-CFE1-6CBA-7446B842E758}"/>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Tree>
    <p:extLst>
      <p:ext uri="{BB962C8B-B14F-4D97-AF65-F5344CB8AC3E}">
        <p14:creationId xmlns:p14="http://schemas.microsoft.com/office/powerpoint/2010/main" val="1549254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A4C1-5662-C246-0AAB-F9277F92C6F8}"/>
              </a:ext>
            </a:extLst>
          </p:cNvPr>
          <p:cNvSpPr>
            <a:spLocks noGrp="1"/>
          </p:cNvSpPr>
          <p:nvPr>
            <p:ph type="title"/>
          </p:nvPr>
        </p:nvSpPr>
        <p:spPr/>
        <p:txBody>
          <a:bodyPr/>
          <a:lstStyle/>
          <a:p>
            <a:r>
              <a:rPr lang="en-US" dirty="0"/>
              <a:t>Quicksort</a:t>
            </a:r>
          </a:p>
        </p:txBody>
      </p:sp>
      <p:sp>
        <p:nvSpPr>
          <p:cNvPr id="3" name="Content Placeholder 2">
            <a:extLst>
              <a:ext uri="{FF2B5EF4-FFF2-40B4-BE49-F238E27FC236}">
                <a16:creationId xmlns:a16="http://schemas.microsoft.com/office/drawing/2014/main" id="{BEE35E1F-5FD7-7443-B67E-F4BB4DAF658F}"/>
              </a:ext>
            </a:extLst>
          </p:cNvPr>
          <p:cNvSpPr>
            <a:spLocks noGrp="1"/>
          </p:cNvSpPr>
          <p:nvPr>
            <p:ph idx="1"/>
          </p:nvPr>
        </p:nvSpPr>
        <p:spPr/>
        <p:txBody>
          <a:bodyPr/>
          <a:lstStyle/>
          <a:p>
            <a:r>
              <a:rPr lang="en-US" dirty="0"/>
              <a:t>Quicksort is an </a:t>
            </a:r>
            <a:r>
              <a:rPr lang="en-US" u="sng" dirty="0"/>
              <a:t>extremely efficient</a:t>
            </a:r>
            <a:r>
              <a:rPr lang="en-US" dirty="0"/>
              <a:t> recursive sorting algorithm.</a:t>
            </a:r>
          </a:p>
          <a:p>
            <a:pPr lvl="1"/>
            <a:r>
              <a:rPr lang="en-US" dirty="0"/>
              <a:t>Invented in 1961, it is reputed to be the </a:t>
            </a:r>
            <a:br>
              <a:rPr lang="en-US" dirty="0"/>
            </a:br>
            <a:r>
              <a:rPr lang="en-US" dirty="0"/>
              <a:t>“most elegant” algorithm in computer science.</a:t>
            </a:r>
          </a:p>
          <a:p>
            <a:pPr lvl="4"/>
            <a:endParaRPr lang="en-US" dirty="0"/>
          </a:p>
          <a:p>
            <a:r>
              <a:rPr lang="en-US" dirty="0"/>
              <a:t>A “divide and conquer” type algorithm that relies on two operations to sort an array:</a:t>
            </a:r>
          </a:p>
          <a:p>
            <a:pPr lvl="1"/>
            <a:r>
              <a:rPr lang="en-US" dirty="0"/>
              <a:t>For each subarray (initially the entire array), select a </a:t>
            </a:r>
            <a:r>
              <a:rPr lang="en-US" u="sng" dirty="0"/>
              <a:t>pivot element</a:t>
            </a:r>
            <a:r>
              <a:rPr lang="en-US" dirty="0"/>
              <a:t> and use it to </a:t>
            </a:r>
            <a:r>
              <a:rPr lang="en-US" u="sng" dirty="0"/>
              <a:t>partition</a:t>
            </a:r>
            <a:r>
              <a:rPr lang="en-US" dirty="0"/>
              <a:t> the subarray into two smaller subarrays.</a:t>
            </a:r>
          </a:p>
          <a:p>
            <a:pPr lvl="1"/>
            <a:r>
              <a:rPr lang="en-US" dirty="0"/>
              <a:t>Recursively apply the algorithm to each of the two smaller subarrays.</a:t>
            </a:r>
          </a:p>
        </p:txBody>
      </p:sp>
      <p:sp>
        <p:nvSpPr>
          <p:cNvPr id="4" name="Slide Number Placeholder 3">
            <a:extLst>
              <a:ext uri="{FF2B5EF4-FFF2-40B4-BE49-F238E27FC236}">
                <a16:creationId xmlns:a16="http://schemas.microsoft.com/office/drawing/2014/main" id="{27AA79CA-F075-E4D6-B3DE-EA237556D90B}"/>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Tree>
    <p:extLst>
      <p:ext uri="{BB962C8B-B14F-4D97-AF65-F5344CB8AC3E}">
        <p14:creationId xmlns:p14="http://schemas.microsoft.com/office/powerpoint/2010/main" val="15719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660F-4000-8042-9019-693082197F92}"/>
              </a:ext>
            </a:extLst>
          </p:cNvPr>
          <p:cNvSpPr>
            <a:spLocks noGrp="1"/>
          </p:cNvSpPr>
          <p:nvPr>
            <p:ph type="title"/>
          </p:nvPr>
        </p:nvSpPr>
        <p:spPr/>
        <p:txBody>
          <a:bodyPr/>
          <a:lstStyle/>
          <a:p>
            <a:r>
              <a:rPr lang="en-US" dirty="0"/>
              <a:t>Example Partitioning Operation</a:t>
            </a:r>
            <a:endParaRPr lang="en-US" i="1" dirty="0"/>
          </a:p>
        </p:txBody>
      </p:sp>
      <p:sp>
        <p:nvSpPr>
          <p:cNvPr id="3" name="Content Placeholder 2">
            <a:extLst>
              <a:ext uri="{FF2B5EF4-FFF2-40B4-BE49-F238E27FC236}">
                <a16:creationId xmlns:a16="http://schemas.microsoft.com/office/drawing/2014/main" id="{894F836B-1711-6598-DB80-608CB035244D}"/>
              </a:ext>
            </a:extLst>
          </p:cNvPr>
          <p:cNvSpPr>
            <a:spLocks noGrp="1"/>
          </p:cNvSpPr>
          <p:nvPr>
            <p:ph idx="1"/>
          </p:nvPr>
        </p:nvSpPr>
        <p:spPr>
          <a:xfrm>
            <a:off x="457200" y="1295400"/>
            <a:ext cx="8229600" cy="4785331"/>
          </a:xfrm>
        </p:spPr>
        <p:txBody>
          <a:bodyPr/>
          <a:lstStyle/>
          <a:p>
            <a:r>
              <a:rPr lang="en-US" sz="2400" dirty="0"/>
              <a:t>Choose the </a:t>
            </a:r>
            <a:r>
              <a:rPr lang="en-US" sz="2400" u="sng" dirty="0"/>
              <a:t>middle element</a:t>
            </a:r>
            <a:r>
              <a:rPr lang="en-US" sz="2400" dirty="0"/>
              <a:t> of the subarray as the </a:t>
            </a:r>
            <a:r>
              <a:rPr lang="en-US" sz="2400" u="sng" dirty="0"/>
              <a:t>pivot</a:t>
            </a:r>
            <a:r>
              <a:rPr lang="en-US" sz="2400" dirty="0"/>
              <a:t> element:</a:t>
            </a:r>
          </a:p>
          <a:p>
            <a:pPr lvl="4"/>
            <a:endParaRPr lang="en-US" sz="650" dirty="0"/>
          </a:p>
          <a:p>
            <a:r>
              <a:rPr lang="en-US" sz="2400" dirty="0"/>
              <a:t>Partition the subarray into </a:t>
            </a:r>
            <a:r>
              <a:rPr lang="en-US" sz="2400" u="sng" dirty="0"/>
              <a:t>two smaller subarrays</a:t>
            </a:r>
            <a:r>
              <a:rPr lang="en-US" sz="2400" dirty="0"/>
              <a:t> by moving all the values less than or equal to the pivot to the left and all the values greater than the pivot to the right.</a:t>
            </a:r>
          </a:p>
          <a:p>
            <a:pPr lvl="3"/>
            <a:endParaRPr lang="en-US" sz="1200" dirty="0"/>
          </a:p>
          <a:p>
            <a:r>
              <a:rPr lang="en-US" sz="2400" dirty="0"/>
              <a:t>Partitioning places the pivot element in its </a:t>
            </a:r>
            <a:r>
              <a:rPr lang="en-US" sz="2400" u="sng" dirty="0"/>
              <a:t>correct position</a:t>
            </a:r>
            <a:r>
              <a:rPr lang="en-US" sz="2400" dirty="0"/>
              <a:t> when the entire subarray is </a:t>
            </a:r>
            <a:r>
              <a:rPr lang="en-US" sz="2400" u="sng" dirty="0"/>
              <a:t>eventually sorted</a:t>
            </a:r>
            <a:r>
              <a:rPr lang="en-US" sz="2400" dirty="0"/>
              <a:t>:</a:t>
            </a:r>
          </a:p>
          <a:p>
            <a:endParaRPr lang="en-US" sz="2400" dirty="0"/>
          </a:p>
          <a:p>
            <a:pPr lvl="1"/>
            <a:r>
              <a:rPr lang="en-US" sz="2000" dirty="0"/>
              <a:t>Therefore, after each partitioning operation, at least one element (the pivot element) is sorted to its correct position.</a:t>
            </a:r>
          </a:p>
        </p:txBody>
      </p:sp>
      <p:sp>
        <p:nvSpPr>
          <p:cNvPr id="4" name="Slide Number Placeholder 3">
            <a:extLst>
              <a:ext uri="{FF2B5EF4-FFF2-40B4-BE49-F238E27FC236}">
                <a16:creationId xmlns:a16="http://schemas.microsoft.com/office/drawing/2014/main" id="{74389670-5542-2FD3-0EBB-1C6CCF461F9B}"/>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pic>
        <p:nvPicPr>
          <p:cNvPr id="7" name="Picture 6">
            <a:extLst>
              <a:ext uri="{FF2B5EF4-FFF2-40B4-BE49-F238E27FC236}">
                <a16:creationId xmlns:a16="http://schemas.microsoft.com/office/drawing/2014/main" id="{CA5783EA-0B94-B2B1-7336-8BD17CE63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903" y="1691659"/>
            <a:ext cx="4800600" cy="422910"/>
          </a:xfrm>
          <a:prstGeom prst="rect">
            <a:avLst/>
          </a:prstGeom>
        </p:spPr>
      </p:pic>
      <p:pic>
        <p:nvPicPr>
          <p:cNvPr id="8" name="Picture 7">
            <a:extLst>
              <a:ext uri="{FF2B5EF4-FFF2-40B4-BE49-F238E27FC236}">
                <a16:creationId xmlns:a16="http://schemas.microsoft.com/office/drawing/2014/main" id="{DA30F846-EE6E-FB56-CA82-D8394A602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903" y="3429000"/>
            <a:ext cx="4800600" cy="390525"/>
          </a:xfrm>
          <a:prstGeom prst="rect">
            <a:avLst/>
          </a:prstGeom>
        </p:spPr>
      </p:pic>
      <p:grpSp>
        <p:nvGrpSpPr>
          <p:cNvPr id="14" name="Group 13">
            <a:extLst>
              <a:ext uri="{FF2B5EF4-FFF2-40B4-BE49-F238E27FC236}">
                <a16:creationId xmlns:a16="http://schemas.microsoft.com/office/drawing/2014/main" id="{3EA6349A-3A58-FED3-020F-27960487BCD1}"/>
              </a:ext>
            </a:extLst>
          </p:cNvPr>
          <p:cNvGrpSpPr/>
          <p:nvPr/>
        </p:nvGrpSpPr>
        <p:grpSpPr>
          <a:xfrm>
            <a:off x="2537508" y="4892024"/>
            <a:ext cx="4663389" cy="338554"/>
            <a:chOff x="1645952" y="5467860"/>
            <a:chExt cx="4663389" cy="338554"/>
          </a:xfrm>
        </p:grpSpPr>
        <p:sp>
          <p:nvSpPr>
            <p:cNvPr id="11" name="TextBox 10">
              <a:extLst>
                <a:ext uri="{FF2B5EF4-FFF2-40B4-BE49-F238E27FC236}">
                  <a16:creationId xmlns:a16="http://schemas.microsoft.com/office/drawing/2014/main" id="{60D6268A-AEF9-0447-3866-97E5FA1D8D8C}"/>
                </a:ext>
              </a:extLst>
            </p:cNvPr>
            <p:cNvSpPr txBox="1"/>
            <p:nvPr/>
          </p:nvSpPr>
          <p:spPr>
            <a:xfrm>
              <a:off x="2860961" y="5467860"/>
              <a:ext cx="3448380" cy="338554"/>
            </a:xfrm>
            <a:prstGeom prst="rect">
              <a:avLst/>
            </a:prstGeom>
            <a:noFill/>
            <a:ln>
              <a:solidFill>
                <a:schemeClr val="tx1"/>
              </a:solidFill>
            </a:ln>
          </p:spPr>
          <p:txBody>
            <a:bodyPr wrap="none" rtlCol="0">
              <a:spAutoFit/>
            </a:bodyPr>
            <a:lstStyle/>
            <a:p>
              <a:r>
                <a:rPr lang="en-US" dirty="0"/>
                <a:t>21    26    32   34    51    61   61   76</a:t>
              </a:r>
            </a:p>
          </p:txBody>
        </p:sp>
        <p:sp>
          <p:nvSpPr>
            <p:cNvPr id="12" name="TextBox 11">
              <a:extLst>
                <a:ext uri="{FF2B5EF4-FFF2-40B4-BE49-F238E27FC236}">
                  <a16:creationId xmlns:a16="http://schemas.microsoft.com/office/drawing/2014/main" id="{1251D389-0E15-2F27-8104-DD7F7BB54D19}"/>
                </a:ext>
              </a:extLst>
            </p:cNvPr>
            <p:cNvSpPr txBox="1"/>
            <p:nvPr/>
          </p:nvSpPr>
          <p:spPr>
            <a:xfrm>
              <a:off x="1645952" y="5467860"/>
              <a:ext cx="699230" cy="338554"/>
            </a:xfrm>
            <a:prstGeom prst="rect">
              <a:avLst/>
            </a:prstGeom>
            <a:noFill/>
            <a:ln>
              <a:solidFill>
                <a:schemeClr val="tx1"/>
              </a:solidFill>
            </a:ln>
          </p:spPr>
          <p:txBody>
            <a:bodyPr wrap="none" rtlCol="0">
              <a:spAutoFit/>
            </a:bodyPr>
            <a:lstStyle/>
            <a:p>
              <a:r>
                <a:rPr lang="en-US" dirty="0"/>
                <a:t>6   15</a:t>
              </a:r>
            </a:p>
          </p:txBody>
        </p:sp>
        <p:sp>
          <p:nvSpPr>
            <p:cNvPr id="13" name="TextBox 12">
              <a:extLst>
                <a:ext uri="{FF2B5EF4-FFF2-40B4-BE49-F238E27FC236}">
                  <a16:creationId xmlns:a16="http://schemas.microsoft.com/office/drawing/2014/main" id="{6D58F93B-6934-9A80-424D-B000F8970D94}"/>
                </a:ext>
              </a:extLst>
            </p:cNvPr>
            <p:cNvSpPr txBox="1"/>
            <p:nvPr/>
          </p:nvSpPr>
          <p:spPr>
            <a:xfrm>
              <a:off x="2391286" y="5467860"/>
              <a:ext cx="412292" cy="338554"/>
            </a:xfrm>
            <a:prstGeom prst="rect">
              <a:avLst/>
            </a:prstGeom>
            <a:noFill/>
          </p:spPr>
          <p:txBody>
            <a:bodyPr wrap="none" rtlCol="0">
              <a:spAutoFit/>
            </a:bodyPr>
            <a:lstStyle/>
            <a:p>
              <a:r>
                <a:rPr lang="en-US" dirty="0"/>
                <a:t>16</a:t>
              </a:r>
            </a:p>
          </p:txBody>
        </p:sp>
      </p:grpSp>
    </p:spTree>
    <p:extLst>
      <p:ext uri="{BB962C8B-B14F-4D97-AF65-F5344CB8AC3E}">
        <p14:creationId xmlns:p14="http://schemas.microsoft.com/office/powerpoint/2010/main" val="7256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0D44-5902-EF6E-6743-025AD9040BCE}"/>
              </a:ext>
            </a:extLst>
          </p:cNvPr>
          <p:cNvSpPr>
            <a:spLocks noGrp="1"/>
          </p:cNvSpPr>
          <p:nvPr>
            <p:ph type="title"/>
          </p:nvPr>
        </p:nvSpPr>
        <p:spPr/>
        <p:txBody>
          <a:bodyPr/>
          <a:lstStyle/>
          <a:p>
            <a:r>
              <a:rPr lang="en-US" dirty="0"/>
              <a:t>How to Partition a Subarray</a:t>
            </a:r>
          </a:p>
        </p:txBody>
      </p:sp>
      <p:sp>
        <p:nvSpPr>
          <p:cNvPr id="3" name="Content Placeholder 2">
            <a:extLst>
              <a:ext uri="{FF2B5EF4-FFF2-40B4-BE49-F238E27FC236}">
                <a16:creationId xmlns:a16="http://schemas.microsoft.com/office/drawing/2014/main" id="{F6CB3908-6D35-C3F1-0EC2-2683ED740AFF}"/>
              </a:ext>
            </a:extLst>
          </p:cNvPr>
          <p:cNvSpPr>
            <a:spLocks noGrp="1"/>
          </p:cNvSpPr>
          <p:nvPr>
            <p:ph idx="1"/>
          </p:nvPr>
        </p:nvSpPr>
        <p:spPr>
          <a:xfrm>
            <a:off x="457200" y="1219170"/>
            <a:ext cx="8229600" cy="4770122"/>
          </a:xfrm>
          <a:solidFill>
            <a:srgbClr val="FEE698">
              <a:alpha val="24629"/>
            </a:srgbClr>
          </a:solidFill>
          <a:ln>
            <a:solidFill>
              <a:srgbClr val="E1A90D"/>
            </a:solidFill>
          </a:ln>
        </p:spPr>
        <p:txBody>
          <a:bodyPr/>
          <a:lstStyle/>
          <a:p>
            <a:pPr>
              <a:buFont typeface="+mj-lt"/>
              <a:buAutoNum type="arabicPeriod"/>
            </a:pPr>
            <a:r>
              <a:rPr lang="en-US" sz="1700" kern="100" dirty="0">
                <a:effectLst/>
                <a:ea typeface="Calibri" panose="020F0502020204030204" pitchFamily="34" charset="0"/>
                <a:cs typeface="Times New Roman" panose="02020603050405020304" pitchFamily="18" charset="0"/>
              </a:rPr>
              <a:t>Choose one element of the array to be the </a:t>
            </a:r>
            <a:r>
              <a:rPr lang="en-US" sz="1700" u="sng" kern="100" dirty="0">
                <a:effectLst/>
                <a:ea typeface="Calibri" panose="020F0502020204030204" pitchFamily="34" charset="0"/>
                <a:cs typeface="Times New Roman" panose="02020603050405020304" pitchFamily="18" charset="0"/>
              </a:rPr>
              <a:t>pivot element</a:t>
            </a:r>
            <a:r>
              <a:rPr lang="en-US" sz="1700" kern="100" dirty="0">
                <a:effectLst/>
                <a:ea typeface="Calibri" panose="020F0502020204030204" pitchFamily="34" charset="0"/>
                <a:cs typeface="Times New Roman" panose="02020603050405020304" pitchFamily="18" charset="0"/>
              </a:rPr>
              <a:t>. In our examples, we’ll choose the element at or near the middle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(line A).</a:t>
            </a:r>
            <a:r>
              <a:rPr lang="en-US" sz="1700" dirty="0">
                <a:effectLst/>
              </a:rPr>
              <a:t> </a:t>
            </a:r>
            <a:r>
              <a:rPr lang="en-US" sz="1700" kern="100" dirty="0">
                <a:effectLst/>
                <a:ea typeface="Calibri" panose="020F0502020204030204" pitchFamily="34" charset="0"/>
                <a:cs typeface="Times New Roman" panose="02020603050405020304" pitchFamily="18" charset="0"/>
              </a:rPr>
              <a:t>.</a:t>
            </a:r>
          </a:p>
          <a:p>
            <a:pPr>
              <a:buFont typeface="+mj-lt"/>
              <a:buAutoNum type="arabicPeriod"/>
            </a:pPr>
            <a:r>
              <a:rPr lang="en-US" sz="1700" u="sng" dirty="0">
                <a:solidFill>
                  <a:srgbClr val="000000"/>
                </a:solidFill>
                <a:effectLst/>
                <a:ea typeface="Times New Roman" panose="02020603050405020304" pitchFamily="18" charset="0"/>
                <a:cs typeface="Times New Roman" panose="02020603050405020304" pitchFamily="18" charset="0"/>
              </a:rPr>
              <a:t>Park the pivot elemen</a:t>
            </a:r>
            <a:r>
              <a:rPr lang="en-US" sz="1700" dirty="0">
                <a:solidFill>
                  <a:srgbClr val="000000"/>
                </a:solidFill>
                <a:effectLst/>
                <a:ea typeface="Times New Roman" panose="02020603050405020304" pitchFamily="18" charset="0"/>
                <a:cs typeface="Times New Roman" panose="02020603050405020304" pitchFamily="18" charset="0"/>
              </a:rPr>
              <a:t>t out of the way be swapping it with the rightmost element of the array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(line B)</a:t>
            </a:r>
            <a:r>
              <a:rPr lang="en-US" sz="1700" dirty="0">
                <a:solidFill>
                  <a:srgbClr val="000000"/>
                </a:solidFill>
                <a:effectLst/>
                <a:ea typeface="Times New Roman" panose="02020603050405020304" pitchFamily="18" charset="0"/>
                <a:cs typeface="Times New Roman" panose="02020603050405020304" pitchFamily="18" charset="0"/>
              </a:rPr>
              <a:t>. Set variable </a:t>
            </a:r>
            <a:r>
              <a:rPr lang="en-US" sz="1700" b="1" u="none" strike="noStrike"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i</a:t>
            </a:r>
            <a:r>
              <a:rPr lang="en-US" sz="1700" dirty="0">
                <a:solidFill>
                  <a:srgbClr val="000000"/>
                </a:solidFill>
                <a:effectLst/>
                <a:ea typeface="Times New Roman" panose="02020603050405020304" pitchFamily="18" charset="0"/>
                <a:cs typeface="Times New Roman" panose="02020603050405020304" pitchFamily="18" charset="0"/>
              </a:rPr>
              <a:t> to the element index of the leftmost element and variable </a:t>
            </a:r>
            <a:r>
              <a:rPr lang="en-US" sz="1700" b="1" dirty="0">
                <a:solidFill>
                  <a:srgbClr val="000000"/>
                </a:solidFill>
                <a:latin typeface="Courier New" panose="02070309020205020404" pitchFamily="49" charset="0"/>
                <a:cs typeface="Courier New" panose="02070309020205020404" pitchFamily="49" charset="0"/>
              </a:rPr>
              <a:t>j</a:t>
            </a:r>
            <a:r>
              <a:rPr lang="en-US" sz="1700" dirty="0">
                <a:solidFill>
                  <a:srgbClr val="000000"/>
                </a:solidFill>
                <a:effectLst/>
                <a:ea typeface="Times New Roman" panose="02020603050405020304" pitchFamily="18" charset="0"/>
                <a:cs typeface="Times New Roman" panose="02020603050405020304" pitchFamily="18" charset="0"/>
              </a:rPr>
              <a:t> to be the index of the element just to the left of the parked pivot element.</a:t>
            </a:r>
          </a:p>
          <a:p>
            <a:pPr>
              <a:buFont typeface="+mj-lt"/>
              <a:buAutoNum type="arabicPeriod"/>
            </a:pPr>
            <a:r>
              <a:rPr lang="en-US" sz="1700" u="sng" dirty="0">
                <a:solidFill>
                  <a:srgbClr val="000000"/>
                </a:solidFill>
                <a:effectLst/>
                <a:ea typeface="Times New Roman" panose="02020603050405020304" pitchFamily="18" charset="0"/>
                <a:cs typeface="Times New Roman" panose="02020603050405020304" pitchFamily="18" charset="0"/>
              </a:rPr>
              <a:t>Move </a:t>
            </a:r>
            <a:r>
              <a:rPr lang="en-US" sz="1700" b="1" u="sng" dirty="0" err="1">
                <a:solidFill>
                  <a:srgbClr val="000000"/>
                </a:solidFill>
                <a:latin typeface="Courier New" panose="02070309020205020404" pitchFamily="49" charset="0"/>
                <a:cs typeface="Courier New" panose="02070309020205020404" pitchFamily="49" charset="0"/>
              </a:rPr>
              <a:t>i</a:t>
            </a:r>
            <a:r>
              <a:rPr lang="en-US" sz="1700" u="sng" dirty="0">
                <a:solidFill>
                  <a:srgbClr val="000000"/>
                </a:solidFill>
                <a:effectLst/>
                <a:ea typeface="Times New Roman" panose="02020603050405020304" pitchFamily="18" charset="0"/>
                <a:cs typeface="Times New Roman" panose="02020603050405020304" pitchFamily="18" charset="0"/>
              </a:rPr>
              <a:t> to the right</a:t>
            </a:r>
            <a:r>
              <a:rPr lang="en-US" sz="1700" dirty="0">
                <a:solidFill>
                  <a:srgbClr val="000000"/>
                </a:solidFill>
                <a:effectLst/>
                <a:ea typeface="Times New Roman" panose="02020603050405020304" pitchFamily="18" charset="0"/>
                <a:cs typeface="Times New Roman" panose="02020603050405020304" pitchFamily="18" charset="0"/>
              </a:rPr>
              <a:t> (i.e., increment </a:t>
            </a:r>
            <a:r>
              <a:rPr lang="en-US" sz="1700" b="1" dirty="0" err="1">
                <a:solidFill>
                  <a:srgbClr val="000000"/>
                </a:solidFill>
                <a:latin typeface="Courier New" panose="02070309020205020404" pitchFamily="49" charset="0"/>
                <a:cs typeface="Courier New" panose="02070309020205020404" pitchFamily="49" charset="0"/>
              </a:rPr>
              <a:t>i</a:t>
            </a:r>
            <a:r>
              <a:rPr lang="en-US" sz="1700" dirty="0">
                <a:solidFill>
                  <a:srgbClr val="000000"/>
                </a:solidFill>
                <a:effectLst/>
                <a:ea typeface="Times New Roman" panose="02020603050405020304" pitchFamily="18" charset="0"/>
                <a:cs typeface="Times New Roman" panose="02020603050405020304" pitchFamily="18" charset="0"/>
              </a:rPr>
              <a:t>) while the value of the </a:t>
            </a:r>
            <a:r>
              <a:rPr lang="en-US" sz="1700" i="1" u="none" strike="noStrike" dirty="0" err="1">
                <a:solidFill>
                  <a:srgbClr val="000000"/>
                </a:solidFill>
                <a:effectLst/>
                <a:ea typeface="Times New Roman" panose="02020603050405020304" pitchFamily="18" charset="0"/>
                <a:cs typeface="Times New Roman" panose="02020603050405020304" pitchFamily="18" charset="0"/>
              </a:rPr>
              <a:t>i</a:t>
            </a:r>
            <a:r>
              <a:rPr lang="en-US" sz="1700" i="1" u="none" strike="noStrike" baseline="30000" dirty="0">
                <a:solidFill>
                  <a:srgbClr val="000000"/>
                </a:solidFill>
                <a:effectLst/>
                <a:ea typeface="Times New Roman" panose="02020603050405020304" pitchFamily="18" charset="0"/>
                <a:cs typeface="Times New Roman" panose="02020603050405020304" pitchFamily="18" charset="0"/>
              </a:rPr>
              <a:t> </a:t>
            </a:r>
            <a:r>
              <a:rPr lang="en-US" sz="1700" baseline="30000" dirty="0" err="1">
                <a:solidFill>
                  <a:srgbClr val="000000"/>
                </a:solidFill>
                <a:effectLst/>
                <a:ea typeface="Times New Roman" panose="02020603050405020304" pitchFamily="18" charset="0"/>
                <a:cs typeface="Times New Roman" panose="02020603050405020304" pitchFamily="18" charset="0"/>
              </a:rPr>
              <a:t>th</a:t>
            </a:r>
            <a:r>
              <a:rPr lang="en-US" sz="1700" dirty="0">
                <a:solidFill>
                  <a:srgbClr val="000000"/>
                </a:solidFill>
                <a:effectLst/>
                <a:ea typeface="Times New Roman" panose="02020603050405020304" pitchFamily="18" charset="0"/>
                <a:cs typeface="Times New Roman" panose="02020603050405020304" pitchFamily="18" charset="0"/>
              </a:rPr>
              <a:t> element is less than or equal to the pivot value. It is passing over values that are already on the correct side of the pivot. element. </a:t>
            </a:r>
            <a:r>
              <a:rPr lang="en-US" sz="1700" b="1" dirty="0" err="1">
                <a:solidFill>
                  <a:srgbClr val="000000"/>
                </a:solidFill>
                <a:latin typeface="Courier New" panose="02070309020205020404" pitchFamily="49" charset="0"/>
                <a:cs typeface="Courier New" panose="02070309020205020404" pitchFamily="49" charset="0"/>
              </a:rPr>
              <a:t>i</a:t>
            </a:r>
            <a:r>
              <a:rPr lang="en-US" sz="1700" dirty="0">
                <a:solidFill>
                  <a:srgbClr val="000000"/>
                </a:solidFill>
                <a:effectLst/>
                <a:ea typeface="Times New Roman" panose="02020603050405020304" pitchFamily="18" charset="0"/>
                <a:cs typeface="Times New Roman" panose="02020603050405020304" pitchFamily="18" charset="0"/>
              </a:rPr>
              <a:t> might not move at all.</a:t>
            </a:r>
          </a:p>
          <a:p>
            <a:pPr>
              <a:buFont typeface="+mj-lt"/>
              <a:buAutoNum type="arabicPeriod"/>
            </a:pPr>
            <a:r>
              <a:rPr lang="en-US" sz="1700" u="sng" dirty="0">
                <a:solidFill>
                  <a:srgbClr val="000000"/>
                </a:solidFill>
                <a:effectLst/>
                <a:ea typeface="Times New Roman" panose="02020603050405020304" pitchFamily="18" charset="0"/>
                <a:cs typeface="Times New Roman" panose="02020603050405020304" pitchFamily="18" charset="0"/>
              </a:rPr>
              <a:t>Move </a:t>
            </a:r>
            <a:r>
              <a:rPr lang="en-US" sz="1700" b="1" u="sng" dirty="0">
                <a:solidFill>
                  <a:srgbClr val="000000"/>
                </a:solidFill>
                <a:latin typeface="Courier New" panose="02070309020205020404" pitchFamily="49" charset="0"/>
                <a:cs typeface="Courier New" panose="02070309020205020404" pitchFamily="49" charset="0"/>
              </a:rPr>
              <a:t>j</a:t>
            </a:r>
            <a:r>
              <a:rPr lang="en-US" sz="1700" u="sng" dirty="0">
                <a:solidFill>
                  <a:srgbClr val="000000"/>
                </a:solidFill>
                <a:effectLst/>
                <a:ea typeface="Times New Roman" panose="02020603050405020304" pitchFamily="18" charset="0"/>
                <a:cs typeface="Times New Roman" panose="02020603050405020304" pitchFamily="18" charset="0"/>
              </a:rPr>
              <a:t> to the left</a:t>
            </a:r>
            <a:r>
              <a:rPr lang="en-US" sz="1700" dirty="0">
                <a:solidFill>
                  <a:srgbClr val="000000"/>
                </a:solidFill>
                <a:effectLst/>
                <a:ea typeface="Times New Roman" panose="02020603050405020304" pitchFamily="18" charset="0"/>
                <a:cs typeface="Times New Roman" panose="02020603050405020304" pitchFamily="18" charset="0"/>
              </a:rPr>
              <a:t> (i.e., decrement </a:t>
            </a:r>
            <a:r>
              <a:rPr lang="en-US" sz="1700" b="1" dirty="0">
                <a:solidFill>
                  <a:srgbClr val="000000"/>
                </a:solidFill>
                <a:latin typeface="Courier New" panose="02070309020205020404" pitchFamily="49" charset="0"/>
                <a:cs typeface="Courier New" panose="02070309020205020404" pitchFamily="49" charset="0"/>
              </a:rPr>
              <a:t>j</a:t>
            </a:r>
            <a:r>
              <a:rPr lang="en-US" sz="1700" dirty="0">
                <a:solidFill>
                  <a:srgbClr val="000000"/>
                </a:solidFill>
                <a:effectLst/>
                <a:ea typeface="Times New Roman" panose="02020603050405020304" pitchFamily="18" charset="0"/>
                <a:cs typeface="Times New Roman" panose="02020603050405020304" pitchFamily="18" charset="0"/>
              </a:rPr>
              <a:t>) while the value of the </a:t>
            </a:r>
            <a:r>
              <a:rPr lang="en-US" sz="1700" i="1" u="none" strike="noStrike" dirty="0">
                <a:solidFill>
                  <a:srgbClr val="000000"/>
                </a:solidFill>
                <a:effectLst/>
                <a:ea typeface="Times New Roman" panose="02020603050405020304" pitchFamily="18" charset="0"/>
                <a:cs typeface="Times New Roman" panose="02020603050405020304" pitchFamily="18" charset="0"/>
              </a:rPr>
              <a:t>j</a:t>
            </a:r>
            <a:r>
              <a:rPr lang="en-US" sz="1700" i="1" u="none" strike="noStrike" baseline="30000" dirty="0">
                <a:solidFill>
                  <a:srgbClr val="000000"/>
                </a:solidFill>
                <a:effectLst/>
                <a:ea typeface="Times New Roman" panose="02020603050405020304" pitchFamily="18" charset="0"/>
                <a:cs typeface="Times New Roman" panose="02020603050405020304" pitchFamily="18" charset="0"/>
              </a:rPr>
              <a:t> </a:t>
            </a:r>
            <a:r>
              <a:rPr lang="en-US" sz="1700" baseline="30000" dirty="0" err="1">
                <a:solidFill>
                  <a:srgbClr val="000000"/>
                </a:solidFill>
                <a:cs typeface="Times New Roman" panose="02020603050405020304" pitchFamily="18" charset="0"/>
              </a:rPr>
              <a:t>th</a:t>
            </a:r>
            <a:r>
              <a:rPr lang="en-US" sz="1700" dirty="0">
                <a:solidFill>
                  <a:srgbClr val="000000"/>
                </a:solidFill>
                <a:effectLst/>
                <a:ea typeface="Times New Roman" panose="02020603050405020304" pitchFamily="18" charset="0"/>
                <a:cs typeface="Times New Roman" panose="02020603050405020304" pitchFamily="18" charset="0"/>
              </a:rPr>
              <a:t> element is greater than the pivot value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(line C)</a:t>
            </a:r>
            <a:r>
              <a:rPr lang="en-US" sz="1700" dirty="0">
                <a:solidFill>
                  <a:srgbClr val="000000"/>
                </a:solidFill>
                <a:effectLst/>
                <a:ea typeface="Times New Roman" panose="02020603050405020304" pitchFamily="18" charset="0"/>
                <a:cs typeface="Times New Roman" panose="02020603050405020304" pitchFamily="18" charset="0"/>
              </a:rPr>
              <a:t>. It is passing over values that are already on the correct side of the pivot. </a:t>
            </a:r>
            <a:r>
              <a:rPr lang="en-US" sz="1700" b="1" dirty="0">
                <a:solidFill>
                  <a:srgbClr val="000000"/>
                </a:solidFill>
                <a:latin typeface="Courier New" panose="02070309020205020404" pitchFamily="49" charset="0"/>
                <a:cs typeface="Courier New" panose="02070309020205020404" pitchFamily="49" charset="0"/>
              </a:rPr>
              <a:t>j</a:t>
            </a:r>
            <a:r>
              <a:rPr lang="en-US" sz="1700" dirty="0">
                <a:solidFill>
                  <a:srgbClr val="000000"/>
                </a:solidFill>
                <a:effectLst/>
                <a:ea typeface="Times New Roman" panose="02020603050405020304" pitchFamily="18" charset="0"/>
                <a:cs typeface="Times New Roman" panose="02020603050405020304" pitchFamily="18" charset="0"/>
              </a:rPr>
              <a:t> might not move at all.</a:t>
            </a:r>
          </a:p>
          <a:p>
            <a:pPr>
              <a:buFont typeface="+mj-lt"/>
              <a:buAutoNum type="arabicPeriod"/>
            </a:pPr>
            <a:r>
              <a:rPr lang="en-US" sz="1700" dirty="0">
                <a:solidFill>
                  <a:srgbClr val="000000"/>
                </a:solidFill>
                <a:effectLst/>
                <a:ea typeface="Times New Roman" panose="02020603050405020304" pitchFamily="18" charset="0"/>
                <a:cs typeface="Times New Roman" panose="02020603050405020304" pitchFamily="18" charset="0"/>
              </a:rPr>
              <a:t>After </a:t>
            </a:r>
            <a:r>
              <a:rPr lang="en-US" sz="1700" b="1" dirty="0" err="1">
                <a:solidFill>
                  <a:srgbClr val="000000"/>
                </a:solidFill>
                <a:latin typeface="Courier New" panose="02070309020205020404" pitchFamily="49" charset="0"/>
                <a:cs typeface="Courier New" panose="02070309020205020404" pitchFamily="49" charset="0"/>
              </a:rPr>
              <a:t>i</a:t>
            </a:r>
            <a:r>
              <a:rPr lang="en-US" sz="1700" dirty="0">
                <a:solidFill>
                  <a:srgbClr val="000000"/>
                </a:solidFill>
                <a:effectLst/>
                <a:ea typeface="Times New Roman" panose="02020603050405020304" pitchFamily="18" charset="0"/>
                <a:cs typeface="Times New Roman" panose="02020603050405020304" pitchFamily="18" charset="0"/>
              </a:rPr>
              <a:t> and </a:t>
            </a:r>
            <a:r>
              <a:rPr lang="en-US" sz="1700" b="1" dirty="0">
                <a:solidFill>
                  <a:srgbClr val="000000"/>
                </a:solidFill>
                <a:latin typeface="Courier New" panose="02070309020205020404" pitchFamily="49" charset="0"/>
                <a:cs typeface="Courier New" panose="02070309020205020404" pitchFamily="49" charset="0"/>
              </a:rPr>
              <a:t>j</a:t>
            </a:r>
            <a:r>
              <a:rPr lang="en-US" sz="1700" dirty="0">
                <a:solidFill>
                  <a:srgbClr val="000000"/>
                </a:solidFill>
                <a:effectLst/>
                <a:ea typeface="Times New Roman" panose="02020603050405020304" pitchFamily="18" charset="0"/>
                <a:cs typeface="Times New Roman" panose="02020603050405020304" pitchFamily="18" charset="0"/>
              </a:rPr>
              <a:t> have both stopped moving, if </a:t>
            </a:r>
            <a:r>
              <a:rPr lang="en-US" sz="1700" b="1" dirty="0" err="1">
                <a:solidFill>
                  <a:srgbClr val="000000"/>
                </a:solidFill>
                <a:latin typeface="Courier New" panose="02070309020205020404" pitchFamily="49" charset="0"/>
                <a:cs typeface="Courier New" panose="02070309020205020404" pitchFamily="49" charset="0"/>
              </a:rPr>
              <a:t>i</a:t>
            </a:r>
            <a:r>
              <a:rPr lang="en-US" sz="1700" u="none" strike="noStrike" dirty="0">
                <a:solidFill>
                  <a:srgbClr val="000000"/>
                </a:solidFill>
                <a:effectLst/>
                <a:ea typeface="Times New Roman" panose="02020603050405020304" pitchFamily="18" charset="0"/>
                <a:cs typeface="Times New Roman" panose="02020603050405020304" pitchFamily="18" charset="0"/>
              </a:rPr>
              <a:t> &lt; </a:t>
            </a:r>
            <a:r>
              <a:rPr lang="en-US" sz="1700" b="1" dirty="0">
                <a:solidFill>
                  <a:srgbClr val="000000"/>
                </a:solidFill>
                <a:latin typeface="Courier New" panose="02070309020205020404" pitchFamily="49" charset="0"/>
                <a:cs typeface="Courier New" panose="02070309020205020404" pitchFamily="49" charset="0"/>
              </a:rPr>
              <a:t>j</a:t>
            </a:r>
            <a:r>
              <a:rPr lang="en-US" sz="1700" dirty="0">
                <a:solidFill>
                  <a:srgbClr val="000000"/>
                </a:solidFill>
                <a:effectLst/>
                <a:ea typeface="Times New Roman" panose="02020603050405020304" pitchFamily="18" charset="0"/>
                <a:cs typeface="Times New Roman" panose="02020603050405020304" pitchFamily="18" charset="0"/>
              </a:rPr>
              <a:t>, </a:t>
            </a:r>
            <a:r>
              <a:rPr lang="en-US" sz="1700" u="sng" dirty="0">
                <a:solidFill>
                  <a:srgbClr val="000000"/>
                </a:solidFill>
                <a:effectLst/>
                <a:ea typeface="Times New Roman" panose="02020603050405020304" pitchFamily="18" charset="0"/>
                <a:cs typeface="Times New Roman" panose="02020603050405020304" pitchFamily="18" charset="0"/>
              </a:rPr>
              <a:t>swap the </a:t>
            </a:r>
            <a:r>
              <a:rPr lang="en-US" sz="1700" i="1" u="sng" dirty="0" err="1">
                <a:solidFill>
                  <a:srgbClr val="000000"/>
                </a:solidFill>
                <a:ea typeface="Times New Roman" panose="02020603050405020304" pitchFamily="18" charset="0"/>
                <a:cs typeface="Times New Roman" panose="02020603050405020304" pitchFamily="18" charset="0"/>
              </a:rPr>
              <a:t>i</a:t>
            </a:r>
            <a:r>
              <a:rPr lang="en-US" sz="1700" i="1" u="sng" baseline="30000" dirty="0">
                <a:solidFill>
                  <a:srgbClr val="000000"/>
                </a:solidFill>
                <a:ea typeface="Times New Roman" panose="02020603050405020304" pitchFamily="18" charset="0"/>
                <a:cs typeface="Times New Roman" panose="02020603050405020304" pitchFamily="18" charset="0"/>
              </a:rPr>
              <a:t> </a:t>
            </a:r>
            <a:r>
              <a:rPr lang="en-US" sz="1700" u="sng" baseline="30000" dirty="0" err="1">
                <a:solidFill>
                  <a:srgbClr val="000000"/>
                </a:solidFill>
                <a:ea typeface="Times New Roman" panose="02020603050405020304" pitchFamily="18" charset="0"/>
                <a:cs typeface="Times New Roman" panose="02020603050405020304" pitchFamily="18" charset="0"/>
              </a:rPr>
              <a:t>th</a:t>
            </a:r>
            <a:r>
              <a:rPr lang="en-US" sz="1700" u="sng" dirty="0">
                <a:solidFill>
                  <a:srgbClr val="000000"/>
                </a:solidFill>
                <a:effectLst/>
                <a:ea typeface="Times New Roman" panose="02020603050405020304" pitchFamily="18" charset="0"/>
                <a:cs typeface="Times New Roman" panose="02020603050405020304" pitchFamily="18" charset="0"/>
              </a:rPr>
              <a:t> and </a:t>
            </a:r>
            <a:r>
              <a:rPr lang="en-US" sz="1700" i="1" u="sng" dirty="0">
                <a:solidFill>
                  <a:srgbClr val="000000"/>
                </a:solidFill>
                <a:ea typeface="Times New Roman" panose="02020603050405020304" pitchFamily="18" charset="0"/>
                <a:cs typeface="Times New Roman" panose="02020603050405020304" pitchFamily="18" charset="0"/>
              </a:rPr>
              <a:t>j</a:t>
            </a:r>
            <a:r>
              <a:rPr lang="en-US" sz="1700" i="1" u="sng" baseline="30000" dirty="0">
                <a:solidFill>
                  <a:srgbClr val="000000"/>
                </a:solidFill>
                <a:ea typeface="Times New Roman" panose="02020603050405020304" pitchFamily="18" charset="0"/>
                <a:cs typeface="Times New Roman" panose="02020603050405020304" pitchFamily="18" charset="0"/>
              </a:rPr>
              <a:t> </a:t>
            </a:r>
            <a:r>
              <a:rPr lang="en-US" sz="1700" u="sng" baseline="30000" dirty="0" err="1">
                <a:solidFill>
                  <a:srgbClr val="000000"/>
                </a:solidFill>
                <a:cs typeface="Times New Roman" panose="02020603050405020304" pitchFamily="18" charset="0"/>
              </a:rPr>
              <a:t>th</a:t>
            </a:r>
            <a:r>
              <a:rPr lang="en-US" sz="1700" u="sng" dirty="0">
                <a:solidFill>
                  <a:srgbClr val="000000"/>
                </a:solidFill>
                <a:ea typeface="Times New Roman" panose="02020603050405020304" pitchFamily="18" charset="0"/>
                <a:cs typeface="Times New Roman" panose="02020603050405020304" pitchFamily="18" charset="0"/>
              </a:rPr>
              <a:t> </a:t>
            </a:r>
            <a:r>
              <a:rPr lang="en-US" sz="1700" u="sng" dirty="0">
                <a:solidFill>
                  <a:srgbClr val="000000"/>
                </a:solidFill>
                <a:effectLst/>
                <a:ea typeface="Times New Roman" panose="02020603050405020304" pitchFamily="18" charset="0"/>
                <a:cs typeface="Times New Roman" panose="02020603050405020304" pitchFamily="18" charset="0"/>
              </a:rPr>
              <a:t>element</a:t>
            </a:r>
            <a:r>
              <a:rPr lang="en-US" sz="1700" dirty="0">
                <a:solidFill>
                  <a:srgbClr val="000000"/>
                </a:solidFill>
                <a:effectLst/>
                <a:ea typeface="Times New Roman" panose="02020603050405020304" pitchFamily="18" charset="0"/>
                <a:cs typeface="Times New Roman" panose="02020603050405020304" pitchFamily="18" charset="0"/>
              </a:rPr>
              <a:t> values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(line D).</a:t>
            </a:r>
            <a:r>
              <a:rPr lang="en-US" sz="1700" dirty="0">
                <a:effectLst/>
              </a:rPr>
              <a:t> </a:t>
            </a:r>
            <a:endParaRPr lang="en-US" sz="1700" dirty="0">
              <a:solidFill>
                <a:srgbClr val="000000"/>
              </a:solidFill>
              <a:effectLst/>
              <a:ea typeface="Times New Roman" panose="02020603050405020304" pitchFamily="18" charset="0"/>
              <a:cs typeface="Times New Roman" panose="02020603050405020304" pitchFamily="18" charset="0"/>
            </a:endParaRPr>
          </a:p>
          <a:p>
            <a:pPr>
              <a:buFont typeface="+mj-lt"/>
              <a:buAutoNum type="arabicPeriod"/>
            </a:pPr>
            <a:r>
              <a:rPr lang="en-US" sz="1700" dirty="0">
                <a:solidFill>
                  <a:srgbClr val="000000"/>
                </a:solidFill>
                <a:effectLst/>
                <a:ea typeface="Times New Roman" panose="02020603050405020304" pitchFamily="18" charset="0"/>
                <a:cs typeface="Times New Roman" panose="02020603050405020304" pitchFamily="18" charset="0"/>
              </a:rPr>
              <a:t>Repeat steps 3, 4, and 5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(lines E through I) </a:t>
            </a:r>
            <a:r>
              <a:rPr lang="en-US" sz="1700" dirty="0">
                <a:solidFill>
                  <a:srgbClr val="000000"/>
                </a:solidFill>
                <a:effectLst/>
                <a:ea typeface="Times New Roman" panose="02020603050405020304" pitchFamily="18" charset="0"/>
                <a:cs typeface="Times New Roman" panose="02020603050405020304" pitchFamily="18" charset="0"/>
              </a:rPr>
              <a:t> </a:t>
            </a:r>
            <a:r>
              <a:rPr lang="en-US" sz="1700" u="sng" dirty="0">
                <a:solidFill>
                  <a:srgbClr val="000000"/>
                </a:solidFill>
                <a:effectLst/>
                <a:ea typeface="Times New Roman" panose="02020603050405020304" pitchFamily="18" charset="0"/>
                <a:cs typeface="Times New Roman" panose="02020603050405020304" pitchFamily="18" charset="0"/>
              </a:rPr>
              <a:t>until </a:t>
            </a:r>
            <a:r>
              <a:rPr lang="en-US" sz="1700" b="1" u="sng" dirty="0">
                <a:solidFill>
                  <a:srgbClr val="000000"/>
                </a:solidFill>
                <a:latin typeface="Courier New" panose="02070309020205020404" pitchFamily="49" charset="0"/>
                <a:cs typeface="Courier New" panose="02070309020205020404" pitchFamily="49" charset="0"/>
              </a:rPr>
              <a:t>j</a:t>
            </a:r>
            <a:r>
              <a:rPr lang="en-US" sz="1700" u="sng" dirty="0">
                <a:solidFill>
                  <a:srgbClr val="000000"/>
                </a:solidFill>
                <a:effectLst/>
                <a:ea typeface="Times New Roman" panose="02020603050405020304" pitchFamily="18" charset="0"/>
                <a:cs typeface="Times New Roman" panose="02020603050405020304" pitchFamily="18" charset="0"/>
              </a:rPr>
              <a:t> crosses </a:t>
            </a:r>
            <a:r>
              <a:rPr lang="en-US" sz="1700" b="1" u="sng" dirty="0" err="1">
                <a:solidFill>
                  <a:srgbClr val="000000"/>
                </a:solidFill>
                <a:latin typeface="Courier New" panose="02070309020205020404" pitchFamily="49" charset="0"/>
                <a:cs typeface="Courier New" panose="02070309020205020404" pitchFamily="49" charset="0"/>
              </a:rPr>
              <a:t>i</a:t>
            </a:r>
            <a:r>
              <a:rPr lang="en-US" sz="1700" dirty="0">
                <a:solidFill>
                  <a:srgbClr val="000000"/>
                </a:solidFill>
                <a:effectLst/>
                <a:ea typeface="Times New Roman" panose="02020603050405020304" pitchFamily="18" charset="0"/>
                <a:cs typeface="Times New Roman" panose="02020603050405020304" pitchFamily="18" charset="0"/>
              </a:rPr>
              <a:t>. Swap back in the value of the </a:t>
            </a:r>
            <a:r>
              <a:rPr lang="en-US" sz="1700" i="1" dirty="0" err="1">
                <a:solidFill>
                  <a:srgbClr val="000000"/>
                </a:solidFill>
                <a:ea typeface="Times New Roman" panose="02020603050405020304" pitchFamily="18" charset="0"/>
                <a:cs typeface="Times New Roman" panose="02020603050405020304" pitchFamily="18" charset="0"/>
              </a:rPr>
              <a:t>i</a:t>
            </a:r>
            <a:r>
              <a:rPr lang="en-US" sz="1700" i="1" baseline="30000" dirty="0">
                <a:solidFill>
                  <a:srgbClr val="000000"/>
                </a:solidFill>
                <a:ea typeface="Times New Roman" panose="02020603050405020304" pitchFamily="18" charset="0"/>
                <a:cs typeface="Times New Roman" panose="02020603050405020304" pitchFamily="18" charset="0"/>
              </a:rPr>
              <a:t> </a:t>
            </a:r>
            <a:r>
              <a:rPr lang="en-US" sz="1700" baseline="30000" dirty="0" err="1">
                <a:solidFill>
                  <a:srgbClr val="000000"/>
                </a:solidFill>
                <a:ea typeface="Times New Roman" panose="02020603050405020304" pitchFamily="18" charset="0"/>
                <a:cs typeface="Times New Roman" panose="02020603050405020304" pitchFamily="18" charset="0"/>
              </a:rPr>
              <a:t>th</a:t>
            </a:r>
            <a:r>
              <a:rPr lang="en-US" sz="1700" dirty="0">
                <a:solidFill>
                  <a:srgbClr val="000000"/>
                </a:solidFill>
                <a:effectLst/>
                <a:ea typeface="Times New Roman" panose="02020603050405020304" pitchFamily="18" charset="0"/>
                <a:cs typeface="Times New Roman" panose="02020603050405020304" pitchFamily="18" charset="0"/>
              </a:rPr>
              <a:t> element with the pivot element that we had parked earlier at the right. </a:t>
            </a:r>
          </a:p>
        </p:txBody>
      </p:sp>
      <p:sp>
        <p:nvSpPr>
          <p:cNvPr id="4" name="Slide Number Placeholder 3">
            <a:extLst>
              <a:ext uri="{FF2B5EF4-FFF2-40B4-BE49-F238E27FC236}">
                <a16:creationId xmlns:a16="http://schemas.microsoft.com/office/drawing/2014/main" id="{128A72B6-F295-0FC1-F639-2A7B8228A84F}"/>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dirty="0"/>
          </a:p>
        </p:txBody>
      </p:sp>
      <p:sp>
        <p:nvSpPr>
          <p:cNvPr id="5" name="TextBox 4">
            <a:extLst>
              <a:ext uri="{FF2B5EF4-FFF2-40B4-BE49-F238E27FC236}">
                <a16:creationId xmlns:a16="http://schemas.microsoft.com/office/drawing/2014/main" id="{8CBBC6DD-2207-3426-179D-BDC8406CE32E}"/>
              </a:ext>
            </a:extLst>
          </p:cNvPr>
          <p:cNvSpPr txBox="1"/>
          <p:nvPr/>
        </p:nvSpPr>
        <p:spPr>
          <a:xfrm>
            <a:off x="2560342" y="5696904"/>
            <a:ext cx="4496744" cy="584775"/>
          </a:xfrm>
          <a:prstGeom prst="rect">
            <a:avLst/>
          </a:prstGeom>
          <a:solidFill>
            <a:schemeClr val="accent1">
              <a:lumMod val="20000"/>
              <a:lumOff val="80000"/>
            </a:schemeClr>
          </a:solidFill>
          <a:ln>
            <a:solidFill>
              <a:srgbClr val="0432FF"/>
            </a:solidFill>
          </a:ln>
        </p:spPr>
        <p:txBody>
          <a:bodyPr wrap="none" rtlCol="0">
            <a:spAutoFit/>
          </a:bodyPr>
          <a:lstStyle/>
          <a:p>
            <a:r>
              <a:rPr lang="en-US" dirty="0">
                <a:solidFill>
                  <a:srgbClr val="0432FF"/>
                </a:solidFill>
                <a:ea typeface="Times New Roman" panose="02020603050405020304" pitchFamily="18" charset="0"/>
                <a:cs typeface="Times New Roman" panose="02020603050405020304" pitchFamily="18" charset="0"/>
              </a:rPr>
              <a:t>The array is now partitioned into </a:t>
            </a:r>
            <a:r>
              <a:rPr lang="en-US" u="sng" dirty="0">
                <a:solidFill>
                  <a:srgbClr val="0432FF"/>
                </a:solidFill>
                <a:ea typeface="Times New Roman" panose="02020603050405020304" pitchFamily="18" charset="0"/>
                <a:cs typeface="Times New Roman" panose="02020603050405020304" pitchFamily="18" charset="0"/>
              </a:rPr>
              <a:t>two subarrays</a:t>
            </a:r>
            <a:r>
              <a:rPr lang="en-US" dirty="0">
                <a:solidFill>
                  <a:srgbClr val="0432FF"/>
                </a:solidFill>
                <a:ea typeface="Times New Roman" panose="02020603050405020304" pitchFamily="18" charset="0"/>
                <a:cs typeface="Times New Roman" panose="02020603050405020304" pitchFamily="18" charset="0"/>
              </a:rPr>
              <a:t> </a:t>
            </a:r>
            <a:br>
              <a:rPr lang="en-US" dirty="0">
                <a:solidFill>
                  <a:srgbClr val="0432FF"/>
                </a:solidFill>
                <a:ea typeface="Times New Roman" panose="02020603050405020304" pitchFamily="18" charset="0"/>
                <a:cs typeface="Times New Roman" panose="02020603050405020304" pitchFamily="18" charset="0"/>
              </a:rPr>
            </a:br>
            <a:r>
              <a:rPr lang="en-US" dirty="0">
                <a:solidFill>
                  <a:srgbClr val="0432FF"/>
                </a:solidFill>
                <a:ea typeface="Times New Roman" panose="02020603050405020304" pitchFamily="18" charset="0"/>
                <a:cs typeface="Times New Roman" panose="02020603050405020304" pitchFamily="18" charset="0"/>
              </a:rPr>
              <a:t>on both sides of the pivot element.</a:t>
            </a:r>
            <a:endParaRPr lang="en-US" dirty="0">
              <a:solidFill>
                <a:srgbClr val="0432FF"/>
              </a:solidFill>
            </a:endParaRPr>
          </a:p>
        </p:txBody>
      </p:sp>
    </p:spTree>
    <p:extLst>
      <p:ext uri="{BB962C8B-B14F-4D97-AF65-F5344CB8AC3E}">
        <p14:creationId xmlns:p14="http://schemas.microsoft.com/office/powerpoint/2010/main" val="3426536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7A23-D8C3-9E23-6C25-6099CB7B9D03}"/>
              </a:ext>
            </a:extLst>
          </p:cNvPr>
          <p:cNvSpPr>
            <a:spLocks noGrp="1"/>
          </p:cNvSpPr>
          <p:nvPr>
            <p:ph type="title"/>
          </p:nvPr>
        </p:nvSpPr>
        <p:spPr/>
        <p:txBody>
          <a:bodyPr/>
          <a:lstStyle/>
          <a:p>
            <a:r>
              <a:rPr lang="en-US" dirty="0"/>
              <a:t>How to Partition a Subarray</a:t>
            </a:r>
            <a:r>
              <a:rPr lang="en-US" i="1" dirty="0"/>
              <a:t>, cont’d</a:t>
            </a:r>
          </a:p>
        </p:txBody>
      </p:sp>
      <p:sp>
        <p:nvSpPr>
          <p:cNvPr id="4" name="Slide Number Placeholder 3">
            <a:extLst>
              <a:ext uri="{FF2B5EF4-FFF2-40B4-BE49-F238E27FC236}">
                <a16:creationId xmlns:a16="http://schemas.microsoft.com/office/drawing/2014/main" id="{C1C64B70-9C94-3CEA-E29A-8AC58C21DC54}"/>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pic>
        <p:nvPicPr>
          <p:cNvPr id="6" name="Picture 5">
            <a:extLst>
              <a:ext uri="{FF2B5EF4-FFF2-40B4-BE49-F238E27FC236}">
                <a16:creationId xmlns:a16="http://schemas.microsoft.com/office/drawing/2014/main" id="{549A25AB-D14B-9AA2-BA41-04C9587D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06" y="1275338"/>
            <a:ext cx="5692104" cy="4973062"/>
          </a:xfrm>
          <a:prstGeom prst="rect">
            <a:avLst/>
          </a:prstGeom>
          <a:solidFill>
            <a:srgbClr val="73FEFF"/>
          </a:solidFill>
          <a:ln>
            <a:noFill/>
          </a:ln>
        </p:spPr>
      </p:pic>
      <p:sp>
        <p:nvSpPr>
          <p:cNvPr id="3" name="TextBox 2">
            <a:extLst>
              <a:ext uri="{FF2B5EF4-FFF2-40B4-BE49-F238E27FC236}">
                <a16:creationId xmlns:a16="http://schemas.microsoft.com/office/drawing/2014/main" id="{C763C70F-8323-AF86-4B5D-9DFD46C1DA9C}"/>
              </a:ext>
            </a:extLst>
          </p:cNvPr>
          <p:cNvSpPr txBox="1"/>
          <p:nvPr/>
        </p:nvSpPr>
        <p:spPr>
          <a:xfrm>
            <a:off x="6126463" y="2351782"/>
            <a:ext cx="2743170"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b="1" dirty="0">
                <a:solidFill>
                  <a:srgbClr val="0432FF"/>
                </a:solidFill>
              </a:rPr>
              <a:t>Goal:</a:t>
            </a:r>
            <a:r>
              <a:rPr lang="en-US" dirty="0">
                <a:solidFill>
                  <a:srgbClr val="0432FF"/>
                </a:solidFill>
              </a:rPr>
              <a:t> Move values &lt;= the pivot value 52 to the left and values &gt; the pivot value to the right.</a:t>
            </a:r>
          </a:p>
        </p:txBody>
      </p:sp>
      <p:sp>
        <p:nvSpPr>
          <p:cNvPr id="5" name="TextBox 4">
            <a:extLst>
              <a:ext uri="{FF2B5EF4-FFF2-40B4-BE49-F238E27FC236}">
                <a16:creationId xmlns:a16="http://schemas.microsoft.com/office/drawing/2014/main" id="{D980BD4F-8524-EA72-D9D7-394717EAF6F1}"/>
              </a:ext>
            </a:extLst>
          </p:cNvPr>
          <p:cNvSpPr txBox="1"/>
          <p:nvPr/>
        </p:nvSpPr>
        <p:spPr>
          <a:xfrm>
            <a:off x="6126463" y="5257780"/>
            <a:ext cx="2103097"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b="1" dirty="0">
                <a:solidFill>
                  <a:srgbClr val="0432FF"/>
                </a:solidFill>
              </a:rPr>
              <a:t>Success:</a:t>
            </a:r>
            <a:r>
              <a:rPr lang="en-US" dirty="0">
                <a:solidFill>
                  <a:srgbClr val="0432FF"/>
                </a:solidFill>
              </a:rPr>
              <a:t> The array is partitioned into two subarrays on either side of the pivot.</a:t>
            </a:r>
          </a:p>
        </p:txBody>
      </p:sp>
      <p:sp>
        <p:nvSpPr>
          <p:cNvPr id="7" name="TextBox 6">
            <a:extLst>
              <a:ext uri="{FF2B5EF4-FFF2-40B4-BE49-F238E27FC236}">
                <a16:creationId xmlns:a16="http://schemas.microsoft.com/office/drawing/2014/main" id="{44BDD48D-5F18-1692-4637-CBECC62A8D99}"/>
              </a:ext>
            </a:extLst>
          </p:cNvPr>
          <p:cNvSpPr txBox="1"/>
          <p:nvPr/>
        </p:nvSpPr>
        <p:spPr>
          <a:xfrm>
            <a:off x="6126462" y="1271697"/>
            <a:ext cx="2468853"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Choose pivot value 52 in the middle and swap with the rightmost value.</a:t>
            </a:r>
          </a:p>
        </p:txBody>
      </p:sp>
    </p:spTree>
    <p:extLst>
      <p:ext uri="{BB962C8B-B14F-4D97-AF65-F5344CB8AC3E}">
        <p14:creationId xmlns:p14="http://schemas.microsoft.com/office/powerpoint/2010/main" val="39025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42F2-BB32-30D3-7B2C-A18D85AC4B8C}"/>
              </a:ext>
            </a:extLst>
          </p:cNvPr>
          <p:cNvSpPr>
            <a:spLocks noGrp="1"/>
          </p:cNvSpPr>
          <p:nvPr>
            <p:ph type="title"/>
          </p:nvPr>
        </p:nvSpPr>
        <p:spPr/>
        <p:txBody>
          <a:bodyPr/>
          <a:lstStyle/>
          <a:p>
            <a:r>
              <a:rPr lang="en-US" dirty="0"/>
              <a:t>Quicksort</a:t>
            </a:r>
            <a:r>
              <a:rPr lang="en-US" i="1" dirty="0"/>
              <a:t>, cont’d</a:t>
            </a:r>
            <a:endParaRPr lang="en-US" dirty="0"/>
          </a:p>
        </p:txBody>
      </p:sp>
      <p:sp>
        <p:nvSpPr>
          <p:cNvPr id="4" name="Slide Number Placeholder 3">
            <a:extLst>
              <a:ext uri="{FF2B5EF4-FFF2-40B4-BE49-F238E27FC236}">
                <a16:creationId xmlns:a16="http://schemas.microsoft.com/office/drawing/2014/main" id="{E29AA879-56A0-7903-CBED-60197A2182B9}"/>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
        <p:nvSpPr>
          <p:cNvPr id="5" name="TextBox 4">
            <a:extLst>
              <a:ext uri="{FF2B5EF4-FFF2-40B4-BE49-F238E27FC236}">
                <a16:creationId xmlns:a16="http://schemas.microsoft.com/office/drawing/2014/main" id="{D41ADD3B-6B1C-2649-27A2-5B9E77D52D90}"/>
              </a:ext>
            </a:extLst>
          </p:cNvPr>
          <p:cNvSpPr txBox="1"/>
          <p:nvPr/>
        </p:nvSpPr>
        <p:spPr>
          <a:xfrm>
            <a:off x="365806" y="1257309"/>
            <a:ext cx="6599884" cy="5447645"/>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int Quicksort::</a:t>
            </a:r>
            <a:r>
              <a:rPr lang="en-US" sz="1200" b="1" dirty="0">
                <a:solidFill>
                  <a:srgbClr val="C00000"/>
                </a:solidFill>
                <a:effectLst/>
                <a:latin typeface="Courier New" panose="02070309020205020404" pitchFamily="49" charset="0"/>
                <a:cs typeface="Courier New" panose="02070309020205020404" pitchFamily="49" charset="0"/>
              </a:rPr>
              <a:t>partition</a:t>
            </a:r>
            <a:r>
              <a:rPr lang="en-US" sz="1200" b="1" dirty="0">
                <a:effectLst/>
                <a:latin typeface="Courier New" panose="02070309020205020404" pitchFamily="49" charset="0"/>
                <a:cs typeface="Courier New" panose="02070309020205020404" pitchFamily="49" charset="0"/>
              </a:rPr>
              <a:t>(const int </a:t>
            </a:r>
            <a:r>
              <a:rPr lang="en-US" sz="1200" b="1" dirty="0">
                <a:solidFill>
                  <a:srgbClr val="C00000"/>
                </a:solidFill>
                <a:effectLst/>
                <a:latin typeface="Courier New" panose="02070309020205020404" pitchFamily="49" charset="0"/>
                <a:cs typeface="Courier New" panose="02070309020205020404" pitchFamily="49" charset="0"/>
              </a:rPr>
              <a:t>left_index</a:t>
            </a:r>
            <a:r>
              <a:rPr lang="en-US" sz="1200" b="1" dirty="0">
                <a:effectLst/>
                <a:latin typeface="Courier New" panose="02070309020205020404" pitchFamily="49" charset="0"/>
                <a:cs typeface="Courier New" panose="02070309020205020404" pitchFamily="49" charset="0"/>
              </a:rPr>
              <a:t>, const int </a:t>
            </a:r>
            <a:r>
              <a:rPr lang="en-US" sz="1200" b="1" dirty="0">
                <a:solidFill>
                  <a:srgbClr val="C00000"/>
                </a:solidFill>
                <a:effectLst/>
                <a:latin typeface="Courier New" panose="02070309020205020404" pitchFamily="49" charset="0"/>
                <a:cs typeface="Courier New" panose="02070309020205020404" pitchFamily="49" charset="0"/>
              </a:rPr>
              <a:t>right_index</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int </a:t>
            </a:r>
            <a:r>
              <a:rPr lang="en-US" sz="1200" b="1" dirty="0" err="1">
                <a:solidFill>
                  <a:srgbClr val="C00000"/>
                </a:solidFill>
                <a:effectLst/>
                <a:latin typeface="Courier New" panose="02070309020205020404" pitchFamily="49" charset="0"/>
                <a:cs typeface="Courier New" panose="02070309020205020404" pitchFamily="49" charset="0"/>
              </a:rPr>
              <a:t>middle_index</a:t>
            </a:r>
            <a:r>
              <a:rPr lang="en-US" sz="1200" b="1" dirty="0">
                <a:solidFill>
                  <a:srgbClr val="C00000"/>
                </a:solidFill>
                <a:effectLst/>
                <a:latin typeface="Courier New" panose="02070309020205020404" pitchFamily="49" charset="0"/>
                <a:cs typeface="Courier New" panose="02070309020205020404" pitchFamily="49" charset="0"/>
              </a:rPr>
              <a:t> = (left_index + right_index)/2;</a:t>
            </a:r>
          </a:p>
          <a:p>
            <a:r>
              <a:rPr lang="en-US" sz="1200" b="1" dirty="0">
                <a:solidFill>
                  <a:srgbClr val="C00000"/>
                </a:solidFill>
                <a:effectLst/>
                <a:latin typeface="Courier New" panose="02070309020205020404" pitchFamily="49" charset="0"/>
                <a:cs typeface="Courier New" panose="02070309020205020404" pitchFamily="49" charset="0"/>
              </a:rPr>
              <a:t>    int </a:t>
            </a:r>
            <a:r>
              <a:rPr lang="en-US" sz="1200" b="1" dirty="0" err="1">
                <a:solidFill>
                  <a:srgbClr val="C00000"/>
                </a:solidFill>
                <a:effectLst/>
                <a:latin typeface="Courier New" panose="02070309020205020404" pitchFamily="49" charset="0"/>
                <a:cs typeface="Courier New" panose="02070309020205020404" pitchFamily="49" charset="0"/>
              </a:rPr>
              <a:t>pivot_value</a:t>
            </a:r>
            <a:r>
              <a:rPr lang="en-US" sz="1200" b="1" dirty="0">
                <a:solidFill>
                  <a:srgbClr val="C00000"/>
                </a:solidFill>
                <a:effectLst/>
                <a:latin typeface="Courier New" panose="02070309020205020404" pitchFamily="49" charset="0"/>
                <a:cs typeface="Courier New" panose="02070309020205020404" pitchFamily="49" charset="0"/>
              </a:rPr>
              <a:t>  = data[</a:t>
            </a:r>
            <a:r>
              <a:rPr lang="en-US" sz="1200" b="1" dirty="0" err="1">
                <a:solidFill>
                  <a:srgbClr val="C00000"/>
                </a:solidFill>
                <a:effectLst/>
                <a:latin typeface="Courier New" panose="02070309020205020404" pitchFamily="49" charset="0"/>
                <a:cs typeface="Courier New" panose="02070309020205020404" pitchFamily="49" charset="0"/>
              </a:rPr>
              <a:t>middle_index</a:t>
            </a:r>
            <a:r>
              <a:rPr lang="en-US" sz="1200" b="1" dirty="0">
                <a:solidFill>
                  <a:srgbClr val="C00000"/>
                </a:solidFill>
                <a:effectLst/>
                <a:latin typeface="Courier New" panose="02070309020205020404" pitchFamily="49" charset="0"/>
                <a:cs typeface="Courier New" panose="02070309020205020404" pitchFamily="49" charset="0"/>
              </a:rPr>
              <a: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solidFill>
                  <a:srgbClr val="029846"/>
                </a:solidFill>
                <a:effectLst/>
                <a:latin typeface="Courier New" panose="02070309020205020404" pitchFamily="49" charset="0"/>
                <a:cs typeface="Courier New" panose="02070309020205020404" pitchFamily="49" charset="0"/>
              </a:rPr>
              <a:t>    swap_values_at(</a:t>
            </a:r>
            <a:r>
              <a:rPr lang="en-US" sz="1200" b="1" dirty="0" err="1">
                <a:solidFill>
                  <a:srgbClr val="029846"/>
                </a:solidFill>
                <a:effectLst/>
                <a:latin typeface="Courier New" panose="02070309020205020404" pitchFamily="49" charset="0"/>
                <a:cs typeface="Courier New" panose="02070309020205020404" pitchFamily="49" charset="0"/>
              </a:rPr>
              <a:t>middle_index</a:t>
            </a:r>
            <a:r>
              <a:rPr lang="en-US" sz="1200" b="1" dirty="0">
                <a:solidFill>
                  <a:srgbClr val="029846"/>
                </a:solidFill>
                <a:effectLst/>
                <a:latin typeface="Courier New" panose="02070309020205020404" pitchFamily="49" charset="0"/>
                <a:cs typeface="Courier New" panose="02070309020205020404" pitchFamily="49" charset="0"/>
              </a:rPr>
              <a:t>, right_index);</a:t>
            </a:r>
          </a:p>
          <a:p>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int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 = left_index - 1;</a:t>
            </a:r>
          </a:p>
          <a:p>
            <a:r>
              <a:rPr lang="en-US" sz="1200" b="1" dirty="0">
                <a:effectLst/>
                <a:latin typeface="Courier New" panose="02070309020205020404" pitchFamily="49" charset="0"/>
                <a:cs typeface="Courier New" panose="02070309020205020404" pitchFamily="49" charset="0"/>
              </a:rPr>
              <a:t>    int j = right_index;</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while (</a:t>
            </a:r>
            <a:r>
              <a:rPr lang="en-US" sz="1200" b="1" dirty="0" err="1">
                <a:solidFill>
                  <a:srgbClr val="C00000"/>
                </a:solidFill>
                <a:effectLst/>
                <a:latin typeface="Courier New" panose="02070309020205020404" pitchFamily="49" charset="0"/>
                <a:cs typeface="Courier New" panose="02070309020205020404" pitchFamily="49" charset="0"/>
              </a:rPr>
              <a:t>i</a:t>
            </a:r>
            <a:r>
              <a:rPr lang="en-US" sz="1200" b="1" dirty="0">
                <a:solidFill>
                  <a:srgbClr val="C00000"/>
                </a:solidFill>
                <a:effectLst/>
                <a:latin typeface="Courier New" panose="02070309020205020404" pitchFamily="49" charset="0"/>
                <a:cs typeface="Courier New" panose="02070309020205020404" pitchFamily="49" charset="0"/>
              </a:rPr>
              <a:t> &lt; j)</a:t>
            </a:r>
          </a:p>
          <a:p>
            <a:r>
              <a:rPr lang="en-US" sz="1200" b="1" dirty="0">
                <a:solidFill>
                  <a:srgbClr val="C00000"/>
                </a:solidFill>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a:t>
            </a:r>
            <a:r>
              <a:rPr lang="en-US" sz="1200" b="1" dirty="0">
                <a:solidFill>
                  <a:srgbClr val="029846"/>
                </a:solidFill>
                <a:effectLst/>
                <a:latin typeface="Courier New" panose="02070309020205020404" pitchFamily="49" charset="0"/>
                <a:cs typeface="Courier New" panose="02070309020205020404" pitchFamily="49" charset="0"/>
              </a:rPr>
              <a:t>do</a:t>
            </a:r>
          </a:p>
          <a:p>
            <a:r>
              <a:rPr lang="en-US" sz="1200" b="1" dirty="0">
                <a:solidFill>
                  <a:srgbClr val="029846"/>
                </a:solidFill>
                <a:effectLst/>
                <a:latin typeface="Courier New" panose="02070309020205020404" pitchFamily="49" charset="0"/>
                <a:cs typeface="Courier New" panose="02070309020205020404" pitchFamily="49" charset="0"/>
              </a:rPr>
              <a:t>        {</a:t>
            </a:r>
          </a:p>
          <a:p>
            <a:r>
              <a:rPr lang="en-US" sz="1200" b="1" dirty="0">
                <a:solidFill>
                  <a:srgbClr val="029846"/>
                </a:solidFill>
                <a:effectLst/>
                <a:latin typeface="Courier New" panose="02070309020205020404" pitchFamily="49" charset="0"/>
                <a:cs typeface="Courier New" panose="02070309020205020404" pitchFamily="49" charset="0"/>
              </a:rPr>
              <a:t>            </a:t>
            </a:r>
            <a:r>
              <a:rPr lang="en-US" sz="1200" b="1" dirty="0" err="1">
                <a:solidFill>
                  <a:srgbClr val="029846"/>
                </a:solidFill>
                <a:effectLst/>
                <a:latin typeface="Courier New" panose="02070309020205020404" pitchFamily="49" charset="0"/>
                <a:cs typeface="Courier New" panose="02070309020205020404" pitchFamily="49" charset="0"/>
              </a:rPr>
              <a:t>i</a:t>
            </a:r>
            <a:r>
              <a:rPr lang="en-US" sz="1200" b="1" dirty="0">
                <a:solidFill>
                  <a:srgbClr val="029846"/>
                </a:solidFill>
                <a:effectLst/>
                <a:latin typeface="Courier New" panose="02070309020205020404" pitchFamily="49" charset="0"/>
                <a:cs typeface="Courier New" panose="02070309020205020404" pitchFamily="49" charset="0"/>
              </a:rPr>
              <a:t>++;</a:t>
            </a:r>
          </a:p>
          <a:p>
            <a:r>
              <a:rPr lang="en-US" sz="1200" b="1" dirty="0">
                <a:solidFill>
                  <a:srgbClr val="029846"/>
                </a:solidFill>
                <a:effectLst/>
                <a:latin typeface="Courier New" panose="02070309020205020404" pitchFamily="49" charset="0"/>
                <a:cs typeface="Courier New" panose="02070309020205020404" pitchFamily="49" charset="0"/>
              </a:rPr>
              <a:t>        } while ((</a:t>
            </a:r>
            <a:r>
              <a:rPr lang="en-US" sz="1200" b="1" dirty="0" err="1">
                <a:solidFill>
                  <a:srgbClr val="029846"/>
                </a:solidFill>
                <a:effectLst/>
                <a:latin typeface="Courier New" panose="02070309020205020404" pitchFamily="49" charset="0"/>
                <a:cs typeface="Courier New" panose="02070309020205020404" pitchFamily="49" charset="0"/>
              </a:rPr>
              <a:t>i</a:t>
            </a:r>
            <a:r>
              <a:rPr lang="en-US" sz="1200" b="1" dirty="0">
                <a:solidFill>
                  <a:srgbClr val="029846"/>
                </a:solidFill>
                <a:effectLst/>
                <a:latin typeface="Courier New" panose="02070309020205020404" pitchFamily="49" charset="0"/>
                <a:cs typeface="Courier New" panose="02070309020205020404" pitchFamily="49" charset="0"/>
              </a:rPr>
              <a:t> &lt; right_index) &amp;&amp; (data[</a:t>
            </a:r>
            <a:r>
              <a:rPr lang="en-US" sz="1200" b="1" dirty="0" err="1">
                <a:solidFill>
                  <a:srgbClr val="029846"/>
                </a:solidFill>
                <a:effectLst/>
                <a:latin typeface="Courier New" panose="02070309020205020404" pitchFamily="49" charset="0"/>
                <a:cs typeface="Courier New" panose="02070309020205020404" pitchFamily="49" charset="0"/>
              </a:rPr>
              <a:t>i</a:t>
            </a:r>
            <a:r>
              <a:rPr lang="en-US" sz="1200" b="1" dirty="0">
                <a:solidFill>
                  <a:srgbClr val="029846"/>
                </a:solidFill>
                <a:effectLst/>
                <a:latin typeface="Courier New" panose="02070309020205020404" pitchFamily="49" charset="0"/>
                <a:cs typeface="Courier New" panose="02070309020205020404" pitchFamily="49" charset="0"/>
              </a:rPr>
              <a:t>] &lt; </a:t>
            </a:r>
            <a:r>
              <a:rPr lang="en-US" sz="1200" b="1" dirty="0" err="1">
                <a:solidFill>
                  <a:srgbClr val="029846"/>
                </a:solidFill>
                <a:effectLst/>
                <a:latin typeface="Courier New" panose="02070309020205020404" pitchFamily="49" charset="0"/>
                <a:cs typeface="Courier New" panose="02070309020205020404" pitchFamily="49" charset="0"/>
              </a:rPr>
              <a:t>pivot_value</a:t>
            </a:r>
            <a:r>
              <a:rPr lang="en-US" sz="1200" b="1" dirty="0">
                <a:solidFill>
                  <a:srgbClr val="029846"/>
                </a:solidFill>
                <a:effectLst/>
                <a:latin typeface="Courier New" panose="02070309020205020404" pitchFamily="49" charset="0"/>
                <a:cs typeface="Courier New" panose="02070309020205020404" pitchFamily="49" charset="0"/>
              </a:rPr>
              <a: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a:solidFill>
                  <a:srgbClr val="0432FF"/>
                </a:solidFill>
                <a:effectLst/>
                <a:latin typeface="Courier New" panose="02070309020205020404" pitchFamily="49" charset="0"/>
                <a:cs typeface="Courier New" panose="02070309020205020404" pitchFamily="49" charset="0"/>
              </a:rPr>
              <a:t>do</a:t>
            </a:r>
          </a:p>
          <a:p>
            <a:r>
              <a:rPr lang="en-US" sz="1200" b="1" dirty="0">
                <a:solidFill>
                  <a:srgbClr val="0432FF"/>
                </a:solidFill>
                <a:effectLst/>
                <a:latin typeface="Courier New" panose="02070309020205020404" pitchFamily="49" charset="0"/>
                <a:cs typeface="Courier New" panose="02070309020205020404" pitchFamily="49" charset="0"/>
              </a:rPr>
              <a:t>        {</a:t>
            </a:r>
          </a:p>
          <a:p>
            <a:r>
              <a:rPr lang="en-US" sz="1200" b="1" dirty="0">
                <a:solidFill>
                  <a:srgbClr val="0432FF"/>
                </a:solidFill>
                <a:effectLst/>
                <a:latin typeface="Courier New" panose="02070309020205020404" pitchFamily="49" charset="0"/>
                <a:cs typeface="Courier New" panose="02070309020205020404" pitchFamily="49" charset="0"/>
              </a:rPr>
              <a:t>            j--;</a:t>
            </a:r>
          </a:p>
          <a:p>
            <a:r>
              <a:rPr lang="en-US" sz="1200" b="1" dirty="0">
                <a:solidFill>
                  <a:srgbClr val="0432FF"/>
                </a:solidFill>
                <a:effectLst/>
                <a:latin typeface="Courier New" panose="02070309020205020404" pitchFamily="49" charset="0"/>
                <a:cs typeface="Courier New" panose="02070309020205020404" pitchFamily="49" charset="0"/>
              </a:rPr>
              <a:t>        } while ((j &gt;= left_index) &amp;&amp; (data[j] &gt; </a:t>
            </a:r>
            <a:r>
              <a:rPr lang="en-US" sz="1200" b="1" dirty="0" err="1">
                <a:solidFill>
                  <a:srgbClr val="0432FF"/>
                </a:solidFill>
                <a:effectLst/>
                <a:latin typeface="Courier New" panose="02070309020205020404" pitchFamily="49" charset="0"/>
                <a:cs typeface="Courier New" panose="02070309020205020404" pitchFamily="49" charset="0"/>
              </a:rPr>
              <a:t>pivot_value</a:t>
            </a:r>
            <a:r>
              <a:rPr lang="en-US" sz="1200" b="1" dirty="0">
                <a:solidFill>
                  <a:srgbClr val="0432FF"/>
                </a:solidFill>
                <a:effectLst/>
                <a:latin typeface="Courier New" panose="02070309020205020404" pitchFamily="49" charset="0"/>
                <a:cs typeface="Courier New" panose="02070309020205020404" pitchFamily="49" charset="0"/>
              </a:rPr>
              <a:t>));</a:t>
            </a:r>
          </a:p>
          <a:p>
            <a:endParaRPr lang="en-US" sz="1200" b="1" dirty="0">
              <a:solidFill>
                <a:srgbClr val="0432FF"/>
              </a:solidFill>
              <a:effectLst/>
              <a:latin typeface="Courier New" panose="02070309020205020404" pitchFamily="49" charset="0"/>
              <a:cs typeface="Courier New" panose="02070309020205020404" pitchFamily="49" charset="0"/>
            </a:endParaRPr>
          </a:p>
          <a:p>
            <a:r>
              <a:rPr lang="en-US" sz="1200" b="1" dirty="0">
                <a:solidFill>
                  <a:srgbClr val="0432FF"/>
                </a:solidFill>
                <a:effectLst/>
                <a:latin typeface="Courier New" panose="02070309020205020404" pitchFamily="49" charset="0"/>
                <a:cs typeface="Courier New" panose="02070309020205020404" pitchFamily="49" charset="0"/>
              </a:rPr>
              <a:t>        </a:t>
            </a:r>
            <a:r>
              <a:rPr lang="en-US" sz="1200" b="1" dirty="0">
                <a:solidFill>
                  <a:srgbClr val="029846"/>
                </a:solidFill>
                <a:effectLst/>
                <a:latin typeface="Courier New" panose="02070309020205020404" pitchFamily="49" charset="0"/>
                <a:cs typeface="Courier New" panose="02070309020205020404" pitchFamily="49" charset="0"/>
              </a:rPr>
              <a:t>if (</a:t>
            </a:r>
            <a:r>
              <a:rPr lang="en-US" sz="1200" b="1" dirty="0" err="1">
                <a:solidFill>
                  <a:srgbClr val="029846"/>
                </a:solidFill>
                <a:effectLst/>
                <a:latin typeface="Courier New" panose="02070309020205020404" pitchFamily="49" charset="0"/>
                <a:cs typeface="Courier New" panose="02070309020205020404" pitchFamily="49" charset="0"/>
              </a:rPr>
              <a:t>i</a:t>
            </a:r>
            <a:r>
              <a:rPr lang="en-US" sz="1200" b="1" dirty="0">
                <a:solidFill>
                  <a:srgbClr val="029846"/>
                </a:solidFill>
                <a:effectLst/>
                <a:latin typeface="Courier New" panose="02070309020205020404" pitchFamily="49" charset="0"/>
                <a:cs typeface="Courier New" panose="02070309020205020404" pitchFamily="49" charset="0"/>
              </a:rPr>
              <a:t> &lt; j) swap_values_at(</a:t>
            </a:r>
            <a:r>
              <a:rPr lang="en-US" sz="1200" b="1" dirty="0" err="1">
                <a:solidFill>
                  <a:srgbClr val="029846"/>
                </a:solidFill>
                <a:effectLst/>
                <a:latin typeface="Courier New" panose="02070309020205020404" pitchFamily="49" charset="0"/>
                <a:cs typeface="Courier New" panose="02070309020205020404" pitchFamily="49" charset="0"/>
              </a:rPr>
              <a:t>i</a:t>
            </a:r>
            <a:r>
              <a:rPr lang="en-US" sz="1200" b="1" dirty="0">
                <a:solidFill>
                  <a:srgbClr val="029846"/>
                </a:solidFill>
                <a:effectLst/>
                <a:latin typeface="Courier New" panose="02070309020205020404" pitchFamily="49" charset="0"/>
                <a:cs typeface="Courier New" panose="02070309020205020404" pitchFamily="49" charset="0"/>
              </a:rPr>
              <a:t>, j);</a:t>
            </a:r>
          </a:p>
          <a:p>
            <a:r>
              <a:rPr lang="en-US" sz="1200" b="1" dirty="0">
                <a:effectLst/>
                <a:latin typeface="Courier New" panose="02070309020205020404" pitchFamily="49" charset="0"/>
                <a:cs typeface="Courier New" panose="02070309020205020404" pitchFamily="49" charset="0"/>
              </a:rPr>
              <a:t>    </a:t>
            </a:r>
            <a:r>
              <a:rPr lang="en-US" sz="1200" b="1" dirty="0">
                <a:solidFill>
                  <a:srgbClr val="C00000"/>
                </a:solidFill>
                <a:effectLst/>
                <a:latin typeface="Courier New" panose="02070309020205020404" pitchFamily="49" charset="0"/>
                <a:cs typeface="Courier New" panose="02070309020205020404" pitchFamily="49" charset="0"/>
              </a:rPr>
              <a:t>}</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a:t>
            </a:r>
            <a:r>
              <a:rPr lang="en-US" sz="1200" b="1" dirty="0">
                <a:solidFill>
                  <a:srgbClr val="0432FF"/>
                </a:solidFill>
                <a:effectLst/>
                <a:latin typeface="Courier New" panose="02070309020205020404" pitchFamily="49" charset="0"/>
                <a:cs typeface="Courier New" panose="02070309020205020404" pitchFamily="49" charset="0"/>
              </a:rPr>
              <a:t>swap_values_at(</a:t>
            </a:r>
            <a:r>
              <a:rPr lang="en-US" sz="1200" b="1" dirty="0" err="1">
                <a:solidFill>
                  <a:srgbClr val="0432FF"/>
                </a:solidFill>
                <a:effectLst/>
                <a:latin typeface="Courier New" panose="02070309020205020404" pitchFamily="49" charset="0"/>
                <a:cs typeface="Courier New" panose="02070309020205020404" pitchFamily="49" charset="0"/>
              </a:rPr>
              <a:t>i</a:t>
            </a:r>
            <a:r>
              <a:rPr lang="en-US" sz="1200" b="1" dirty="0">
                <a:solidFill>
                  <a:srgbClr val="0432FF"/>
                </a:solidFill>
                <a:effectLst/>
                <a:latin typeface="Courier New" panose="02070309020205020404" pitchFamily="49" charset="0"/>
                <a:cs typeface="Courier New" panose="02070309020205020404" pitchFamily="49" charset="0"/>
              </a:rPr>
              <a:t>, right_index);</a:t>
            </a:r>
          </a:p>
          <a:p>
            <a:r>
              <a:rPr lang="en-US" sz="1200" b="1" dirty="0">
                <a:effectLst/>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a:effectLst/>
                <a:latin typeface="Courier New" panose="02070309020205020404" pitchFamily="49" charset="0"/>
                <a:cs typeface="Courier New" panose="02070309020205020404" pitchFamily="49" charset="0"/>
              </a:rPr>
              <a:t>return </a:t>
            </a:r>
            <a:r>
              <a:rPr lang="en-US" sz="1200" b="1" dirty="0" err="1">
                <a:effectLst/>
                <a:latin typeface="Courier New" panose="02070309020205020404" pitchFamily="49" charset="0"/>
                <a:cs typeface="Courier New" panose="02070309020205020404" pitchFamily="49" charset="0"/>
              </a:rPr>
              <a:t>i</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FBCB974C-D8DE-E1CA-F52A-017A64DA90D0}"/>
              </a:ext>
            </a:extLst>
          </p:cNvPr>
          <p:cNvSpPr txBox="1"/>
          <p:nvPr/>
        </p:nvSpPr>
        <p:spPr>
          <a:xfrm>
            <a:off x="2184644" y="3108600"/>
            <a:ext cx="1736373" cy="276999"/>
          </a:xfrm>
          <a:prstGeom prst="rect">
            <a:avLst/>
          </a:prstGeom>
          <a:solidFill>
            <a:srgbClr val="C00000"/>
          </a:solidFill>
        </p:spPr>
        <p:txBody>
          <a:bodyPr wrap="none" rtlCol="0">
            <a:spAutoFit/>
          </a:bodyPr>
          <a:lstStyle/>
          <a:p>
            <a:r>
              <a:rPr lang="en-US" sz="1200" dirty="0">
                <a:solidFill>
                  <a:srgbClr val="FFFF00"/>
                </a:solidFill>
              </a:rPr>
              <a:t>Loop until </a:t>
            </a:r>
            <a:r>
              <a:rPr lang="en-US" sz="1200" b="1" dirty="0">
                <a:solidFill>
                  <a:srgbClr val="FFFF00"/>
                </a:solidFill>
                <a:latin typeface="Courier New" panose="02070309020205020404" pitchFamily="49" charset="0"/>
                <a:cs typeface="Courier New" panose="02070309020205020404" pitchFamily="49" charset="0"/>
              </a:rPr>
              <a:t>j</a:t>
            </a:r>
            <a:r>
              <a:rPr lang="en-US" sz="1200" dirty="0">
                <a:solidFill>
                  <a:srgbClr val="FFFF00"/>
                </a:solidFill>
              </a:rPr>
              <a:t> crosses </a:t>
            </a:r>
            <a:r>
              <a:rPr lang="en-US" sz="1200" b="1" dirty="0" err="1">
                <a:solidFill>
                  <a:srgbClr val="FFFF00"/>
                </a:solidFill>
                <a:latin typeface="Courier New" panose="02070309020205020404" pitchFamily="49" charset="0"/>
                <a:cs typeface="Courier New" panose="02070309020205020404" pitchFamily="49" charset="0"/>
              </a:rPr>
              <a:t>i</a:t>
            </a:r>
            <a:r>
              <a:rPr lang="en-US" sz="1200" dirty="0">
                <a:solidFill>
                  <a:srgbClr val="FFFF00"/>
                </a:solidFill>
              </a:rPr>
              <a:t>.</a:t>
            </a:r>
          </a:p>
        </p:txBody>
      </p:sp>
      <p:sp>
        <p:nvSpPr>
          <p:cNvPr id="7" name="TextBox 6">
            <a:extLst>
              <a:ext uri="{FF2B5EF4-FFF2-40B4-BE49-F238E27FC236}">
                <a16:creationId xmlns:a16="http://schemas.microsoft.com/office/drawing/2014/main" id="{38FBC940-E11E-B0BC-AB83-CFD98F714BFA}"/>
              </a:ext>
            </a:extLst>
          </p:cNvPr>
          <p:cNvSpPr txBox="1"/>
          <p:nvPr/>
        </p:nvSpPr>
        <p:spPr>
          <a:xfrm>
            <a:off x="2188501" y="3626980"/>
            <a:ext cx="3759362" cy="276999"/>
          </a:xfrm>
          <a:prstGeom prst="rect">
            <a:avLst/>
          </a:prstGeom>
          <a:solidFill>
            <a:srgbClr val="029846"/>
          </a:solidFill>
        </p:spPr>
        <p:txBody>
          <a:bodyPr wrap="none" rtlCol="0">
            <a:spAutoFit/>
          </a:bodyPr>
          <a:lstStyle/>
          <a:p>
            <a:r>
              <a:rPr lang="en-US" sz="1200" dirty="0">
                <a:solidFill>
                  <a:srgbClr val="FFFF00"/>
                </a:solidFill>
              </a:rPr>
              <a:t>Move </a:t>
            </a:r>
            <a:r>
              <a:rPr lang="en-US" sz="1200" b="1" dirty="0" err="1">
                <a:solidFill>
                  <a:srgbClr val="FFFF00"/>
                </a:solidFill>
                <a:latin typeface="Courier New" panose="02070309020205020404" pitchFamily="49" charset="0"/>
                <a:cs typeface="Courier New" panose="02070309020205020404" pitchFamily="49" charset="0"/>
              </a:rPr>
              <a:t>i</a:t>
            </a:r>
            <a:r>
              <a:rPr lang="en-US" sz="1200" dirty="0">
                <a:solidFill>
                  <a:srgbClr val="FFFF00"/>
                </a:solidFill>
              </a:rPr>
              <a:t> to the right while </a:t>
            </a:r>
            <a:r>
              <a:rPr lang="en-US" sz="1200" b="1" dirty="0">
                <a:solidFill>
                  <a:srgbClr val="FFFF00"/>
                </a:solidFill>
                <a:latin typeface="Courier New" panose="02070309020205020404" pitchFamily="49" charset="0"/>
                <a:cs typeface="Courier New" panose="02070309020205020404" pitchFamily="49" charset="0"/>
              </a:rPr>
              <a:t>data[</a:t>
            </a:r>
            <a:r>
              <a:rPr lang="en-US" sz="1200" b="1" dirty="0" err="1">
                <a:solidFill>
                  <a:srgbClr val="FFFF00"/>
                </a:solidFill>
                <a:latin typeface="Courier New" panose="02070309020205020404" pitchFamily="49" charset="0"/>
                <a:cs typeface="Courier New" panose="02070309020205020404" pitchFamily="49" charset="0"/>
              </a:rPr>
              <a:t>i</a:t>
            </a:r>
            <a:r>
              <a:rPr lang="en-US" sz="1200" b="1" dirty="0">
                <a:solidFill>
                  <a:srgbClr val="FFFF00"/>
                </a:solidFill>
                <a:latin typeface="Courier New" panose="02070309020205020404" pitchFamily="49" charset="0"/>
                <a:cs typeface="Courier New" panose="02070309020205020404" pitchFamily="49" charset="0"/>
              </a:rPr>
              <a:t>]</a:t>
            </a:r>
            <a:r>
              <a:rPr lang="en-US" sz="1200" dirty="0">
                <a:solidFill>
                  <a:srgbClr val="FFFF00"/>
                </a:solidFill>
              </a:rPr>
              <a:t> &lt; the pivot value.</a:t>
            </a:r>
          </a:p>
        </p:txBody>
      </p:sp>
      <p:sp>
        <p:nvSpPr>
          <p:cNvPr id="8" name="TextBox 7">
            <a:extLst>
              <a:ext uri="{FF2B5EF4-FFF2-40B4-BE49-F238E27FC236}">
                <a16:creationId xmlns:a16="http://schemas.microsoft.com/office/drawing/2014/main" id="{00354E08-A416-20F7-92DA-3D5093519996}"/>
              </a:ext>
            </a:extLst>
          </p:cNvPr>
          <p:cNvSpPr txBox="1"/>
          <p:nvPr/>
        </p:nvSpPr>
        <p:spPr>
          <a:xfrm>
            <a:off x="3739107" y="5837900"/>
            <a:ext cx="2351926" cy="276999"/>
          </a:xfrm>
          <a:prstGeom prst="rect">
            <a:avLst/>
          </a:prstGeom>
          <a:solidFill>
            <a:srgbClr val="0432FF"/>
          </a:solidFill>
        </p:spPr>
        <p:txBody>
          <a:bodyPr wrap="none" rtlCol="0">
            <a:spAutoFit/>
          </a:bodyPr>
          <a:lstStyle/>
          <a:p>
            <a:r>
              <a:rPr lang="en-US" sz="1200" dirty="0">
                <a:solidFill>
                  <a:srgbClr val="FFFF00"/>
                </a:solidFill>
              </a:rPr>
              <a:t>Swap the pivot element back in.</a:t>
            </a:r>
          </a:p>
        </p:txBody>
      </p:sp>
      <p:sp>
        <p:nvSpPr>
          <p:cNvPr id="9" name="TextBox 8">
            <a:extLst>
              <a:ext uri="{FF2B5EF4-FFF2-40B4-BE49-F238E27FC236}">
                <a16:creationId xmlns:a16="http://schemas.microsoft.com/office/drawing/2014/main" id="{E79AA559-3893-D80A-84D3-7645D93B23C5}"/>
              </a:ext>
            </a:extLst>
          </p:cNvPr>
          <p:cNvSpPr txBox="1"/>
          <p:nvPr/>
        </p:nvSpPr>
        <p:spPr>
          <a:xfrm>
            <a:off x="5293570" y="1649597"/>
            <a:ext cx="1142031" cy="461665"/>
          </a:xfrm>
          <a:prstGeom prst="rect">
            <a:avLst/>
          </a:prstGeom>
          <a:solidFill>
            <a:srgbClr val="C00000"/>
          </a:solidFill>
        </p:spPr>
        <p:txBody>
          <a:bodyPr wrap="square" rtlCol="0">
            <a:spAutoFit/>
          </a:bodyPr>
          <a:lstStyle/>
          <a:p>
            <a:r>
              <a:rPr lang="en-US" sz="1200" dirty="0">
                <a:solidFill>
                  <a:srgbClr val="FFFF00"/>
                </a:solidFill>
              </a:rPr>
              <a:t>Choose the pivot element.</a:t>
            </a:r>
          </a:p>
        </p:txBody>
      </p:sp>
      <p:sp>
        <p:nvSpPr>
          <p:cNvPr id="10" name="TextBox 9">
            <a:extLst>
              <a:ext uri="{FF2B5EF4-FFF2-40B4-BE49-F238E27FC236}">
                <a16:creationId xmlns:a16="http://schemas.microsoft.com/office/drawing/2014/main" id="{5CEE955E-3986-C270-53B0-B44999A2D0B9}"/>
              </a:ext>
            </a:extLst>
          </p:cNvPr>
          <p:cNvSpPr txBox="1"/>
          <p:nvPr/>
        </p:nvSpPr>
        <p:spPr>
          <a:xfrm>
            <a:off x="4238230" y="5296220"/>
            <a:ext cx="2297424" cy="276999"/>
          </a:xfrm>
          <a:prstGeom prst="rect">
            <a:avLst/>
          </a:prstGeom>
          <a:solidFill>
            <a:srgbClr val="029846"/>
          </a:solidFill>
        </p:spPr>
        <p:txBody>
          <a:bodyPr wrap="none" rtlCol="0">
            <a:spAutoFit/>
          </a:bodyPr>
          <a:lstStyle/>
          <a:p>
            <a:r>
              <a:rPr lang="en-US" sz="1200" dirty="0">
                <a:solidFill>
                  <a:srgbClr val="FFFF00"/>
                </a:solidFill>
              </a:rPr>
              <a:t>Swap </a:t>
            </a:r>
            <a:r>
              <a:rPr lang="en-US" sz="1200" b="1" dirty="0">
                <a:solidFill>
                  <a:srgbClr val="FFFF00"/>
                </a:solidFill>
                <a:latin typeface="Courier New" panose="02070309020205020404" pitchFamily="49" charset="0"/>
                <a:cs typeface="Courier New" panose="02070309020205020404" pitchFamily="49" charset="0"/>
              </a:rPr>
              <a:t>data[</a:t>
            </a:r>
            <a:r>
              <a:rPr lang="en-US" sz="1200" b="1" dirty="0" err="1">
                <a:solidFill>
                  <a:srgbClr val="FFFF00"/>
                </a:solidFill>
                <a:latin typeface="Courier New" panose="02070309020205020404" pitchFamily="49" charset="0"/>
                <a:cs typeface="Courier New" panose="02070309020205020404" pitchFamily="49" charset="0"/>
              </a:rPr>
              <a:t>i</a:t>
            </a:r>
            <a:r>
              <a:rPr lang="en-US" sz="1200" b="1" dirty="0">
                <a:solidFill>
                  <a:srgbClr val="FFFF00"/>
                </a:solidFill>
                <a:latin typeface="Courier New" panose="02070309020205020404" pitchFamily="49" charset="0"/>
                <a:cs typeface="Courier New" panose="02070309020205020404" pitchFamily="49" charset="0"/>
              </a:rPr>
              <a:t>]</a:t>
            </a:r>
            <a:r>
              <a:rPr lang="en-US" sz="1200" dirty="0">
                <a:solidFill>
                  <a:srgbClr val="FFFF00"/>
                </a:solidFill>
              </a:rPr>
              <a:t> and </a:t>
            </a:r>
            <a:r>
              <a:rPr lang="en-US" sz="1200" b="1" dirty="0">
                <a:solidFill>
                  <a:srgbClr val="FFFF00"/>
                </a:solidFill>
                <a:latin typeface="Courier New" panose="02070309020205020404" pitchFamily="49" charset="0"/>
                <a:cs typeface="Courier New" panose="02070309020205020404" pitchFamily="49" charset="0"/>
              </a:rPr>
              <a:t>data[j]</a:t>
            </a:r>
            <a:r>
              <a:rPr lang="en-US" sz="1200" dirty="0">
                <a:solidFill>
                  <a:srgbClr val="FFFF00"/>
                </a:solidFill>
              </a:rPr>
              <a:t>.</a:t>
            </a:r>
          </a:p>
        </p:txBody>
      </p:sp>
      <p:sp>
        <p:nvSpPr>
          <p:cNvPr id="11" name="TextBox 10">
            <a:extLst>
              <a:ext uri="{FF2B5EF4-FFF2-40B4-BE49-F238E27FC236}">
                <a16:creationId xmlns:a16="http://schemas.microsoft.com/office/drawing/2014/main" id="{098B7404-D68B-4782-0A0C-FAA4EDF35026}"/>
              </a:ext>
            </a:extLst>
          </p:cNvPr>
          <p:cNvSpPr txBox="1"/>
          <p:nvPr/>
        </p:nvSpPr>
        <p:spPr>
          <a:xfrm>
            <a:off x="4845785" y="2172531"/>
            <a:ext cx="1755609" cy="276999"/>
          </a:xfrm>
          <a:prstGeom prst="rect">
            <a:avLst/>
          </a:prstGeom>
          <a:solidFill>
            <a:srgbClr val="029846"/>
          </a:solidFill>
        </p:spPr>
        <p:txBody>
          <a:bodyPr wrap="none" rtlCol="0">
            <a:spAutoFit/>
          </a:bodyPr>
          <a:lstStyle/>
          <a:p>
            <a:r>
              <a:rPr lang="en-US" sz="1200" dirty="0">
                <a:solidFill>
                  <a:srgbClr val="FFFF00"/>
                </a:solidFill>
              </a:rPr>
              <a:t>Park the pivot element.</a:t>
            </a:r>
          </a:p>
        </p:txBody>
      </p:sp>
      <p:sp>
        <p:nvSpPr>
          <p:cNvPr id="13" name="TextBox 12">
            <a:extLst>
              <a:ext uri="{FF2B5EF4-FFF2-40B4-BE49-F238E27FC236}">
                <a16:creationId xmlns:a16="http://schemas.microsoft.com/office/drawing/2014/main" id="{088B3712-FF94-6781-650E-10AC0C52FF1A}"/>
              </a:ext>
            </a:extLst>
          </p:cNvPr>
          <p:cNvSpPr txBox="1"/>
          <p:nvPr/>
        </p:nvSpPr>
        <p:spPr>
          <a:xfrm>
            <a:off x="5546669" y="6305408"/>
            <a:ext cx="1677062" cy="307777"/>
          </a:xfrm>
          <a:prstGeom prst="rect">
            <a:avLst/>
          </a:prstGeom>
          <a:solidFill>
            <a:srgbClr val="0432FF"/>
          </a:solidFill>
        </p:spPr>
        <p:txBody>
          <a:bodyPr wrap="none" rtlCol="0">
            <a:spAutoFit/>
          </a:bodyPr>
          <a:lstStyle/>
          <a:p>
            <a:r>
              <a:rPr lang="en-US" sz="1400" dirty="0">
                <a:solidFill>
                  <a:srgbClr val="FFFF00"/>
                </a:solidFill>
              </a:rPr>
              <a:t>15.5/</a:t>
            </a:r>
            <a:r>
              <a:rPr lang="en-US" sz="1400" dirty="0" err="1">
                <a:solidFill>
                  <a:srgbClr val="FFFF00"/>
                </a:solidFill>
              </a:rPr>
              <a:t>Quicksort.cpp</a:t>
            </a:r>
            <a:endParaRPr lang="en-US" sz="1400" dirty="0">
              <a:solidFill>
                <a:srgbClr val="FFFF00"/>
              </a:solidFill>
            </a:endParaRPr>
          </a:p>
        </p:txBody>
      </p:sp>
      <p:sp>
        <p:nvSpPr>
          <p:cNvPr id="3" name="TextBox 2">
            <a:extLst>
              <a:ext uri="{FF2B5EF4-FFF2-40B4-BE49-F238E27FC236}">
                <a16:creationId xmlns:a16="http://schemas.microsoft.com/office/drawing/2014/main" id="{08F260DF-4786-E560-34D1-82D788EF94F1}"/>
              </a:ext>
            </a:extLst>
          </p:cNvPr>
          <p:cNvSpPr txBox="1"/>
          <p:nvPr/>
        </p:nvSpPr>
        <p:spPr>
          <a:xfrm>
            <a:off x="2188501" y="4583714"/>
            <a:ext cx="3666388" cy="276999"/>
          </a:xfrm>
          <a:prstGeom prst="rect">
            <a:avLst/>
          </a:prstGeom>
          <a:solidFill>
            <a:srgbClr val="0432FF"/>
          </a:solidFill>
        </p:spPr>
        <p:txBody>
          <a:bodyPr wrap="none" rtlCol="0">
            <a:spAutoFit/>
          </a:bodyPr>
          <a:lstStyle/>
          <a:p>
            <a:r>
              <a:rPr lang="en-US" sz="1200" dirty="0">
                <a:solidFill>
                  <a:srgbClr val="FFFF00"/>
                </a:solidFill>
              </a:rPr>
              <a:t>Move </a:t>
            </a:r>
            <a:r>
              <a:rPr lang="en-US" sz="1200" b="1" dirty="0">
                <a:solidFill>
                  <a:srgbClr val="FFFF00"/>
                </a:solidFill>
                <a:latin typeface="Courier New" panose="02070309020205020404" pitchFamily="49" charset="0"/>
                <a:cs typeface="Courier New" panose="02070309020205020404" pitchFamily="49" charset="0"/>
              </a:rPr>
              <a:t>j</a:t>
            </a:r>
            <a:r>
              <a:rPr lang="en-US" sz="1200" dirty="0">
                <a:solidFill>
                  <a:srgbClr val="FFFF00"/>
                </a:solidFill>
              </a:rPr>
              <a:t> to the left while </a:t>
            </a:r>
            <a:r>
              <a:rPr lang="en-US" sz="1200" b="1" dirty="0">
                <a:solidFill>
                  <a:srgbClr val="FFFF00"/>
                </a:solidFill>
                <a:latin typeface="Courier New" panose="02070309020205020404" pitchFamily="49" charset="0"/>
                <a:cs typeface="Courier New" panose="02070309020205020404" pitchFamily="49" charset="0"/>
              </a:rPr>
              <a:t>data[j]</a:t>
            </a:r>
            <a:r>
              <a:rPr lang="en-US" sz="1200" dirty="0">
                <a:solidFill>
                  <a:srgbClr val="FFFF00"/>
                </a:solidFill>
              </a:rPr>
              <a:t> &gt; the pivot value.</a:t>
            </a:r>
          </a:p>
        </p:txBody>
      </p:sp>
      <p:sp>
        <p:nvSpPr>
          <p:cNvPr id="14" name="TextBox 13">
            <a:extLst>
              <a:ext uri="{FF2B5EF4-FFF2-40B4-BE49-F238E27FC236}">
                <a16:creationId xmlns:a16="http://schemas.microsoft.com/office/drawing/2014/main" id="{AC039D2F-9C2E-45B9-C09C-5C466B799AD0}"/>
              </a:ext>
            </a:extLst>
          </p:cNvPr>
          <p:cNvSpPr txBox="1"/>
          <p:nvPr/>
        </p:nvSpPr>
        <p:spPr>
          <a:xfrm>
            <a:off x="1776519" y="6188924"/>
            <a:ext cx="1720343" cy="276999"/>
          </a:xfrm>
          <a:prstGeom prst="rect">
            <a:avLst/>
          </a:prstGeom>
          <a:solidFill>
            <a:schemeClr val="tx1"/>
          </a:solidFill>
        </p:spPr>
        <p:txBody>
          <a:bodyPr wrap="none" rtlCol="0">
            <a:spAutoFit/>
          </a:bodyPr>
          <a:lstStyle/>
          <a:p>
            <a:r>
              <a:rPr lang="en-US" sz="1200" dirty="0">
                <a:solidFill>
                  <a:srgbClr val="FFFF00"/>
                </a:solidFill>
              </a:rPr>
              <a:t>Return the pivot index.</a:t>
            </a:r>
          </a:p>
        </p:txBody>
      </p:sp>
      <p:sp>
        <p:nvSpPr>
          <p:cNvPr id="12" name="TextBox 11">
            <a:extLst>
              <a:ext uri="{FF2B5EF4-FFF2-40B4-BE49-F238E27FC236}">
                <a16:creationId xmlns:a16="http://schemas.microsoft.com/office/drawing/2014/main" id="{8096721D-4312-CCE9-D950-D1C629DB139A}"/>
              </a:ext>
            </a:extLst>
          </p:cNvPr>
          <p:cNvSpPr txBox="1"/>
          <p:nvPr/>
        </p:nvSpPr>
        <p:spPr>
          <a:xfrm>
            <a:off x="7132292" y="1263038"/>
            <a:ext cx="1810971"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u="sng" dirty="0">
                <a:solidFill>
                  <a:srgbClr val="0432FF"/>
                </a:solidFill>
              </a:rPr>
              <a:t>Partition the array</a:t>
            </a:r>
            <a:r>
              <a:rPr lang="en-US" dirty="0">
                <a:solidFill>
                  <a:srgbClr val="0432FF"/>
                </a:solidFill>
              </a:rPr>
              <a:t> delimited by </a:t>
            </a:r>
            <a:r>
              <a:rPr lang="en-US" b="1" dirty="0">
                <a:solidFill>
                  <a:srgbClr val="C00000"/>
                </a:solidFill>
                <a:latin typeface="Courier New" panose="02070309020205020404" pitchFamily="49" charset="0"/>
                <a:cs typeface="Courier New" panose="02070309020205020404" pitchFamily="49" charset="0"/>
              </a:rPr>
              <a:t>left_index</a:t>
            </a:r>
            <a:r>
              <a:rPr lang="en-US" dirty="0">
                <a:solidFill>
                  <a:srgbClr val="0432FF"/>
                </a:solidFill>
              </a:rPr>
              <a:t> and </a:t>
            </a:r>
            <a:r>
              <a:rPr lang="en-US" b="1" dirty="0">
                <a:solidFill>
                  <a:srgbClr val="C00000"/>
                </a:solidFill>
                <a:latin typeface="Courier New" panose="02070309020205020404" pitchFamily="49" charset="0"/>
                <a:cs typeface="Courier New" panose="02070309020205020404" pitchFamily="49" charset="0"/>
              </a:rPr>
              <a:t>right_index</a:t>
            </a:r>
            <a:r>
              <a:rPr lang="en-US" dirty="0">
                <a:solidFill>
                  <a:srgbClr val="0432FF"/>
                </a:solidFill>
              </a:rPr>
              <a:t>.</a:t>
            </a:r>
          </a:p>
        </p:txBody>
      </p:sp>
    </p:spTree>
    <p:extLst>
      <p:ext uri="{BB962C8B-B14F-4D97-AF65-F5344CB8AC3E}">
        <p14:creationId xmlns:p14="http://schemas.microsoft.com/office/powerpoint/2010/main" val="32395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20" end="20"/>
                                            </p:txEl>
                                          </p:spTgt>
                                        </p:tgtEl>
                                        <p:attrNameLst>
                                          <p:attrName>style.visibility</p:attrName>
                                        </p:attrNameLst>
                                      </p:cBhvr>
                                      <p:to>
                                        <p:strVal val="visible"/>
                                      </p:to>
                                    </p:set>
                                    <p:animEffect transition="in" filter="fade">
                                      <p:cBhvr>
                                        <p:cTn id="43" dur="500"/>
                                        <p:tgtEl>
                                          <p:spTgt spid="5">
                                            <p:txEl>
                                              <p:pRg st="20" end="2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500"/>
                                        <p:tgtEl>
                                          <p:spTgt spid="5">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Effect transition="in" filter="fade">
                                      <p:cBhvr>
                                        <p:cTn id="54" dur="500"/>
                                        <p:tgtEl>
                                          <p:spTgt spid="5">
                                            <p:txEl>
                                              <p:pRg st="12" end="1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Effect transition="in" filter="fade">
                                      <p:cBhvr>
                                        <p:cTn id="65" dur="500"/>
                                        <p:tgtEl>
                                          <p:spTgt spid="5">
                                            <p:txEl>
                                              <p:pRg st="14" end="14"/>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5">
                                            <p:txEl>
                                              <p:pRg st="15" end="15"/>
                                            </p:txEl>
                                          </p:spTgt>
                                        </p:tgtEl>
                                        <p:attrNameLst>
                                          <p:attrName>style.visibility</p:attrName>
                                        </p:attrNameLst>
                                      </p:cBhvr>
                                      <p:to>
                                        <p:strVal val="visible"/>
                                      </p:to>
                                    </p:set>
                                    <p:animEffect transition="in" filter="fade">
                                      <p:cBhvr>
                                        <p:cTn id="68" dur="500"/>
                                        <p:tgtEl>
                                          <p:spTgt spid="5">
                                            <p:txEl>
                                              <p:pRg st="15" end="15"/>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animEffect transition="in" filter="fade">
                                      <p:cBhvr>
                                        <p:cTn id="71" dur="500"/>
                                        <p:tgtEl>
                                          <p:spTgt spid="5">
                                            <p:txEl>
                                              <p:pRg st="16" end="16"/>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
                                            <p:txEl>
                                              <p:pRg st="17" end="17"/>
                                            </p:txEl>
                                          </p:spTgt>
                                        </p:tgtEl>
                                        <p:attrNameLst>
                                          <p:attrName>style.visibility</p:attrName>
                                        </p:attrNameLst>
                                      </p:cBhvr>
                                      <p:to>
                                        <p:strVal val="visible"/>
                                      </p:to>
                                    </p:set>
                                    <p:animEffect transition="in" filter="fade">
                                      <p:cBhvr>
                                        <p:cTn id="74" dur="500"/>
                                        <p:tgtEl>
                                          <p:spTgt spid="5">
                                            <p:txEl>
                                              <p:pRg st="17" end="17"/>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19" end="19"/>
                                            </p:txEl>
                                          </p:spTgt>
                                        </p:tgtEl>
                                        <p:attrNameLst>
                                          <p:attrName>style.visibility</p:attrName>
                                        </p:attrNameLst>
                                      </p:cBhvr>
                                      <p:to>
                                        <p:strVal val="visible"/>
                                      </p:to>
                                    </p:set>
                                    <p:animEffect transition="in" filter="fade">
                                      <p:cBhvr>
                                        <p:cTn id="82" dur="500"/>
                                        <p:tgtEl>
                                          <p:spTgt spid="5">
                                            <p:txEl>
                                              <p:pRg st="19" end="19"/>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
                                            <p:txEl>
                                              <p:pRg st="21" end="21"/>
                                            </p:txEl>
                                          </p:spTgt>
                                        </p:tgtEl>
                                        <p:attrNameLst>
                                          <p:attrName>style.visibility</p:attrName>
                                        </p:attrNameLst>
                                      </p:cBhvr>
                                      <p:to>
                                        <p:strVal val="visible"/>
                                      </p:to>
                                    </p:set>
                                    <p:animEffect transition="in" filter="fade">
                                      <p:cBhvr>
                                        <p:cTn id="90" dur="500"/>
                                        <p:tgtEl>
                                          <p:spTgt spid="5">
                                            <p:txEl>
                                              <p:pRg st="21" end="21"/>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
                                            <p:txEl>
                                              <p:pRg st="23" end="23"/>
                                            </p:txEl>
                                          </p:spTgt>
                                        </p:tgtEl>
                                        <p:attrNameLst>
                                          <p:attrName>style.visibility</p:attrName>
                                        </p:attrNameLst>
                                      </p:cBhvr>
                                      <p:to>
                                        <p:strVal val="visible"/>
                                      </p:to>
                                    </p:set>
                                    <p:animEffect transition="in" filter="fade">
                                      <p:cBhvr>
                                        <p:cTn id="98" dur="500"/>
                                        <p:tgtEl>
                                          <p:spTgt spid="5">
                                            <p:txEl>
                                              <p:pRg st="23" end="23"/>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6B0C-E492-8282-9911-01E3C876C589}"/>
              </a:ext>
            </a:extLst>
          </p:cNvPr>
          <p:cNvSpPr>
            <a:spLocks noGrp="1"/>
          </p:cNvSpPr>
          <p:nvPr>
            <p:ph type="title"/>
          </p:nvPr>
        </p:nvSpPr>
        <p:spPr/>
        <p:txBody>
          <a:bodyPr/>
          <a:lstStyle/>
          <a:p>
            <a:r>
              <a:rPr lang="en-US" dirty="0"/>
              <a:t>Quicksort</a:t>
            </a:r>
            <a:r>
              <a:rPr lang="en-US" i="1" dirty="0"/>
              <a:t>, cont’d</a:t>
            </a:r>
          </a:p>
        </p:txBody>
      </p:sp>
      <p:sp>
        <p:nvSpPr>
          <p:cNvPr id="4" name="Slide Number Placeholder 3">
            <a:extLst>
              <a:ext uri="{FF2B5EF4-FFF2-40B4-BE49-F238E27FC236}">
                <a16:creationId xmlns:a16="http://schemas.microsoft.com/office/drawing/2014/main" id="{A53A2462-745D-B4A5-69AE-64FC756936DD}"/>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
        <p:nvSpPr>
          <p:cNvPr id="5" name="TextBox 4">
            <a:extLst>
              <a:ext uri="{FF2B5EF4-FFF2-40B4-BE49-F238E27FC236}">
                <a16:creationId xmlns:a16="http://schemas.microsoft.com/office/drawing/2014/main" id="{EFD1EA7C-D56E-924D-448E-25D230CF409C}"/>
              </a:ext>
            </a:extLst>
          </p:cNvPr>
          <p:cNvSpPr txBox="1"/>
          <p:nvPr/>
        </p:nvSpPr>
        <p:spPr>
          <a:xfrm>
            <a:off x="368834" y="1406178"/>
            <a:ext cx="8577989" cy="4524315"/>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New" panose="02070309020205020404" pitchFamily="49" charset="0"/>
                <a:cs typeface="Courier New" panose="02070309020205020404" pitchFamily="49" charset="0"/>
              </a:rPr>
              <a:t>class </a:t>
            </a:r>
            <a:r>
              <a:rPr lang="en-US" b="1" dirty="0">
                <a:solidFill>
                  <a:srgbClr val="C00000"/>
                </a:solidFill>
                <a:effectLst/>
                <a:latin typeface="Courier New" panose="02070309020205020404" pitchFamily="49" charset="0"/>
                <a:cs typeface="Courier New" panose="02070309020205020404" pitchFamily="49" charset="0"/>
              </a:rPr>
              <a:t>Quicksort</a:t>
            </a:r>
          </a:p>
          <a:p>
            <a:r>
              <a:rPr lang="en-US" b="1" dirty="0">
                <a:effectLst/>
                <a:latin typeface="Courier New" panose="02070309020205020404" pitchFamily="49" charset="0"/>
                <a:cs typeface="Courier New" panose="02070309020205020404" pitchFamily="49" charset="0"/>
              </a:rPr>
              <a:t>{</a:t>
            </a:r>
          </a:p>
          <a:p>
            <a:r>
              <a:rPr lang="en-US" b="1" dirty="0">
                <a:effectLst/>
                <a:latin typeface="Courier New" panose="02070309020205020404" pitchFamily="49" charset="0"/>
                <a:cs typeface="Courier New" panose="02070309020205020404" pitchFamily="49" charset="0"/>
              </a:rPr>
              <a:t>public:</a:t>
            </a:r>
          </a:p>
          <a:p>
            <a:r>
              <a:rPr lang="en-US" b="1" dirty="0">
                <a:effectLst/>
                <a:latin typeface="Courier New" panose="02070309020205020404" pitchFamily="49" charset="0"/>
                <a:cs typeface="Courier New" panose="02070309020205020404" pitchFamily="49" charset="0"/>
              </a:rPr>
              <a:t>    Quicksort(int * const d, const int s) : data(d), size(s) {};</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r>
              <a:rPr lang="en-US" b="1" dirty="0">
                <a:effectLst/>
                <a:latin typeface="Courier New" panose="02070309020205020404" pitchFamily="49" charset="0"/>
                <a:cs typeface="Courier New" panose="02070309020205020404" pitchFamily="49" charset="0"/>
              </a:rPr>
              <a:t>    void </a:t>
            </a:r>
            <a:r>
              <a:rPr lang="en-US" b="1" dirty="0">
                <a:solidFill>
                  <a:srgbClr val="C00000"/>
                </a:solidFill>
                <a:effectLst/>
                <a:latin typeface="Courier New" panose="02070309020205020404" pitchFamily="49" charset="0"/>
                <a:cs typeface="Courier New" panose="02070309020205020404" pitchFamily="49" charset="0"/>
              </a:rPr>
              <a:t>sort</a:t>
            </a:r>
            <a:r>
              <a:rPr lang="en-US" b="1" dirty="0">
                <a:effectLst/>
                <a:latin typeface="Courier New" panose="02070309020205020404" pitchFamily="49" charset="0"/>
                <a:cs typeface="Courier New" panose="02070309020205020404" pitchFamily="49" charset="0"/>
              </a:rPr>
              <a:t>() { sort(0, size-1); }  // start with the entire array</a:t>
            </a:r>
          </a:p>
          <a:p>
            <a:r>
              <a:rPr lang="en-US" b="1" dirty="0">
                <a:effectLst/>
                <a:latin typeface="Courier New" panose="02070309020205020404" pitchFamily="49" charset="0"/>
                <a:cs typeface="Courier New" panose="02070309020205020404" pitchFamily="49" charset="0"/>
              </a:rPr>
              <a:t>    bool verify_sorted();</a:t>
            </a:r>
          </a:p>
          <a:p>
            <a:endParaRPr lang="en-US" b="1" dirty="0">
              <a:effectLst/>
              <a:latin typeface="Courier New" panose="02070309020205020404" pitchFamily="49" charset="0"/>
              <a:cs typeface="Courier New" panose="02070309020205020404" pitchFamily="49" charset="0"/>
            </a:endParaRPr>
          </a:p>
          <a:p>
            <a:r>
              <a:rPr lang="en-US" b="1" dirty="0">
                <a:effectLst/>
                <a:latin typeface="Courier New" panose="02070309020205020404" pitchFamily="49" charset="0"/>
                <a:cs typeface="Courier New" panose="02070309020205020404" pitchFamily="49" charset="0"/>
              </a:rPr>
              <a:t>private:</a:t>
            </a:r>
          </a:p>
          <a:p>
            <a:r>
              <a:rPr lang="en-US" b="1" dirty="0">
                <a:effectLst/>
                <a:latin typeface="Courier New" panose="02070309020205020404" pitchFamily="49" charset="0"/>
                <a:cs typeface="Courier New" panose="02070309020205020404" pitchFamily="49" charset="0"/>
              </a:rPr>
              <a:t>    int *data;</a:t>
            </a:r>
          </a:p>
          <a:p>
            <a:r>
              <a:rPr lang="en-US" b="1" dirty="0">
                <a:effectLst/>
                <a:latin typeface="Courier New" panose="02070309020205020404" pitchFamily="49" charset="0"/>
                <a:cs typeface="Courier New" panose="02070309020205020404" pitchFamily="49" charset="0"/>
              </a:rPr>
              <a:t>    int size;</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r>
              <a:rPr lang="en-US" b="1" dirty="0">
                <a:effectLst/>
                <a:latin typeface="Courier New" panose="02070309020205020404" pitchFamily="49" charset="0"/>
                <a:cs typeface="Courier New" panose="02070309020205020404" pitchFamily="49" charset="0"/>
              </a:rPr>
              <a:t>    void </a:t>
            </a:r>
            <a:r>
              <a:rPr lang="en-US" b="1" dirty="0">
                <a:solidFill>
                  <a:srgbClr val="C00000"/>
                </a:solidFill>
                <a:effectLst/>
                <a:latin typeface="Courier New" panose="02070309020205020404" pitchFamily="49" charset="0"/>
                <a:cs typeface="Courier New" panose="02070309020205020404" pitchFamily="49" charset="0"/>
              </a:rPr>
              <a:t>sort</a:t>
            </a:r>
            <a:r>
              <a:rPr lang="en-US" b="1" dirty="0">
                <a:effectLst/>
                <a:latin typeface="Courier New" panose="02070309020205020404" pitchFamily="49" charset="0"/>
                <a:cs typeface="Courier New" panose="02070309020205020404" pitchFamily="49" charset="0"/>
              </a:rPr>
              <a:t>(const int left_index, const int right_index);</a:t>
            </a:r>
          </a:p>
          <a:p>
            <a:r>
              <a:rPr lang="en-US" b="1" dirty="0">
                <a:effectLst/>
                <a:latin typeface="Courier New" panose="02070309020205020404" pitchFamily="49" charset="0"/>
                <a:cs typeface="Courier New" panose="02070309020205020404" pitchFamily="49" charset="0"/>
              </a:rPr>
              <a:t>    int </a:t>
            </a:r>
            <a:r>
              <a:rPr lang="en-US" b="1" dirty="0">
                <a:solidFill>
                  <a:srgbClr val="C00000"/>
                </a:solidFill>
                <a:effectLst/>
                <a:latin typeface="Courier New" panose="02070309020205020404" pitchFamily="49" charset="0"/>
                <a:cs typeface="Courier New" panose="02070309020205020404" pitchFamily="49" charset="0"/>
              </a:rPr>
              <a:t>partition</a:t>
            </a:r>
            <a:r>
              <a:rPr lang="en-US" b="1" dirty="0">
                <a:effectLst/>
                <a:latin typeface="Courier New" panose="02070309020205020404" pitchFamily="49" charset="0"/>
                <a:cs typeface="Courier New" panose="02070309020205020404" pitchFamily="49" charset="0"/>
              </a:rPr>
              <a:t>(const int left_index, const int right_index);</a:t>
            </a:r>
          </a:p>
          <a:p>
            <a:r>
              <a:rPr lang="en-US" b="1" dirty="0">
                <a:effectLst/>
                <a:latin typeface="Courier New" panose="02070309020205020404" pitchFamily="49" charset="0"/>
                <a:cs typeface="Courier New" panose="02070309020205020404" pitchFamily="49" charset="0"/>
              </a:rPr>
              <a:t>    void </a:t>
            </a:r>
            <a:r>
              <a:rPr lang="en-US" b="1" dirty="0">
                <a:solidFill>
                  <a:srgbClr val="C00000"/>
                </a:solidFill>
                <a:effectLst/>
                <a:latin typeface="Courier New" panose="02070309020205020404" pitchFamily="49" charset="0"/>
                <a:cs typeface="Courier New" panose="02070309020205020404" pitchFamily="49" charset="0"/>
              </a:rPr>
              <a:t>swap_values_at</a:t>
            </a:r>
            <a:r>
              <a:rPr lang="en-US" b="1" dirty="0">
                <a:effectLst/>
                <a:latin typeface="Courier New" panose="02070309020205020404" pitchFamily="49" charset="0"/>
                <a:cs typeface="Courier New" panose="02070309020205020404" pitchFamily="49" charset="0"/>
              </a:rPr>
              <a:t>(const int index1, const int index2);</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r>
              <a:rPr lang="en-US" b="1" dirty="0">
                <a:effectLst/>
                <a:latin typeface="Courier New" panose="02070309020205020404" pitchFamily="49" charset="0"/>
                <a:cs typeface="Courier New" panose="02070309020205020404" pitchFamily="49" charset="0"/>
              </a:rPr>
              <a:t>    friend </a:t>
            </a:r>
            <a:r>
              <a:rPr lang="en-US" b="1" dirty="0" err="1">
                <a:effectLst/>
                <a:latin typeface="Courier New" panose="02070309020205020404" pitchFamily="49" charset="0"/>
                <a:cs typeface="Courier New" panose="02070309020205020404" pitchFamily="49" charset="0"/>
              </a:rPr>
              <a:t>ostream</a:t>
            </a:r>
            <a:r>
              <a:rPr lang="en-US" b="1" dirty="0">
                <a:effectLst/>
                <a:latin typeface="Courier New" panose="02070309020205020404" pitchFamily="49" charset="0"/>
                <a:cs typeface="Courier New" panose="02070309020205020404" pitchFamily="49" charset="0"/>
              </a:rPr>
              <a:t>&amp; operator &lt;&lt;(</a:t>
            </a:r>
            <a:r>
              <a:rPr lang="en-US" b="1" dirty="0" err="1">
                <a:effectLst/>
                <a:latin typeface="Courier New" panose="02070309020205020404" pitchFamily="49" charset="0"/>
                <a:cs typeface="Courier New" panose="02070309020205020404" pitchFamily="49" charset="0"/>
              </a:rPr>
              <a:t>ostream</a:t>
            </a:r>
            <a:r>
              <a:rPr lang="en-US" b="1" dirty="0">
                <a:effectLst/>
                <a:latin typeface="Courier New" panose="02070309020205020404" pitchFamily="49" charset="0"/>
                <a:cs typeface="Courier New" panose="02070309020205020404" pitchFamily="49" charset="0"/>
              </a:rPr>
              <a:t>&amp; </a:t>
            </a:r>
            <a:r>
              <a:rPr lang="en-US" b="1" dirty="0" err="1">
                <a:effectLst/>
                <a:latin typeface="Courier New" panose="02070309020205020404" pitchFamily="49" charset="0"/>
                <a:cs typeface="Courier New" panose="02070309020205020404" pitchFamily="49" charset="0"/>
              </a:rPr>
              <a:t>ostr</a:t>
            </a:r>
            <a:r>
              <a:rPr lang="en-US" b="1" dirty="0">
                <a:effectLst/>
                <a:latin typeface="Courier New" panose="02070309020205020404" pitchFamily="49" charset="0"/>
                <a:cs typeface="Courier New" panose="02070309020205020404" pitchFamily="49" charset="0"/>
              </a:rPr>
              <a:t>, const Quicksort&amp; q);</a:t>
            </a:r>
          </a:p>
          <a:p>
            <a:r>
              <a:rPr lang="en-US"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E19B6BAB-7A3F-45B1-BC99-087B3894A732}"/>
              </a:ext>
            </a:extLst>
          </p:cNvPr>
          <p:cNvSpPr txBox="1"/>
          <p:nvPr/>
        </p:nvSpPr>
        <p:spPr>
          <a:xfrm>
            <a:off x="7164498" y="1252289"/>
            <a:ext cx="1487908" cy="307777"/>
          </a:xfrm>
          <a:prstGeom prst="rect">
            <a:avLst/>
          </a:prstGeom>
          <a:solidFill>
            <a:srgbClr val="0432FF"/>
          </a:solidFill>
        </p:spPr>
        <p:txBody>
          <a:bodyPr wrap="none" rtlCol="0">
            <a:spAutoFit/>
          </a:bodyPr>
          <a:lstStyle/>
          <a:p>
            <a:r>
              <a:rPr lang="en-US" sz="1400" dirty="0">
                <a:solidFill>
                  <a:srgbClr val="FFFF00"/>
                </a:solidFill>
              </a:rPr>
              <a:t>15.5/</a:t>
            </a:r>
            <a:r>
              <a:rPr lang="en-US" sz="1400" dirty="0" err="1">
                <a:solidFill>
                  <a:srgbClr val="FFFF00"/>
                </a:solidFill>
              </a:rPr>
              <a:t>Quicksort.h</a:t>
            </a:r>
            <a:endParaRPr lang="en-US" sz="1400" dirty="0">
              <a:solidFill>
                <a:srgbClr val="FFFF00"/>
              </a:solidFill>
            </a:endParaRPr>
          </a:p>
        </p:txBody>
      </p:sp>
    </p:spTree>
    <p:extLst>
      <p:ext uri="{BB962C8B-B14F-4D97-AF65-F5344CB8AC3E}">
        <p14:creationId xmlns:p14="http://schemas.microsoft.com/office/powerpoint/2010/main" val="3988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460B-3E91-AC6B-A69A-98DC311D6353}"/>
              </a:ext>
            </a:extLst>
          </p:cNvPr>
          <p:cNvSpPr>
            <a:spLocks noGrp="1"/>
          </p:cNvSpPr>
          <p:nvPr>
            <p:ph type="title"/>
          </p:nvPr>
        </p:nvSpPr>
        <p:spPr/>
        <p:txBody>
          <a:bodyPr/>
          <a:lstStyle/>
          <a:p>
            <a:r>
              <a:rPr lang="en-US" dirty="0"/>
              <a:t>Quicksort</a:t>
            </a:r>
            <a:r>
              <a:rPr lang="en-US" i="1" dirty="0"/>
              <a:t>, cont’d</a:t>
            </a:r>
            <a:endParaRPr lang="en-US" dirty="0"/>
          </a:p>
        </p:txBody>
      </p:sp>
      <p:sp>
        <p:nvSpPr>
          <p:cNvPr id="3" name="Content Placeholder 2">
            <a:extLst>
              <a:ext uri="{FF2B5EF4-FFF2-40B4-BE49-F238E27FC236}">
                <a16:creationId xmlns:a16="http://schemas.microsoft.com/office/drawing/2014/main" id="{DA87D105-6EC6-0633-3064-1723C949582A}"/>
              </a:ext>
            </a:extLst>
          </p:cNvPr>
          <p:cNvSpPr>
            <a:spLocks noGrp="1"/>
          </p:cNvSpPr>
          <p:nvPr>
            <p:ph idx="1"/>
          </p:nvPr>
        </p:nvSpPr>
        <p:spPr/>
        <p:txBody>
          <a:bodyPr/>
          <a:lstStyle/>
          <a:p>
            <a:r>
              <a:rPr lang="en-US" dirty="0"/>
              <a:t>Sorting a subarray:</a:t>
            </a:r>
          </a:p>
          <a:p>
            <a:pPr lvl="1"/>
            <a:r>
              <a:rPr lang="en-US" u="sng" dirty="0"/>
              <a:t>Partition</a:t>
            </a:r>
            <a:r>
              <a:rPr lang="en-US" dirty="0"/>
              <a:t> the subarray into two smaller subarrays.</a:t>
            </a:r>
          </a:p>
          <a:p>
            <a:pPr lvl="1"/>
            <a:r>
              <a:rPr lang="en-US" u="sng" dirty="0"/>
              <a:t>Recursively sort</a:t>
            </a:r>
            <a:r>
              <a:rPr lang="en-US" dirty="0"/>
              <a:t> each subarray.</a:t>
            </a:r>
          </a:p>
          <a:p>
            <a:pPr lvl="4"/>
            <a:endParaRPr lang="en-US" dirty="0"/>
          </a:p>
          <a:p>
            <a:r>
              <a:rPr lang="en-US" dirty="0"/>
              <a:t>The base case: ???</a:t>
            </a:r>
          </a:p>
          <a:p>
            <a:r>
              <a:rPr lang="en-US" dirty="0"/>
              <a:t>The simpler case: ???</a:t>
            </a:r>
          </a:p>
        </p:txBody>
      </p:sp>
      <p:sp>
        <p:nvSpPr>
          <p:cNvPr id="4" name="Slide Number Placeholder 3">
            <a:extLst>
              <a:ext uri="{FF2B5EF4-FFF2-40B4-BE49-F238E27FC236}">
                <a16:creationId xmlns:a16="http://schemas.microsoft.com/office/drawing/2014/main" id="{BA66C3DB-BB95-E555-FC00-9854AC018F28}"/>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2177612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18F7-E98C-5299-4112-756E7E5249FE}"/>
              </a:ext>
            </a:extLst>
          </p:cNvPr>
          <p:cNvSpPr>
            <a:spLocks noGrp="1"/>
          </p:cNvSpPr>
          <p:nvPr>
            <p:ph type="title"/>
          </p:nvPr>
        </p:nvSpPr>
        <p:spPr/>
        <p:txBody>
          <a:bodyPr/>
          <a:lstStyle/>
          <a:p>
            <a:r>
              <a:rPr lang="en-US" dirty="0"/>
              <a:t>Quicksort</a:t>
            </a:r>
            <a:r>
              <a:rPr lang="en-US" i="1" dirty="0"/>
              <a:t>, cont’d</a:t>
            </a:r>
            <a:endParaRPr lang="en-US" dirty="0"/>
          </a:p>
        </p:txBody>
      </p:sp>
      <p:sp>
        <p:nvSpPr>
          <p:cNvPr id="4" name="Slide Number Placeholder 3">
            <a:extLst>
              <a:ext uri="{FF2B5EF4-FFF2-40B4-BE49-F238E27FC236}">
                <a16:creationId xmlns:a16="http://schemas.microsoft.com/office/drawing/2014/main" id="{FF95F80C-3968-AF5B-6533-365E407E901D}"/>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0C7F120E-6C1D-ADFC-0182-A2E8015FD480}"/>
              </a:ext>
            </a:extLst>
          </p:cNvPr>
          <p:cNvSpPr txBox="1"/>
          <p:nvPr/>
        </p:nvSpPr>
        <p:spPr>
          <a:xfrm>
            <a:off x="428360" y="1234464"/>
            <a:ext cx="8207696" cy="550920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New" panose="02070309020205020404" pitchFamily="49" charset="0"/>
                <a:cs typeface="Courier New" panose="02070309020205020404" pitchFamily="49" charset="0"/>
              </a:rPr>
              <a:t>void Quicksort::</a:t>
            </a:r>
            <a:r>
              <a:rPr lang="en-US" b="1" dirty="0">
                <a:solidFill>
                  <a:srgbClr val="C00000"/>
                </a:solidFill>
                <a:effectLst/>
                <a:latin typeface="Courier New" panose="02070309020205020404" pitchFamily="49" charset="0"/>
                <a:cs typeface="Courier New" panose="02070309020205020404" pitchFamily="49" charset="0"/>
              </a:rPr>
              <a:t>sort</a:t>
            </a:r>
            <a:r>
              <a:rPr lang="en-US" b="1" dirty="0">
                <a:effectLst/>
                <a:latin typeface="Courier New" panose="02070309020205020404" pitchFamily="49" charset="0"/>
                <a:cs typeface="Courier New" panose="02070309020205020404" pitchFamily="49" charset="0"/>
              </a:rPr>
              <a:t>(const int left_index, const int right_index)</a:t>
            </a:r>
          </a:p>
          <a:p>
            <a:r>
              <a:rPr lang="en-US" b="1" dirty="0">
                <a:effectLst/>
                <a:latin typeface="Courier New" panose="02070309020205020404" pitchFamily="49" charset="0"/>
                <a:cs typeface="Courier New" panose="02070309020205020404" pitchFamily="49" charset="0"/>
              </a:rPr>
              <a:t>{</a:t>
            </a:r>
          </a:p>
          <a:p>
            <a:r>
              <a:rPr lang="en-US" b="1" dirty="0">
                <a:effectLst/>
                <a:latin typeface="Courier New" panose="02070309020205020404" pitchFamily="49" charset="0"/>
                <a:cs typeface="Courier New" panose="02070309020205020404" pitchFamily="49" charset="0"/>
              </a:rPr>
              <a:t>    int </a:t>
            </a:r>
            <a:r>
              <a:rPr lang="en-US" b="1" dirty="0" err="1">
                <a:effectLst/>
                <a:latin typeface="Courier New" panose="02070309020205020404" pitchFamily="49" charset="0"/>
                <a:cs typeface="Courier New" panose="02070309020205020404" pitchFamily="49" charset="0"/>
              </a:rPr>
              <a:t>subarray_size</a:t>
            </a:r>
            <a:r>
              <a:rPr lang="en-US" b="1" dirty="0">
                <a:effectLst/>
                <a:latin typeface="Courier New" panose="02070309020205020404" pitchFamily="49" charset="0"/>
                <a:cs typeface="Courier New" panose="02070309020205020404" pitchFamily="49" charset="0"/>
              </a:rPr>
              <a:t> = right_index - left_index + 1;</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r>
              <a:rPr lang="en-US" b="1" dirty="0">
                <a:effectLst/>
                <a:latin typeface="Courier New" panose="02070309020205020404" pitchFamily="49" charset="0"/>
                <a:cs typeface="Courier New" panose="02070309020205020404" pitchFamily="49" charset="0"/>
              </a:rPr>
              <a:t>    </a:t>
            </a:r>
            <a:r>
              <a:rPr lang="en-US" b="1" dirty="0">
                <a:solidFill>
                  <a:srgbClr val="0432FF"/>
                </a:solidFill>
                <a:effectLst/>
                <a:latin typeface="Courier New" panose="02070309020205020404" pitchFamily="49" charset="0"/>
                <a:cs typeface="Courier New" panose="02070309020205020404" pitchFamily="49" charset="0"/>
              </a:rPr>
              <a:t>if (</a:t>
            </a:r>
            <a:r>
              <a:rPr lang="en-US" b="1" dirty="0" err="1">
                <a:solidFill>
                  <a:srgbClr val="0432FF"/>
                </a:solidFill>
                <a:effectLst/>
                <a:latin typeface="Courier New" panose="02070309020205020404" pitchFamily="49" charset="0"/>
                <a:cs typeface="Courier New" panose="02070309020205020404" pitchFamily="49" charset="0"/>
              </a:rPr>
              <a:t>subarray_size</a:t>
            </a:r>
            <a:r>
              <a:rPr lang="en-US" b="1" dirty="0">
                <a:solidFill>
                  <a:srgbClr val="0432FF"/>
                </a:solidFill>
                <a:effectLst/>
                <a:latin typeface="Courier New" panose="02070309020205020404" pitchFamily="49" charset="0"/>
                <a:cs typeface="Courier New" panose="02070309020205020404" pitchFamily="49" charset="0"/>
              </a:rPr>
              <a:t> &lt; 2) return;</a:t>
            </a:r>
            <a:br>
              <a:rPr lang="en-US" b="1" dirty="0">
                <a:solidFill>
                  <a:srgbClr val="0432FF"/>
                </a:solidFill>
                <a:effectLst/>
                <a:latin typeface="Courier New" panose="02070309020205020404" pitchFamily="49" charset="0"/>
                <a:cs typeface="Courier New" panose="02070309020205020404" pitchFamily="49" charset="0"/>
              </a:rPr>
            </a:br>
            <a:endParaRPr lang="en-US" b="1" dirty="0">
              <a:solidFill>
                <a:srgbClr val="0432FF"/>
              </a:solidFill>
              <a:effectLst/>
              <a:latin typeface="Courier New" panose="02070309020205020404" pitchFamily="49" charset="0"/>
              <a:cs typeface="Courier New" panose="02070309020205020404" pitchFamily="49" charset="0"/>
            </a:endParaRPr>
          </a:p>
          <a:p>
            <a:r>
              <a:rPr lang="en-US" b="1" dirty="0">
                <a:effectLst/>
                <a:latin typeface="Courier New" panose="02070309020205020404" pitchFamily="49" charset="0"/>
                <a:cs typeface="Courier New" panose="02070309020205020404" pitchFamily="49" charset="0"/>
              </a:rPr>
              <a:t>    </a:t>
            </a:r>
            <a:r>
              <a:rPr lang="en-US" b="1" dirty="0">
                <a:solidFill>
                  <a:srgbClr val="029846"/>
                </a:solidFill>
                <a:effectLst/>
                <a:latin typeface="Courier New" panose="02070309020205020404" pitchFamily="49" charset="0"/>
                <a:cs typeface="Courier New" panose="02070309020205020404" pitchFamily="49" charset="0"/>
              </a:rPr>
              <a:t>if (</a:t>
            </a:r>
            <a:r>
              <a:rPr lang="en-US" b="1" dirty="0" err="1">
                <a:solidFill>
                  <a:srgbClr val="029846"/>
                </a:solidFill>
                <a:effectLst/>
                <a:latin typeface="Courier New" panose="02070309020205020404" pitchFamily="49" charset="0"/>
                <a:cs typeface="Courier New" panose="02070309020205020404" pitchFamily="49" charset="0"/>
              </a:rPr>
              <a:t>subarray_size</a:t>
            </a:r>
            <a:r>
              <a:rPr lang="en-US" b="1" dirty="0">
                <a:solidFill>
                  <a:srgbClr val="029846"/>
                </a:solidFill>
                <a:effectLst/>
                <a:latin typeface="Courier New" panose="02070309020205020404" pitchFamily="49" charset="0"/>
                <a:cs typeface="Courier New" panose="02070309020205020404" pitchFamily="49" charset="0"/>
              </a:rPr>
              <a:t> == 2)</a:t>
            </a:r>
          </a:p>
          <a:p>
            <a:r>
              <a:rPr lang="en-US" b="1" dirty="0">
                <a:solidFill>
                  <a:srgbClr val="029846"/>
                </a:solidFill>
                <a:effectLst/>
                <a:latin typeface="Courier New" panose="02070309020205020404" pitchFamily="49" charset="0"/>
                <a:cs typeface="Courier New" panose="02070309020205020404" pitchFamily="49" charset="0"/>
              </a:rPr>
              <a:t>    {</a:t>
            </a:r>
          </a:p>
          <a:p>
            <a:r>
              <a:rPr lang="en-US" b="1" dirty="0">
                <a:solidFill>
                  <a:srgbClr val="029846"/>
                </a:solidFill>
                <a:effectLst/>
                <a:latin typeface="Courier New" panose="02070309020205020404" pitchFamily="49" charset="0"/>
                <a:cs typeface="Courier New" panose="02070309020205020404" pitchFamily="49" charset="0"/>
              </a:rPr>
              <a:t>        if (data[left_index] &gt; data[right_index])</a:t>
            </a:r>
          </a:p>
          <a:p>
            <a:r>
              <a:rPr lang="en-US" b="1" dirty="0">
                <a:solidFill>
                  <a:srgbClr val="029846"/>
                </a:solidFill>
                <a:effectLst/>
                <a:latin typeface="Courier New" panose="02070309020205020404" pitchFamily="49" charset="0"/>
                <a:cs typeface="Courier New" panose="02070309020205020404" pitchFamily="49" charset="0"/>
              </a:rPr>
              <a:t>        {</a:t>
            </a:r>
          </a:p>
          <a:p>
            <a:r>
              <a:rPr lang="en-US" b="1" dirty="0">
                <a:solidFill>
                  <a:srgbClr val="029846"/>
                </a:solidFill>
                <a:effectLst/>
                <a:latin typeface="Courier New" panose="02070309020205020404" pitchFamily="49" charset="0"/>
                <a:cs typeface="Courier New" panose="02070309020205020404" pitchFamily="49" charset="0"/>
              </a:rPr>
              <a:t>            swap_values_at(left_index, right_index);</a:t>
            </a:r>
          </a:p>
          <a:p>
            <a:r>
              <a:rPr lang="en-US" b="1" dirty="0">
                <a:solidFill>
                  <a:srgbClr val="029846"/>
                </a:solidFill>
                <a:effectLst/>
                <a:latin typeface="Courier New" panose="02070309020205020404" pitchFamily="49" charset="0"/>
                <a:cs typeface="Courier New" panose="02070309020205020404" pitchFamily="49" charset="0"/>
              </a:rPr>
              <a:t>        }</a:t>
            </a:r>
          </a:p>
          <a:p>
            <a:r>
              <a:rPr lang="en-US" b="1" dirty="0">
                <a:solidFill>
                  <a:srgbClr val="029846"/>
                </a:solidFill>
                <a:effectLst/>
                <a:latin typeface="Courier New" panose="02070309020205020404" pitchFamily="49" charset="0"/>
                <a:cs typeface="Courier New" panose="02070309020205020404" pitchFamily="49" charset="0"/>
              </a:rPr>
              <a:t>    }</a:t>
            </a:r>
          </a:p>
          <a:p>
            <a:r>
              <a:rPr lang="en-US" b="1" dirty="0">
                <a:effectLst/>
                <a:latin typeface="Courier New" panose="02070309020205020404" pitchFamily="49" charset="0"/>
                <a:cs typeface="Courier New" panose="02070309020205020404" pitchFamily="49" charset="0"/>
              </a:rPr>
              <a:t>    </a:t>
            </a:r>
            <a:r>
              <a:rPr lang="en-US" b="1" dirty="0">
                <a:solidFill>
                  <a:srgbClr val="C00000"/>
                </a:solidFill>
                <a:effectLst/>
                <a:latin typeface="Courier New" panose="02070309020205020404" pitchFamily="49" charset="0"/>
                <a:cs typeface="Courier New" panose="02070309020205020404" pitchFamily="49" charset="0"/>
              </a:rPr>
              <a:t>else</a:t>
            </a:r>
          </a:p>
          <a:p>
            <a:r>
              <a:rPr lang="en-US" b="1" dirty="0">
                <a:solidFill>
                  <a:srgbClr val="C00000"/>
                </a:solidFill>
                <a:effectLst/>
                <a:latin typeface="Courier New" panose="02070309020205020404" pitchFamily="49" charset="0"/>
                <a:cs typeface="Courier New" panose="02070309020205020404" pitchFamily="49" charset="0"/>
              </a:rPr>
              <a:t>    {</a:t>
            </a:r>
          </a:p>
          <a:p>
            <a:r>
              <a:rPr lang="en-US" b="1" dirty="0">
                <a:solidFill>
                  <a:srgbClr val="C00000"/>
                </a:solidFill>
                <a:effectLst/>
                <a:latin typeface="Courier New" panose="02070309020205020404" pitchFamily="49" charset="0"/>
                <a:cs typeface="Courier New" panose="02070309020205020404" pitchFamily="49" charset="0"/>
              </a:rPr>
              <a:t>        int </a:t>
            </a:r>
            <a:r>
              <a:rPr lang="en-US" b="1" dirty="0" err="1">
                <a:solidFill>
                  <a:srgbClr val="C00000"/>
                </a:solidFill>
                <a:effectLst/>
                <a:latin typeface="Courier New" panose="02070309020205020404" pitchFamily="49" charset="0"/>
                <a:cs typeface="Courier New" panose="02070309020205020404" pitchFamily="49" charset="0"/>
              </a:rPr>
              <a:t>pivot_index</a:t>
            </a:r>
            <a:r>
              <a:rPr lang="en-US" b="1" dirty="0">
                <a:solidFill>
                  <a:srgbClr val="C00000"/>
                </a:solidFill>
                <a:effectLst/>
                <a:latin typeface="Courier New" panose="02070309020205020404" pitchFamily="49" charset="0"/>
                <a:cs typeface="Courier New" panose="02070309020205020404" pitchFamily="49" charset="0"/>
              </a:rPr>
              <a:t> = partition(left_index, right_index);</a:t>
            </a:r>
            <a:br>
              <a:rPr lang="en-US" b="1" dirty="0">
                <a:solidFill>
                  <a:srgbClr val="C00000"/>
                </a:solidFill>
                <a:effectLst/>
                <a:latin typeface="Courier New" panose="02070309020205020404" pitchFamily="49" charset="0"/>
                <a:cs typeface="Courier New" panose="02070309020205020404" pitchFamily="49" charset="0"/>
              </a:rPr>
            </a:br>
            <a:endParaRPr lang="en-US" b="1" dirty="0">
              <a:solidFill>
                <a:srgbClr val="C00000"/>
              </a:solidFill>
              <a:effectLst/>
              <a:latin typeface="Courier New" panose="02070309020205020404" pitchFamily="49" charset="0"/>
              <a:cs typeface="Courier New" panose="02070309020205020404" pitchFamily="49" charset="0"/>
            </a:endParaRPr>
          </a:p>
          <a:p>
            <a:r>
              <a:rPr lang="en-US" b="1" dirty="0">
                <a:solidFill>
                  <a:srgbClr val="C00000"/>
                </a:solidFill>
                <a:effectLst/>
                <a:latin typeface="Courier New" panose="02070309020205020404" pitchFamily="49" charset="0"/>
                <a:cs typeface="Courier New" panose="02070309020205020404" pitchFamily="49" charset="0"/>
              </a:rPr>
              <a:t>        sort(left_index, </a:t>
            </a:r>
            <a:r>
              <a:rPr lang="en-US" b="1" dirty="0" err="1">
                <a:solidFill>
                  <a:srgbClr val="C00000"/>
                </a:solidFill>
                <a:effectLst/>
                <a:latin typeface="Courier New" panose="02070309020205020404" pitchFamily="49" charset="0"/>
                <a:cs typeface="Courier New" panose="02070309020205020404" pitchFamily="49" charset="0"/>
              </a:rPr>
              <a:t>pivot_index</a:t>
            </a:r>
            <a:r>
              <a:rPr lang="en-US" b="1" dirty="0">
                <a:solidFill>
                  <a:srgbClr val="C00000"/>
                </a:solidFill>
                <a:effectLst/>
                <a:latin typeface="Courier New" panose="02070309020205020404" pitchFamily="49" charset="0"/>
                <a:cs typeface="Courier New" panose="02070309020205020404" pitchFamily="49" charset="0"/>
              </a:rPr>
              <a:t> - 1);</a:t>
            </a:r>
          </a:p>
          <a:p>
            <a:r>
              <a:rPr lang="en-US" b="1" dirty="0">
                <a:solidFill>
                  <a:srgbClr val="C00000"/>
                </a:solidFill>
                <a:effectLst/>
                <a:latin typeface="Courier New" panose="02070309020205020404" pitchFamily="49" charset="0"/>
                <a:cs typeface="Courier New" panose="02070309020205020404" pitchFamily="49" charset="0"/>
              </a:rPr>
              <a:t>        sort(</a:t>
            </a:r>
            <a:r>
              <a:rPr lang="en-US" b="1" dirty="0" err="1">
                <a:solidFill>
                  <a:srgbClr val="C00000"/>
                </a:solidFill>
                <a:effectLst/>
                <a:latin typeface="Courier New" panose="02070309020205020404" pitchFamily="49" charset="0"/>
                <a:cs typeface="Courier New" panose="02070309020205020404" pitchFamily="49" charset="0"/>
              </a:rPr>
              <a:t>pivot_index</a:t>
            </a:r>
            <a:r>
              <a:rPr lang="en-US" b="1" dirty="0">
                <a:solidFill>
                  <a:srgbClr val="C00000"/>
                </a:solidFill>
                <a:effectLst/>
                <a:latin typeface="Courier New" panose="02070309020205020404" pitchFamily="49" charset="0"/>
                <a:cs typeface="Courier New" panose="02070309020205020404" pitchFamily="49" charset="0"/>
              </a:rPr>
              <a:t> + 1, right_index);</a:t>
            </a:r>
          </a:p>
          <a:p>
            <a:r>
              <a:rPr lang="en-US" b="1" dirty="0">
                <a:solidFill>
                  <a:srgbClr val="C00000"/>
                </a:solidFill>
                <a:effectLst/>
                <a:latin typeface="Courier New" panose="02070309020205020404" pitchFamily="49" charset="0"/>
                <a:cs typeface="Courier New" panose="02070309020205020404" pitchFamily="49" charset="0"/>
              </a:rPr>
              <a:t>    }</a:t>
            </a:r>
          </a:p>
          <a:p>
            <a:r>
              <a:rPr lang="en-US" b="1" dirty="0">
                <a:effectLst/>
                <a:latin typeface="Courier New" panose="02070309020205020404" pitchFamily="49" charset="0"/>
                <a:cs typeface="Courier New" panose="02070309020205020404" pitchFamily="49" charset="0"/>
              </a:rPr>
              <a:t>}</a:t>
            </a:r>
          </a:p>
          <a:p>
            <a:endParaRPr lang="en-US" b="1" dirty="0">
              <a:effectLst/>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B7872FD0-6DBF-55EF-A41C-B7F0AA62961B}"/>
              </a:ext>
            </a:extLst>
          </p:cNvPr>
          <p:cNvSpPr txBox="1"/>
          <p:nvPr/>
        </p:nvSpPr>
        <p:spPr>
          <a:xfrm>
            <a:off x="4754878" y="2244999"/>
            <a:ext cx="1696298" cy="276999"/>
          </a:xfrm>
          <a:prstGeom prst="rect">
            <a:avLst/>
          </a:prstGeom>
          <a:solidFill>
            <a:srgbClr val="0432FF"/>
          </a:solidFill>
        </p:spPr>
        <p:txBody>
          <a:bodyPr wrap="none" rtlCol="0">
            <a:spAutoFit/>
          </a:bodyPr>
          <a:lstStyle/>
          <a:p>
            <a:r>
              <a:rPr lang="en-US" sz="1200" dirty="0">
                <a:solidFill>
                  <a:srgbClr val="FFFF00"/>
                </a:solidFill>
              </a:rPr>
              <a:t>Base case: size 0 or 1</a:t>
            </a:r>
          </a:p>
        </p:txBody>
      </p:sp>
      <p:sp>
        <p:nvSpPr>
          <p:cNvPr id="7" name="TextBox 6">
            <a:extLst>
              <a:ext uri="{FF2B5EF4-FFF2-40B4-BE49-F238E27FC236}">
                <a16:creationId xmlns:a16="http://schemas.microsoft.com/office/drawing/2014/main" id="{A1C24173-70B3-CEA8-5D52-13EA357F4CEE}"/>
              </a:ext>
            </a:extLst>
          </p:cNvPr>
          <p:cNvSpPr txBox="1"/>
          <p:nvPr/>
        </p:nvSpPr>
        <p:spPr>
          <a:xfrm>
            <a:off x="4754878" y="2716197"/>
            <a:ext cx="1388522" cy="276999"/>
          </a:xfrm>
          <a:prstGeom prst="rect">
            <a:avLst/>
          </a:prstGeom>
          <a:solidFill>
            <a:srgbClr val="029846"/>
          </a:solidFill>
        </p:spPr>
        <p:txBody>
          <a:bodyPr wrap="none" rtlCol="0">
            <a:spAutoFit/>
          </a:bodyPr>
          <a:lstStyle/>
          <a:p>
            <a:r>
              <a:rPr lang="en-US" sz="1200" dirty="0">
                <a:solidFill>
                  <a:srgbClr val="FFFF00"/>
                </a:solidFill>
              </a:rPr>
              <a:t>Base case: size 2</a:t>
            </a:r>
          </a:p>
        </p:txBody>
      </p:sp>
      <p:sp>
        <p:nvSpPr>
          <p:cNvPr id="8" name="TextBox 7">
            <a:extLst>
              <a:ext uri="{FF2B5EF4-FFF2-40B4-BE49-F238E27FC236}">
                <a16:creationId xmlns:a16="http://schemas.microsoft.com/office/drawing/2014/main" id="{B6226D04-3BD7-CE5B-B171-398A6E6A6367}"/>
              </a:ext>
            </a:extLst>
          </p:cNvPr>
          <p:cNvSpPr txBox="1"/>
          <p:nvPr/>
        </p:nvSpPr>
        <p:spPr>
          <a:xfrm>
            <a:off x="5876992" y="5384224"/>
            <a:ext cx="2545697" cy="276999"/>
          </a:xfrm>
          <a:prstGeom prst="rect">
            <a:avLst/>
          </a:prstGeom>
          <a:solidFill>
            <a:srgbClr val="C00000"/>
          </a:solidFill>
        </p:spPr>
        <p:txBody>
          <a:bodyPr wrap="square" rtlCol="0">
            <a:spAutoFit/>
          </a:bodyPr>
          <a:lstStyle/>
          <a:p>
            <a:r>
              <a:rPr lang="en-US" sz="1200" dirty="0">
                <a:solidFill>
                  <a:srgbClr val="FFFF00"/>
                </a:solidFill>
              </a:rPr>
              <a:t>Recursively sort the left subarray.</a:t>
            </a:r>
          </a:p>
        </p:txBody>
      </p:sp>
      <p:sp>
        <p:nvSpPr>
          <p:cNvPr id="9" name="TextBox 8">
            <a:extLst>
              <a:ext uri="{FF2B5EF4-FFF2-40B4-BE49-F238E27FC236}">
                <a16:creationId xmlns:a16="http://schemas.microsoft.com/office/drawing/2014/main" id="{DF0F0EA6-965D-6FCA-1BA4-F782B246C057}"/>
              </a:ext>
            </a:extLst>
          </p:cNvPr>
          <p:cNvSpPr txBox="1"/>
          <p:nvPr/>
        </p:nvSpPr>
        <p:spPr>
          <a:xfrm>
            <a:off x="5876992" y="5689611"/>
            <a:ext cx="2545697" cy="276999"/>
          </a:xfrm>
          <a:prstGeom prst="rect">
            <a:avLst/>
          </a:prstGeom>
          <a:solidFill>
            <a:srgbClr val="C00000"/>
          </a:solidFill>
        </p:spPr>
        <p:txBody>
          <a:bodyPr wrap="none" rtlCol="0">
            <a:spAutoFit/>
          </a:bodyPr>
          <a:lstStyle/>
          <a:p>
            <a:r>
              <a:rPr lang="en-US" sz="1200" dirty="0">
                <a:solidFill>
                  <a:srgbClr val="FFFF00"/>
                </a:solidFill>
              </a:rPr>
              <a:t>Recursively sort the right subarray.</a:t>
            </a:r>
          </a:p>
        </p:txBody>
      </p:sp>
      <p:sp>
        <p:nvSpPr>
          <p:cNvPr id="11" name="TextBox 10">
            <a:extLst>
              <a:ext uri="{FF2B5EF4-FFF2-40B4-BE49-F238E27FC236}">
                <a16:creationId xmlns:a16="http://schemas.microsoft.com/office/drawing/2014/main" id="{675F07FD-AD45-9E2A-7792-2F62CB2BC15E}"/>
              </a:ext>
            </a:extLst>
          </p:cNvPr>
          <p:cNvSpPr txBox="1"/>
          <p:nvPr/>
        </p:nvSpPr>
        <p:spPr>
          <a:xfrm>
            <a:off x="6766536" y="6296193"/>
            <a:ext cx="1677062" cy="307777"/>
          </a:xfrm>
          <a:prstGeom prst="rect">
            <a:avLst/>
          </a:prstGeom>
          <a:solidFill>
            <a:srgbClr val="0432FF"/>
          </a:solidFill>
        </p:spPr>
        <p:txBody>
          <a:bodyPr wrap="none" rtlCol="0">
            <a:spAutoFit/>
          </a:bodyPr>
          <a:lstStyle/>
          <a:p>
            <a:r>
              <a:rPr lang="en-US" sz="1400" dirty="0">
                <a:solidFill>
                  <a:srgbClr val="FFFF00"/>
                </a:solidFill>
              </a:rPr>
              <a:t>15.5/</a:t>
            </a:r>
            <a:r>
              <a:rPr lang="en-US" sz="1400" dirty="0" err="1">
                <a:solidFill>
                  <a:srgbClr val="FFFF00"/>
                </a:solidFill>
              </a:rPr>
              <a:t>Quicksort.cpp</a:t>
            </a:r>
            <a:endParaRPr lang="en-US" sz="1400" dirty="0">
              <a:solidFill>
                <a:srgbClr val="FFFF00"/>
              </a:solidFill>
            </a:endParaRPr>
          </a:p>
        </p:txBody>
      </p:sp>
    </p:spTree>
    <p:extLst>
      <p:ext uri="{BB962C8B-B14F-4D97-AF65-F5344CB8AC3E}">
        <p14:creationId xmlns:p14="http://schemas.microsoft.com/office/powerpoint/2010/main" val="34875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500"/>
                                        <p:tgtEl>
                                          <p:spTgt spid="5">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Effect transition="in" filter="fade">
                                      <p:cBhvr>
                                        <p:cTn id="33" dur="500"/>
                                        <p:tgtEl>
                                          <p:spTgt spid="5">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Effect transition="in" filter="fade">
                                      <p:cBhvr>
                                        <p:cTn id="41" dur="500"/>
                                        <p:tgtEl>
                                          <p:spTgt spid="5">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2" end="12"/>
                                            </p:txEl>
                                          </p:spTgt>
                                        </p:tgtEl>
                                        <p:attrNameLst>
                                          <p:attrName>style.visibility</p:attrName>
                                        </p:attrNameLst>
                                      </p:cBhvr>
                                      <p:to>
                                        <p:strVal val="visible"/>
                                      </p:to>
                                    </p:set>
                                    <p:animEffect transition="in" filter="fade">
                                      <p:cBhvr>
                                        <p:cTn id="44" dur="500"/>
                                        <p:tgtEl>
                                          <p:spTgt spid="5">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Effect transition="in" filter="fade">
                                      <p:cBhvr>
                                        <p:cTn id="47" dur="500"/>
                                        <p:tgtEl>
                                          <p:spTgt spid="5">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4" end="14"/>
                                            </p:txEl>
                                          </p:spTgt>
                                        </p:tgtEl>
                                        <p:attrNameLst>
                                          <p:attrName>style.visibility</p:attrName>
                                        </p:attrNameLst>
                                      </p:cBhvr>
                                      <p:to>
                                        <p:strVal val="visible"/>
                                      </p:to>
                                    </p:set>
                                    <p:animEffect transition="in" filter="fade">
                                      <p:cBhvr>
                                        <p:cTn id="50" dur="500"/>
                                        <p:tgtEl>
                                          <p:spTgt spid="5">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15" end="15"/>
                                            </p:txEl>
                                          </p:spTgt>
                                        </p:tgtEl>
                                        <p:attrNameLst>
                                          <p:attrName>style.visibility</p:attrName>
                                        </p:attrNameLst>
                                      </p:cBhvr>
                                      <p:to>
                                        <p:strVal val="visible"/>
                                      </p:to>
                                    </p:set>
                                    <p:animEffect transition="in" filter="fade">
                                      <p:cBhvr>
                                        <p:cTn id="53" dur="500"/>
                                        <p:tgtEl>
                                          <p:spTgt spid="5">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16" end="16"/>
                                            </p:txEl>
                                          </p:spTgt>
                                        </p:tgtEl>
                                        <p:attrNameLst>
                                          <p:attrName>style.visibility</p:attrName>
                                        </p:attrNameLst>
                                      </p:cBhvr>
                                      <p:to>
                                        <p:strVal val="visible"/>
                                      </p:to>
                                    </p:set>
                                    <p:animEffect transition="in" filter="fade">
                                      <p:cBhvr>
                                        <p:cTn id="56" dur="500"/>
                                        <p:tgtEl>
                                          <p:spTgt spid="5">
                                            <p:txEl>
                                              <p:pRg st="16" end="16"/>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B63E-77B3-255F-D87E-7AB363B07D55}"/>
              </a:ext>
            </a:extLst>
          </p:cNvPr>
          <p:cNvSpPr>
            <a:spLocks noGrp="1"/>
          </p:cNvSpPr>
          <p:nvPr>
            <p:ph type="title"/>
          </p:nvPr>
        </p:nvSpPr>
        <p:spPr/>
        <p:txBody>
          <a:bodyPr/>
          <a:lstStyle/>
          <a:p>
            <a:r>
              <a:rPr lang="en-US" dirty="0"/>
              <a:t>Goals of the Course</a:t>
            </a:r>
          </a:p>
        </p:txBody>
      </p:sp>
      <p:sp>
        <p:nvSpPr>
          <p:cNvPr id="4" name="Slide Number Placeholder 3">
            <a:extLst>
              <a:ext uri="{FF2B5EF4-FFF2-40B4-BE49-F238E27FC236}">
                <a16:creationId xmlns:a16="http://schemas.microsoft.com/office/drawing/2014/main" id="{7F45048F-04B7-B093-675B-CA785C854188}"/>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
        <p:nvSpPr>
          <p:cNvPr id="5" name="TextBox 4">
            <a:extLst>
              <a:ext uri="{FF2B5EF4-FFF2-40B4-BE49-F238E27FC236}">
                <a16:creationId xmlns:a16="http://schemas.microsoft.com/office/drawing/2014/main" id="{9F6495DE-6BA9-7F98-875F-EBFE7DE6FC27}"/>
              </a:ext>
            </a:extLst>
          </p:cNvPr>
          <p:cNvSpPr txBox="1"/>
          <p:nvPr/>
        </p:nvSpPr>
        <p:spPr>
          <a:xfrm>
            <a:off x="792054" y="1691659"/>
            <a:ext cx="7559890" cy="1077218"/>
          </a:xfrm>
          <a:prstGeom prst="rect">
            <a:avLst/>
          </a:prstGeom>
          <a:solidFill>
            <a:schemeClr val="tx2">
              <a:lumMod val="90000"/>
              <a:lumOff val="10000"/>
            </a:schemeClr>
          </a:solidFill>
          <a:ln>
            <a:noFill/>
          </a:ln>
        </p:spPr>
        <p:txBody>
          <a:bodyPr wrap="none" rtlCol="0">
            <a:spAutoFit/>
          </a:bodyPr>
          <a:lstStyle/>
          <a:p>
            <a:pPr algn="ctr"/>
            <a:r>
              <a:rPr lang="en-US" sz="3200" u="none" strike="noStrike" dirty="0">
                <a:solidFill>
                  <a:schemeClr val="accent1">
                    <a:lumMod val="60000"/>
                    <a:lumOff val="40000"/>
                  </a:schemeClr>
                </a:solidFill>
                <a:effectLst/>
                <a:latin typeface="Arial" panose="020B0604020202020204" pitchFamily="34" charset="0"/>
              </a:rPr>
              <a:t>The primary goal of the course </a:t>
            </a:r>
          </a:p>
          <a:p>
            <a:pPr algn="ctr"/>
            <a:r>
              <a:rPr lang="en-US" sz="3200" u="none" strike="noStrike" dirty="0">
                <a:solidFill>
                  <a:schemeClr val="accent1">
                    <a:lumMod val="60000"/>
                    <a:lumOff val="40000"/>
                  </a:schemeClr>
                </a:solidFill>
                <a:effectLst/>
                <a:latin typeface="Arial" panose="020B0604020202020204" pitchFamily="34" charset="0"/>
              </a:rPr>
              <a:t>is to become a </a:t>
            </a:r>
            <a:r>
              <a:rPr lang="en-US" sz="3200" u="sng" strike="noStrike" dirty="0">
                <a:solidFill>
                  <a:schemeClr val="accent1">
                    <a:lumMod val="60000"/>
                    <a:lumOff val="40000"/>
                  </a:schemeClr>
                </a:solidFill>
                <a:effectLst/>
                <a:latin typeface="Arial" panose="020B0604020202020204" pitchFamily="34" charset="0"/>
              </a:rPr>
              <a:t>much better</a:t>
            </a:r>
            <a:r>
              <a:rPr lang="en-US" sz="3200" u="none" strike="noStrike" dirty="0">
                <a:solidFill>
                  <a:schemeClr val="accent1">
                    <a:lumMod val="60000"/>
                    <a:lumOff val="40000"/>
                  </a:schemeClr>
                </a:solidFill>
                <a:effectLst/>
                <a:latin typeface="Arial" panose="020B0604020202020204" pitchFamily="34" charset="0"/>
              </a:rPr>
              <a:t> programmer.</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val="2991307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C7C-9FCD-9F1B-BF92-D339FDDADD3B}"/>
              </a:ext>
            </a:extLst>
          </p:cNvPr>
          <p:cNvSpPr>
            <a:spLocks noGrp="1"/>
          </p:cNvSpPr>
          <p:nvPr>
            <p:ph type="title"/>
          </p:nvPr>
        </p:nvSpPr>
        <p:spPr/>
        <p:txBody>
          <a:bodyPr/>
          <a:lstStyle/>
          <a:p>
            <a:r>
              <a:rPr lang="en-US" dirty="0"/>
              <a:t>Dynamic Backtracking + Recursion</a:t>
            </a:r>
          </a:p>
        </p:txBody>
      </p:sp>
      <p:sp>
        <p:nvSpPr>
          <p:cNvPr id="3" name="Content Placeholder 2">
            <a:extLst>
              <a:ext uri="{FF2B5EF4-FFF2-40B4-BE49-F238E27FC236}">
                <a16:creationId xmlns:a16="http://schemas.microsoft.com/office/drawing/2014/main" id="{EF0E566B-04DC-7EB5-FE95-172E1BC1D68E}"/>
              </a:ext>
            </a:extLst>
          </p:cNvPr>
          <p:cNvSpPr>
            <a:spLocks noGrp="1"/>
          </p:cNvSpPr>
          <p:nvPr>
            <p:ph idx="1"/>
          </p:nvPr>
        </p:nvSpPr>
        <p:spPr>
          <a:xfrm>
            <a:off x="274368" y="1295400"/>
            <a:ext cx="4389072" cy="3413745"/>
          </a:xfrm>
        </p:spPr>
        <p:txBody>
          <a:bodyPr/>
          <a:lstStyle/>
          <a:p>
            <a:r>
              <a:rPr lang="en-US" dirty="0">
                <a:solidFill>
                  <a:srgbClr val="C00000"/>
                </a:solidFill>
              </a:rPr>
              <a:t>Dynamic backtracking</a:t>
            </a:r>
            <a:r>
              <a:rPr lang="en-US" dirty="0"/>
              <a:t> is the ability of a running program to </a:t>
            </a:r>
            <a:r>
              <a:rPr lang="en-US" u="sng" dirty="0"/>
              <a:t>recursively try a solution path</a:t>
            </a:r>
            <a:r>
              <a:rPr lang="en-US" dirty="0"/>
              <a:t> and then </a:t>
            </a:r>
            <a:r>
              <a:rPr lang="en-US" u="sng" dirty="0"/>
              <a:t>backtrack</a:t>
            </a:r>
            <a:r>
              <a:rPr lang="en-US" dirty="0"/>
              <a:t> to recursively try a different path.</a:t>
            </a:r>
          </a:p>
        </p:txBody>
      </p:sp>
      <p:sp>
        <p:nvSpPr>
          <p:cNvPr id="4" name="Slide Number Placeholder 3">
            <a:extLst>
              <a:ext uri="{FF2B5EF4-FFF2-40B4-BE49-F238E27FC236}">
                <a16:creationId xmlns:a16="http://schemas.microsoft.com/office/drawing/2014/main" id="{4FB3DE57-A1DA-F160-37FE-CCEB359C22D0}"/>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pic>
        <p:nvPicPr>
          <p:cNvPr id="115" name="Picture 114" descr="A diagram of a process flow&#10;&#10;AI-generated content may be incorrect.">
            <a:extLst>
              <a:ext uri="{FF2B5EF4-FFF2-40B4-BE49-F238E27FC236}">
                <a16:creationId xmlns:a16="http://schemas.microsoft.com/office/drawing/2014/main" id="{F9FA5720-E46A-9022-F69B-ED42AFB5F3D0}"/>
              </a:ext>
            </a:extLst>
          </p:cNvPr>
          <p:cNvPicPr>
            <a:picLocks noChangeAspect="1"/>
          </p:cNvPicPr>
          <p:nvPr/>
        </p:nvPicPr>
        <p:blipFill>
          <a:blip r:embed="rId2"/>
          <a:stretch>
            <a:fillRect/>
          </a:stretch>
        </p:blipFill>
        <p:spPr>
          <a:xfrm>
            <a:off x="4769071" y="1295401"/>
            <a:ext cx="4009123" cy="4426892"/>
          </a:xfrm>
          <a:prstGeom prst="rect">
            <a:avLst/>
          </a:prstGeom>
        </p:spPr>
      </p:pic>
    </p:spTree>
    <p:extLst>
      <p:ext uri="{BB962C8B-B14F-4D97-AF65-F5344CB8AC3E}">
        <p14:creationId xmlns:p14="http://schemas.microsoft.com/office/powerpoint/2010/main" val="1950647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C7C-9FCD-9F1B-BF92-D339FDDADD3B}"/>
              </a:ext>
            </a:extLst>
          </p:cNvPr>
          <p:cNvSpPr>
            <a:spLocks noGrp="1"/>
          </p:cNvSpPr>
          <p:nvPr>
            <p:ph type="title"/>
          </p:nvPr>
        </p:nvSpPr>
        <p:spPr/>
        <p:txBody>
          <a:bodyPr/>
          <a:lstStyle/>
          <a:p>
            <a:r>
              <a:rPr lang="en-US" dirty="0"/>
              <a:t>Dynamic Backtracking + Recursion</a:t>
            </a:r>
            <a:r>
              <a:rPr lang="en-US" i="1" dirty="0"/>
              <a:t>, cont’d</a:t>
            </a:r>
          </a:p>
        </p:txBody>
      </p:sp>
      <p:sp>
        <p:nvSpPr>
          <p:cNvPr id="4" name="Slide Number Placeholder 3">
            <a:extLst>
              <a:ext uri="{FF2B5EF4-FFF2-40B4-BE49-F238E27FC236}">
                <a16:creationId xmlns:a16="http://schemas.microsoft.com/office/drawing/2014/main" id="{4FB3DE57-A1DA-F160-37FE-CCEB359C22D0}"/>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pic>
        <p:nvPicPr>
          <p:cNvPr id="115" name="Picture 114" descr="A diagram of a process flow&#10;&#10;AI-generated content may be incorrect.">
            <a:extLst>
              <a:ext uri="{FF2B5EF4-FFF2-40B4-BE49-F238E27FC236}">
                <a16:creationId xmlns:a16="http://schemas.microsoft.com/office/drawing/2014/main" id="{F9FA5720-E46A-9022-F69B-ED42AFB5F3D0}"/>
              </a:ext>
            </a:extLst>
          </p:cNvPr>
          <p:cNvPicPr>
            <a:picLocks noChangeAspect="1"/>
          </p:cNvPicPr>
          <p:nvPr/>
        </p:nvPicPr>
        <p:blipFill>
          <a:blip r:embed="rId2"/>
          <a:stretch>
            <a:fillRect/>
          </a:stretch>
        </p:blipFill>
        <p:spPr>
          <a:xfrm>
            <a:off x="4769071" y="1295401"/>
            <a:ext cx="4009123" cy="4426892"/>
          </a:xfrm>
          <a:prstGeom prst="rect">
            <a:avLst/>
          </a:prstGeom>
        </p:spPr>
      </p:pic>
      <p:sp>
        <p:nvSpPr>
          <p:cNvPr id="118" name="TextBox 117">
            <a:extLst>
              <a:ext uri="{FF2B5EF4-FFF2-40B4-BE49-F238E27FC236}">
                <a16:creationId xmlns:a16="http://schemas.microsoft.com/office/drawing/2014/main" id="{B1BB8AED-99F6-8155-8B56-E04AC020F822}"/>
              </a:ext>
            </a:extLst>
          </p:cNvPr>
          <p:cNvSpPr txBox="1"/>
          <p:nvPr/>
        </p:nvSpPr>
        <p:spPr>
          <a:xfrm>
            <a:off x="259095" y="1158490"/>
            <a:ext cx="4290060" cy="5013680"/>
          </a:xfrm>
          <a:prstGeom prst="rect">
            <a:avLst/>
          </a:prstGeom>
          <a:noFill/>
        </p:spPr>
        <p:txBody>
          <a:bodyPr wrap="square" rtlCol="0">
            <a:spAutoFit/>
          </a:bodyPr>
          <a:lstStyle/>
          <a:p>
            <a:r>
              <a:rPr lang="en-US" sz="1230" dirty="0"/>
              <a:t>The figure shows a decision tree for an example problem where we search for solutions using recursion and backtracking. Each node represents a step from which there can be several (including no) solution paths. The figure suggests grouping the steps into stages. We start at step 0.</a:t>
            </a:r>
          </a:p>
          <a:p>
            <a:endParaRPr lang="en-US" sz="1230" dirty="0"/>
          </a:p>
          <a:p>
            <a:r>
              <a:rPr lang="en-US" sz="1230" dirty="0"/>
              <a:t>The steps in stage 4 represent solutions to the problem.</a:t>
            </a:r>
          </a:p>
          <a:p>
            <a:r>
              <a:rPr lang="en-US" sz="1230" dirty="0"/>
              <a:t>At each step, we go from one stage to the next by taking a solution path. This operation of taking a solution path from one step to the next is recursive because at the next step, we perform the same operation, but the remaining path is shorter and closer to a base case. </a:t>
            </a:r>
          </a:p>
          <a:p>
            <a:endParaRPr lang="en-US" sz="1230" dirty="0"/>
          </a:p>
          <a:p>
            <a:r>
              <a:rPr lang="en-US" sz="1230" dirty="0"/>
              <a:t>A base case is reaching a step from which there are no solution paths, such as steps 2d and 3c in the figure. Then we backtrack to the previous step and take the next solution path from there. For example, after reaching step 2d, we backtrack to step 1b and try the next path from there, starting at step 2e. After reaching step 3c, we backtrack twice to step 1a, and from there, we try the next path starting at step 2c. Even after reaching a solution in stage 4, we can backtrack to search for more solutions, eventually back to starting step 0 where we try all its remaining solution paths. Or we can stop in stage 4 if we only want one solution.</a:t>
            </a:r>
          </a:p>
        </p:txBody>
      </p:sp>
    </p:spTree>
    <p:extLst>
      <p:ext uri="{BB962C8B-B14F-4D97-AF65-F5344CB8AC3E}">
        <p14:creationId xmlns:p14="http://schemas.microsoft.com/office/powerpoint/2010/main" val="3771650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C7C-9FCD-9F1B-BF92-D339FDDADD3B}"/>
              </a:ext>
            </a:extLst>
          </p:cNvPr>
          <p:cNvSpPr>
            <a:spLocks noGrp="1"/>
          </p:cNvSpPr>
          <p:nvPr>
            <p:ph type="title"/>
          </p:nvPr>
        </p:nvSpPr>
        <p:spPr/>
        <p:txBody>
          <a:bodyPr/>
          <a:lstStyle/>
          <a:p>
            <a:r>
              <a:rPr lang="en-US" dirty="0"/>
              <a:t>Dynamic Backtracking + Recursion</a:t>
            </a:r>
            <a:r>
              <a:rPr lang="en-US" i="1" dirty="0"/>
              <a:t> , cont’d</a:t>
            </a:r>
            <a:endParaRPr lang="en-US" dirty="0"/>
          </a:p>
        </p:txBody>
      </p:sp>
      <p:sp>
        <p:nvSpPr>
          <p:cNvPr id="3" name="Content Placeholder 2">
            <a:extLst>
              <a:ext uri="{FF2B5EF4-FFF2-40B4-BE49-F238E27FC236}">
                <a16:creationId xmlns:a16="http://schemas.microsoft.com/office/drawing/2014/main" id="{EF0E566B-04DC-7EB5-FE95-172E1BC1D68E}"/>
              </a:ext>
            </a:extLst>
          </p:cNvPr>
          <p:cNvSpPr>
            <a:spLocks noGrp="1"/>
          </p:cNvSpPr>
          <p:nvPr>
            <p:ph idx="1"/>
          </p:nvPr>
        </p:nvSpPr>
        <p:spPr>
          <a:xfrm>
            <a:off x="457200" y="1295401"/>
            <a:ext cx="8229600" cy="2133600"/>
          </a:xfrm>
        </p:spPr>
        <p:txBody>
          <a:bodyPr/>
          <a:lstStyle/>
          <a:p>
            <a:r>
              <a:rPr lang="en-US" dirty="0"/>
              <a:t>Classic example problem: the Eight Queens</a:t>
            </a:r>
          </a:p>
          <a:p>
            <a:pPr lvl="1"/>
            <a:r>
              <a:rPr lang="en-US" dirty="0"/>
              <a:t>Place eight chess queens on a chessboard so that no queen can attack another.</a:t>
            </a:r>
          </a:p>
          <a:p>
            <a:pPr lvl="1"/>
            <a:r>
              <a:rPr lang="en-US" dirty="0"/>
              <a:t>Including reflections and rotations, there are 92 solutions.</a:t>
            </a:r>
          </a:p>
        </p:txBody>
      </p:sp>
      <p:sp>
        <p:nvSpPr>
          <p:cNvPr id="4" name="Slide Number Placeholder 3">
            <a:extLst>
              <a:ext uri="{FF2B5EF4-FFF2-40B4-BE49-F238E27FC236}">
                <a16:creationId xmlns:a16="http://schemas.microsoft.com/office/drawing/2014/main" id="{4FB3DE57-A1DA-F160-37FE-CCEB359C22D0}"/>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
        <p:nvSpPr>
          <p:cNvPr id="5" name="TextBox 4">
            <a:extLst>
              <a:ext uri="{FF2B5EF4-FFF2-40B4-BE49-F238E27FC236}">
                <a16:creationId xmlns:a16="http://schemas.microsoft.com/office/drawing/2014/main" id="{BA22D483-9425-FB7E-BCC7-37EFA1D6EDB9}"/>
              </a:ext>
            </a:extLst>
          </p:cNvPr>
          <p:cNvSpPr txBox="1"/>
          <p:nvPr/>
        </p:nvSpPr>
        <p:spPr>
          <a:xfrm>
            <a:off x="3290239" y="3437154"/>
            <a:ext cx="2563522" cy="2308324"/>
          </a:xfrm>
          <a:prstGeom prst="rect">
            <a:avLst/>
          </a:prstGeom>
          <a:solidFill>
            <a:srgbClr val="FEE698"/>
          </a:solidFill>
          <a:ln>
            <a:solidFill>
              <a:srgbClr val="C00000"/>
            </a:solidFill>
          </a:ln>
        </p:spPr>
        <p:txBody>
          <a:bodyPr wrap="square" rtlCol="0">
            <a:spAutoFit/>
          </a:bodyPr>
          <a:lstStyle/>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Q . . . . . . .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 . . . Q .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 . Q . . .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 . . . . Q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Q . . . . . .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 Q . . . .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 . . Q . .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Q . . . . . </a:t>
            </a:r>
          </a:p>
        </p:txBody>
      </p:sp>
    </p:spTree>
    <p:extLst>
      <p:ext uri="{BB962C8B-B14F-4D97-AF65-F5344CB8AC3E}">
        <p14:creationId xmlns:p14="http://schemas.microsoft.com/office/powerpoint/2010/main" val="39126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1968-7525-5D97-CABD-FEA077597889}"/>
              </a:ext>
            </a:extLst>
          </p:cNvPr>
          <p:cNvSpPr>
            <a:spLocks noGrp="1"/>
          </p:cNvSpPr>
          <p:nvPr>
            <p:ph type="title"/>
          </p:nvPr>
        </p:nvSpPr>
        <p:spPr/>
        <p:txBody>
          <a:bodyPr/>
          <a:lstStyle/>
          <a:p>
            <a:r>
              <a:rPr lang="en-US" dirty="0"/>
              <a:t>Eight Queens</a:t>
            </a:r>
          </a:p>
        </p:txBody>
      </p:sp>
      <p:sp>
        <p:nvSpPr>
          <p:cNvPr id="3" name="Content Placeholder 2">
            <a:extLst>
              <a:ext uri="{FF2B5EF4-FFF2-40B4-BE49-F238E27FC236}">
                <a16:creationId xmlns:a16="http://schemas.microsoft.com/office/drawing/2014/main" id="{A07C0091-C73B-7345-DEAC-0494256B0635}"/>
              </a:ext>
            </a:extLst>
          </p:cNvPr>
          <p:cNvSpPr>
            <a:spLocks noGrp="1"/>
          </p:cNvSpPr>
          <p:nvPr>
            <p:ph idx="1"/>
          </p:nvPr>
        </p:nvSpPr>
        <p:spPr>
          <a:xfrm>
            <a:off x="274367" y="1295400"/>
            <a:ext cx="8595311" cy="4835525"/>
          </a:xfrm>
        </p:spPr>
        <p:txBody>
          <a:bodyPr/>
          <a:lstStyle/>
          <a:p>
            <a:r>
              <a:rPr lang="en-US" dirty="0"/>
              <a:t>Solve a column at a time, left to right.</a:t>
            </a:r>
          </a:p>
          <a:p>
            <a:pPr lvl="4"/>
            <a:endParaRPr lang="en-US" dirty="0"/>
          </a:p>
          <a:p>
            <a:r>
              <a:rPr lang="en-US" u="sng" dirty="0"/>
              <a:t>Search each safe square</a:t>
            </a:r>
            <a:r>
              <a:rPr lang="en-US" dirty="0"/>
              <a:t> of the current column.</a:t>
            </a:r>
          </a:p>
          <a:p>
            <a:pPr lvl="1"/>
            <a:r>
              <a:rPr lang="en-US" dirty="0"/>
              <a:t>A safe square for a queen is one where she won’t be attacked by existing queens in columns to the left.</a:t>
            </a:r>
          </a:p>
          <a:p>
            <a:pPr lvl="1"/>
            <a:r>
              <a:rPr lang="en-US" u="sng" dirty="0"/>
              <a:t>Recursively search</a:t>
            </a:r>
            <a:r>
              <a:rPr lang="en-US" dirty="0"/>
              <a:t> for solutions in columns to the right.</a:t>
            </a:r>
          </a:p>
          <a:p>
            <a:pPr lvl="4"/>
            <a:endParaRPr lang="en-US" dirty="0"/>
          </a:p>
          <a:p>
            <a:r>
              <a:rPr lang="en-US" dirty="0"/>
              <a:t>After searching for solutions from a safe square, </a:t>
            </a:r>
            <a:r>
              <a:rPr lang="en-US" u="sng" dirty="0"/>
              <a:t>backtrack</a:t>
            </a:r>
            <a:r>
              <a:rPr lang="en-US" dirty="0"/>
              <a:t> and try the next safe square of the current column.</a:t>
            </a:r>
          </a:p>
          <a:p>
            <a:pPr lvl="1"/>
            <a:r>
              <a:rPr lang="en-US" dirty="0"/>
              <a:t>After searching from all the squares of a column, </a:t>
            </a:r>
            <a:br>
              <a:rPr lang="en-US" dirty="0"/>
            </a:br>
            <a:r>
              <a:rPr lang="en-US" dirty="0"/>
              <a:t>return to the previous column and do a backtrack there.</a:t>
            </a:r>
          </a:p>
        </p:txBody>
      </p:sp>
      <p:sp>
        <p:nvSpPr>
          <p:cNvPr id="4" name="Slide Number Placeholder 3">
            <a:extLst>
              <a:ext uri="{FF2B5EF4-FFF2-40B4-BE49-F238E27FC236}">
                <a16:creationId xmlns:a16="http://schemas.microsoft.com/office/drawing/2014/main" id="{960B7862-E0FD-0B23-A193-428F22ADB576}"/>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Tree>
    <p:extLst>
      <p:ext uri="{BB962C8B-B14F-4D97-AF65-F5344CB8AC3E}">
        <p14:creationId xmlns:p14="http://schemas.microsoft.com/office/powerpoint/2010/main" val="12869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FFDC-5F48-35A7-544B-7FBA8003F493}"/>
              </a:ext>
            </a:extLst>
          </p:cNvPr>
          <p:cNvSpPr>
            <a:spLocks noGrp="1"/>
          </p:cNvSpPr>
          <p:nvPr>
            <p:ph type="title"/>
          </p:nvPr>
        </p:nvSpPr>
        <p:spPr/>
        <p:txBody>
          <a:bodyPr/>
          <a:lstStyle/>
          <a:p>
            <a:r>
              <a:rPr lang="en-US" dirty="0"/>
              <a:t>Eight Queens</a:t>
            </a:r>
            <a:r>
              <a:rPr lang="en-US" i="1" dirty="0"/>
              <a:t>, cont’d</a:t>
            </a:r>
          </a:p>
        </p:txBody>
      </p:sp>
      <p:sp>
        <p:nvSpPr>
          <p:cNvPr id="3" name="Content Placeholder 2">
            <a:extLst>
              <a:ext uri="{FF2B5EF4-FFF2-40B4-BE49-F238E27FC236}">
                <a16:creationId xmlns:a16="http://schemas.microsoft.com/office/drawing/2014/main" id="{15C54FAD-76E1-778D-588C-14F0FB85F9CF}"/>
              </a:ext>
            </a:extLst>
          </p:cNvPr>
          <p:cNvSpPr>
            <a:spLocks noGrp="1"/>
          </p:cNvSpPr>
          <p:nvPr>
            <p:ph idx="1"/>
          </p:nvPr>
        </p:nvSpPr>
        <p:spPr/>
        <p:txBody>
          <a:bodyPr/>
          <a:lstStyle/>
          <a:p>
            <a:r>
              <a:rPr lang="en-US" dirty="0"/>
              <a:t>Function </a:t>
            </a:r>
            <a:r>
              <a:rPr lang="en-US" b="1" dirty="0">
                <a:latin typeface="Courier New" panose="02070309020205020404" pitchFamily="49" charset="0"/>
                <a:cs typeface="Courier New" panose="02070309020205020404" pitchFamily="49" charset="0"/>
              </a:rPr>
              <a:t>is_safe_position()</a:t>
            </a:r>
            <a:r>
              <a:rPr lang="en-US" dirty="0"/>
              <a:t> is passed the row and column indexes for a queen’s square and checks whether she can be attacked from columns to the left.</a:t>
            </a:r>
          </a:p>
          <a:p>
            <a:pPr lvl="4"/>
            <a:endParaRPr lang="en-US" dirty="0"/>
          </a:p>
          <a:p>
            <a:r>
              <a:rPr lang="en-US" dirty="0"/>
              <a:t>If a safe square is found, recursive function </a:t>
            </a:r>
            <a:r>
              <a:rPr lang="en-US" b="1" dirty="0">
                <a:latin typeface="Courier New" panose="02070309020205020404" pitchFamily="49" charset="0"/>
                <a:cs typeface="Courier New" panose="02070309020205020404" pitchFamily="49" charset="0"/>
              </a:rPr>
              <a:t>find_solutions()</a:t>
            </a:r>
            <a:r>
              <a:rPr lang="en-US" dirty="0"/>
              <a:t> </a:t>
            </a:r>
            <a:r>
              <a:rPr lang="en-US" u="sng" dirty="0"/>
              <a:t>checks the columns to the right</a:t>
            </a:r>
            <a:r>
              <a:rPr lang="en-US" dirty="0"/>
              <a:t> to search for solutions. Then backtrack to check the next safe square.</a:t>
            </a:r>
          </a:p>
          <a:p>
            <a:pPr lvl="1"/>
            <a:r>
              <a:rPr lang="en-US" b="1" dirty="0"/>
              <a:t>Base case. </a:t>
            </a:r>
            <a:r>
              <a:rPr lang="en-US" dirty="0"/>
              <a:t>???</a:t>
            </a:r>
          </a:p>
          <a:p>
            <a:pPr lvl="1"/>
            <a:r>
              <a:rPr lang="en-US" b="1" dirty="0"/>
              <a:t>Simpler case. </a:t>
            </a:r>
            <a:r>
              <a:rPr lang="en-US" dirty="0"/>
              <a:t>???</a:t>
            </a:r>
          </a:p>
        </p:txBody>
      </p:sp>
      <p:sp>
        <p:nvSpPr>
          <p:cNvPr id="4" name="Slide Number Placeholder 3">
            <a:extLst>
              <a:ext uri="{FF2B5EF4-FFF2-40B4-BE49-F238E27FC236}">
                <a16:creationId xmlns:a16="http://schemas.microsoft.com/office/drawing/2014/main" id="{A86BE9D6-0907-697F-277C-D7EFA2FCE3C2}"/>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
        <p:nvSpPr>
          <p:cNvPr id="5" name="TextBox 4">
            <a:extLst>
              <a:ext uri="{FF2B5EF4-FFF2-40B4-BE49-F238E27FC236}">
                <a16:creationId xmlns:a16="http://schemas.microsoft.com/office/drawing/2014/main" id="{FD944627-7413-6F5F-E483-A0F6233C60AE}"/>
              </a:ext>
            </a:extLst>
          </p:cNvPr>
          <p:cNvSpPr txBox="1"/>
          <p:nvPr/>
        </p:nvSpPr>
        <p:spPr>
          <a:xfrm>
            <a:off x="4206244" y="2788927"/>
            <a:ext cx="1747594" cy="338554"/>
          </a:xfrm>
          <a:prstGeom prst="rect">
            <a:avLst/>
          </a:prstGeom>
          <a:solidFill>
            <a:srgbClr val="0432FF"/>
          </a:solidFill>
        </p:spPr>
        <p:txBody>
          <a:bodyPr wrap="none" rtlCol="0">
            <a:spAutoFit/>
          </a:bodyPr>
          <a:lstStyle/>
          <a:p>
            <a:r>
              <a:rPr lang="en-US" dirty="0">
                <a:solidFill>
                  <a:srgbClr val="FFFF00"/>
                </a:solidFill>
              </a:rPr>
              <a:t>15.7/</a:t>
            </a:r>
            <a:r>
              <a:rPr lang="en-US" dirty="0" err="1">
                <a:solidFill>
                  <a:srgbClr val="FFFF00"/>
                </a:solidFill>
              </a:rPr>
              <a:t>Queens.cpp</a:t>
            </a:r>
            <a:endParaRPr lang="en-US" dirty="0">
              <a:solidFill>
                <a:srgbClr val="FFFF00"/>
              </a:solidFill>
            </a:endParaRPr>
          </a:p>
        </p:txBody>
      </p:sp>
    </p:spTree>
    <p:extLst>
      <p:ext uri="{BB962C8B-B14F-4D97-AF65-F5344CB8AC3E}">
        <p14:creationId xmlns:p14="http://schemas.microsoft.com/office/powerpoint/2010/main" val="369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39F8-50C7-279C-3A15-BC907845D8B1}"/>
              </a:ext>
            </a:extLst>
          </p:cNvPr>
          <p:cNvSpPr>
            <a:spLocks noGrp="1"/>
          </p:cNvSpPr>
          <p:nvPr>
            <p:ph type="title"/>
          </p:nvPr>
        </p:nvSpPr>
        <p:spPr/>
        <p:txBody>
          <a:bodyPr/>
          <a:lstStyle/>
          <a:p>
            <a:r>
              <a:rPr lang="en-US" dirty="0"/>
              <a:t>Sudoku</a:t>
            </a:r>
          </a:p>
        </p:txBody>
      </p:sp>
      <p:sp>
        <p:nvSpPr>
          <p:cNvPr id="6" name="Content Placeholder 5">
            <a:extLst>
              <a:ext uri="{FF2B5EF4-FFF2-40B4-BE49-F238E27FC236}">
                <a16:creationId xmlns:a16="http://schemas.microsoft.com/office/drawing/2014/main" id="{703A344B-A21E-524D-EC07-CC6E1BAE7D19}"/>
              </a:ext>
            </a:extLst>
          </p:cNvPr>
          <p:cNvSpPr>
            <a:spLocks noGrp="1"/>
          </p:cNvSpPr>
          <p:nvPr>
            <p:ph idx="1"/>
          </p:nvPr>
        </p:nvSpPr>
        <p:spPr/>
        <p:txBody>
          <a:bodyPr/>
          <a:lstStyle/>
          <a:p>
            <a:r>
              <a:rPr lang="en-US" sz="2400" dirty="0"/>
              <a:t>We can use the same recursion + backtracking technique to solve a Sudoku puzzle.</a:t>
            </a:r>
          </a:p>
          <a:p>
            <a:pPr lvl="1"/>
            <a:r>
              <a:rPr lang="en-US" sz="2000" dirty="0"/>
              <a:t>It will be a </a:t>
            </a:r>
            <a:r>
              <a:rPr lang="en-US" sz="2000" u="sng" dirty="0"/>
              <a:t>brute-force</a:t>
            </a:r>
            <a:r>
              <a:rPr lang="en-US" sz="2000" dirty="0"/>
              <a:t> solution.</a:t>
            </a:r>
          </a:p>
          <a:p>
            <a:pPr lvl="4"/>
            <a:endParaRPr lang="en-US" sz="650" dirty="0"/>
          </a:p>
          <a:p>
            <a:r>
              <a:rPr lang="en-US" sz="2400" dirty="0"/>
              <a:t>At each cell, successively try the numbers 1 through 9.</a:t>
            </a:r>
          </a:p>
          <a:p>
            <a:pPr lvl="1"/>
            <a:r>
              <a:rPr lang="en-US" sz="2000" dirty="0"/>
              <a:t>Starting at the upper left corner, go left to right, row by row down to the lower right corner.</a:t>
            </a:r>
          </a:p>
          <a:p>
            <a:pPr lvl="4"/>
            <a:endParaRPr lang="en-US" sz="650" dirty="0"/>
          </a:p>
          <a:p>
            <a:r>
              <a:rPr lang="en-US" sz="2400" dirty="0"/>
              <a:t>For each number number in a cell, </a:t>
            </a:r>
            <a:r>
              <a:rPr lang="en-US" sz="2400" u="sng" dirty="0"/>
              <a:t>recursively check ahead</a:t>
            </a:r>
            <a:r>
              <a:rPr lang="en-US" sz="2400" dirty="0"/>
              <a:t> if that number will yield a solution. If not, backtrack to the next number. Backtrack to the previous cell after trying all nine numbers.</a:t>
            </a:r>
          </a:p>
          <a:p>
            <a:pPr lvl="1"/>
            <a:r>
              <a:rPr lang="en-US" sz="2000" b="1" dirty="0"/>
              <a:t>Base case. </a:t>
            </a:r>
            <a:r>
              <a:rPr lang="en-US" sz="2000" dirty="0"/>
              <a:t>???</a:t>
            </a:r>
          </a:p>
          <a:p>
            <a:pPr lvl="1"/>
            <a:r>
              <a:rPr lang="en-US" sz="2000" b="1" dirty="0"/>
              <a:t>Simpler case: </a:t>
            </a:r>
            <a:r>
              <a:rPr lang="en-US" sz="2000" dirty="0"/>
              <a:t>???</a:t>
            </a:r>
          </a:p>
        </p:txBody>
      </p:sp>
      <p:sp>
        <p:nvSpPr>
          <p:cNvPr id="4" name="Slide Number Placeholder 3">
            <a:extLst>
              <a:ext uri="{FF2B5EF4-FFF2-40B4-BE49-F238E27FC236}">
                <a16:creationId xmlns:a16="http://schemas.microsoft.com/office/drawing/2014/main" id="{B61325FD-8DEF-54DE-D383-022265B807C9}"/>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
        <p:nvSpPr>
          <p:cNvPr id="5" name="TextBox 4">
            <a:extLst>
              <a:ext uri="{FF2B5EF4-FFF2-40B4-BE49-F238E27FC236}">
                <a16:creationId xmlns:a16="http://schemas.microsoft.com/office/drawing/2014/main" id="{A3C02699-15C4-FE33-D9E2-0FEBC82C629C}"/>
              </a:ext>
            </a:extLst>
          </p:cNvPr>
          <p:cNvSpPr txBox="1"/>
          <p:nvPr/>
        </p:nvSpPr>
        <p:spPr>
          <a:xfrm>
            <a:off x="343667" y="1466722"/>
            <a:ext cx="184731" cy="338554"/>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019372FD-81BA-1414-0C9C-4874BDC81A30}"/>
              </a:ext>
            </a:extLst>
          </p:cNvPr>
          <p:cNvSpPr txBox="1"/>
          <p:nvPr/>
        </p:nvSpPr>
        <p:spPr>
          <a:xfrm>
            <a:off x="6967513" y="5597376"/>
            <a:ext cx="1723549" cy="338554"/>
          </a:xfrm>
          <a:prstGeom prst="rect">
            <a:avLst/>
          </a:prstGeom>
          <a:solidFill>
            <a:srgbClr val="0432FF"/>
          </a:solidFill>
        </p:spPr>
        <p:txBody>
          <a:bodyPr wrap="none" rtlCol="0">
            <a:spAutoFit/>
          </a:bodyPr>
          <a:lstStyle/>
          <a:p>
            <a:r>
              <a:rPr lang="en-US" dirty="0">
                <a:solidFill>
                  <a:srgbClr val="FFFF00"/>
                </a:solidFill>
              </a:rPr>
              <a:t>15.8/</a:t>
            </a:r>
            <a:r>
              <a:rPr lang="en-US" dirty="0" err="1">
                <a:solidFill>
                  <a:srgbClr val="FFFF00"/>
                </a:solidFill>
              </a:rPr>
              <a:t>Sudoku.cpp</a:t>
            </a:r>
            <a:endParaRPr lang="en-US" dirty="0">
              <a:solidFill>
                <a:srgbClr val="FFFF00"/>
              </a:solidFill>
            </a:endParaRPr>
          </a:p>
        </p:txBody>
      </p:sp>
    </p:spTree>
    <p:extLst>
      <p:ext uri="{BB962C8B-B14F-4D97-AF65-F5344CB8AC3E}">
        <p14:creationId xmlns:p14="http://schemas.microsoft.com/office/powerpoint/2010/main" val="37306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C631-CC57-07A8-4FF4-64D9FAD81BBC}"/>
              </a:ext>
            </a:extLst>
          </p:cNvPr>
          <p:cNvSpPr>
            <a:spLocks noGrp="1"/>
          </p:cNvSpPr>
          <p:nvPr>
            <p:ph type="title"/>
          </p:nvPr>
        </p:nvSpPr>
        <p:spPr/>
        <p:txBody>
          <a:bodyPr/>
          <a:lstStyle/>
          <a:p>
            <a:r>
              <a:rPr lang="en-US" dirty="0"/>
              <a:t>Assignment #1 (individual)</a:t>
            </a:r>
          </a:p>
        </p:txBody>
      </p:sp>
      <p:sp>
        <p:nvSpPr>
          <p:cNvPr id="3" name="Content Placeholder 2">
            <a:extLst>
              <a:ext uri="{FF2B5EF4-FFF2-40B4-BE49-F238E27FC236}">
                <a16:creationId xmlns:a16="http://schemas.microsoft.com/office/drawing/2014/main" id="{51F749A2-E442-65C3-C33E-D2C8EF5CDEA8}"/>
              </a:ext>
            </a:extLst>
          </p:cNvPr>
          <p:cNvSpPr>
            <a:spLocks noGrp="1"/>
          </p:cNvSpPr>
          <p:nvPr>
            <p:ph idx="1"/>
          </p:nvPr>
        </p:nvSpPr>
        <p:spPr>
          <a:xfrm>
            <a:off x="457200" y="1295400"/>
            <a:ext cx="8229600" cy="4953000"/>
          </a:xfrm>
        </p:spPr>
        <p:txBody>
          <a:bodyPr/>
          <a:lstStyle/>
          <a:p>
            <a:r>
              <a:rPr lang="en-US" dirty="0"/>
              <a:t>Compute the squares of integers ≥ 1 using a simple recursive formula.</a:t>
            </a:r>
          </a:p>
          <a:p>
            <a:pPr lvl="1"/>
            <a:r>
              <a:rPr lang="en-US" dirty="0"/>
              <a:t>What is the recursive idea?</a:t>
            </a:r>
          </a:p>
          <a:p>
            <a:pPr lvl="1"/>
            <a:r>
              <a:rPr lang="en-US" dirty="0"/>
              <a:t>What is the base case?</a:t>
            </a:r>
          </a:p>
          <a:p>
            <a:pPr lvl="1"/>
            <a:r>
              <a:rPr lang="en-US" dirty="0"/>
              <a:t>What is the simpler case?</a:t>
            </a:r>
          </a:p>
          <a:p>
            <a:r>
              <a:rPr lang="en-US" dirty="0"/>
              <a:t>Use recursion with backtracking to find the least-cost path through a network.</a:t>
            </a:r>
          </a:p>
          <a:p>
            <a:pPr lvl="1"/>
            <a:r>
              <a:rPr lang="en-US" dirty="0"/>
              <a:t>What is the recursive idea?</a:t>
            </a:r>
          </a:p>
          <a:p>
            <a:pPr lvl="1"/>
            <a:r>
              <a:rPr lang="en-US" dirty="0"/>
              <a:t>What is the base case? </a:t>
            </a:r>
          </a:p>
          <a:p>
            <a:pPr lvl="1"/>
            <a:r>
              <a:rPr lang="en-US" dirty="0"/>
              <a:t>What is the simpler case?</a:t>
            </a:r>
          </a:p>
          <a:p>
            <a:pPr lvl="1"/>
            <a:r>
              <a:rPr lang="en-US" dirty="0"/>
              <a:t>How is backtracking used?</a:t>
            </a:r>
          </a:p>
        </p:txBody>
      </p:sp>
      <p:sp>
        <p:nvSpPr>
          <p:cNvPr id="4" name="Slide Number Placeholder 3">
            <a:extLst>
              <a:ext uri="{FF2B5EF4-FFF2-40B4-BE49-F238E27FC236}">
                <a16:creationId xmlns:a16="http://schemas.microsoft.com/office/drawing/2014/main" id="{2B7081AC-F2BB-70DA-76CC-1475A39CBF88}"/>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a:p>
        </p:txBody>
      </p:sp>
    </p:spTree>
    <p:extLst>
      <p:ext uri="{BB962C8B-B14F-4D97-AF65-F5344CB8AC3E}">
        <p14:creationId xmlns:p14="http://schemas.microsoft.com/office/powerpoint/2010/main" val="1800489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C47E-1F02-96E7-DC5D-BE598CDE7280}"/>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CF7CEA22-DFB3-3E68-4184-0BA6DB6626F9}"/>
              </a:ext>
            </a:extLst>
          </p:cNvPr>
          <p:cNvSpPr>
            <a:spLocks noGrp="1"/>
          </p:cNvSpPr>
          <p:nvPr>
            <p:ph idx="1"/>
          </p:nvPr>
        </p:nvSpPr>
        <p:spPr/>
        <p:txBody>
          <a:bodyPr/>
          <a:lstStyle/>
          <a:p>
            <a:r>
              <a:rPr lang="en-US" dirty="0"/>
              <a:t>Submit your team information to Canvas </a:t>
            </a:r>
            <a:br>
              <a:rPr lang="en-US" dirty="0"/>
            </a:br>
            <a:r>
              <a:rPr lang="en-US" dirty="0"/>
              <a:t>(under “Assignments/Miscellaneous”)</a:t>
            </a:r>
            <a:br>
              <a:rPr lang="en-US" dirty="0"/>
            </a:br>
            <a:r>
              <a:rPr lang="en-US" dirty="0"/>
              <a:t>by </a:t>
            </a:r>
            <a:r>
              <a:rPr lang="en-US" u="sng" dirty="0"/>
              <a:t>Tuesday, February 3 at 10:00 PM</a:t>
            </a:r>
            <a:r>
              <a:rPr lang="en-US" dirty="0"/>
              <a:t>.</a:t>
            </a:r>
          </a:p>
        </p:txBody>
      </p:sp>
      <p:sp>
        <p:nvSpPr>
          <p:cNvPr id="4" name="Slide Number Placeholder 3">
            <a:extLst>
              <a:ext uri="{FF2B5EF4-FFF2-40B4-BE49-F238E27FC236}">
                <a16:creationId xmlns:a16="http://schemas.microsoft.com/office/drawing/2014/main" id="{82A20973-EC27-4454-991C-3D7ECF7A5E4D}"/>
              </a:ext>
            </a:extLst>
          </p:cNvPr>
          <p:cNvSpPr>
            <a:spLocks noGrp="1"/>
          </p:cNvSpPr>
          <p:nvPr>
            <p:ph type="sldNum" sz="quarter" idx="12"/>
          </p:nvPr>
        </p:nvSpPr>
        <p:spPr/>
        <p:txBody>
          <a:bodyPr/>
          <a:lstStyle/>
          <a:p>
            <a:fld id="{6C575094-CFE5-6845-BA77-358456EEE977}" type="slidenum">
              <a:rPr lang="en-US" altLang="x-none" smtClean="0"/>
              <a:pPr/>
              <a:t>57</a:t>
            </a:fld>
            <a:endParaRPr lang="en-US" altLang="x-none"/>
          </a:p>
        </p:txBody>
      </p:sp>
    </p:spTree>
    <p:extLst>
      <p:ext uri="{BB962C8B-B14F-4D97-AF65-F5344CB8AC3E}">
        <p14:creationId xmlns:p14="http://schemas.microsoft.com/office/powerpoint/2010/main" val="86706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8934-B343-ECD6-C83A-6C335280C1F0}"/>
              </a:ext>
            </a:extLst>
          </p:cNvPr>
          <p:cNvSpPr>
            <a:spLocks noGrp="1"/>
          </p:cNvSpPr>
          <p:nvPr>
            <p:ph type="title"/>
          </p:nvPr>
        </p:nvSpPr>
        <p:spPr/>
        <p:txBody>
          <a:bodyPr/>
          <a:lstStyle/>
          <a:p>
            <a:r>
              <a:rPr lang="en-US" dirty="0"/>
              <a:t>Outline of the Course</a:t>
            </a:r>
          </a:p>
        </p:txBody>
      </p:sp>
      <p:sp>
        <p:nvSpPr>
          <p:cNvPr id="3" name="Content Placeholder 2">
            <a:extLst>
              <a:ext uri="{FF2B5EF4-FFF2-40B4-BE49-F238E27FC236}">
                <a16:creationId xmlns:a16="http://schemas.microsoft.com/office/drawing/2014/main" id="{939021A8-C0D9-97A6-BBD2-23744B28D190}"/>
              </a:ext>
            </a:extLst>
          </p:cNvPr>
          <p:cNvSpPr>
            <a:spLocks noGrp="1"/>
          </p:cNvSpPr>
          <p:nvPr>
            <p:ph idx="1"/>
          </p:nvPr>
        </p:nvSpPr>
        <p:spPr/>
        <p:txBody>
          <a:bodyPr/>
          <a:lstStyle/>
          <a:p>
            <a:r>
              <a:rPr lang="en-US" dirty="0"/>
              <a:t>Recursion and backtracking</a:t>
            </a:r>
          </a:p>
          <a:p>
            <a:r>
              <a:rPr lang="en-US" dirty="0"/>
              <a:t>Introduction to multithreading</a:t>
            </a:r>
          </a:p>
          <a:p>
            <a:r>
              <a:rPr lang="en-US" dirty="0"/>
              <a:t>The software development path</a:t>
            </a:r>
          </a:p>
          <a:p>
            <a:pPr lvl="1"/>
            <a:r>
              <a:rPr lang="en-US" dirty="0"/>
              <a:t>It’s an iterative process!</a:t>
            </a:r>
          </a:p>
          <a:p>
            <a:r>
              <a:rPr lang="en-US" dirty="0"/>
              <a:t>Design the </a:t>
            </a:r>
            <a:r>
              <a:rPr lang="en-US" u="sng" dirty="0"/>
              <a:t>right application</a:t>
            </a:r>
          </a:p>
          <a:p>
            <a:pPr lvl="1"/>
            <a:r>
              <a:rPr lang="en-US" dirty="0"/>
              <a:t>Requirements </a:t>
            </a:r>
          </a:p>
          <a:p>
            <a:r>
              <a:rPr lang="en-US" dirty="0"/>
              <a:t>Design the </a:t>
            </a:r>
            <a:r>
              <a:rPr lang="en-US" u="sng" dirty="0"/>
              <a:t>application right</a:t>
            </a:r>
          </a:p>
          <a:p>
            <a:pPr lvl="1"/>
            <a:r>
              <a:rPr lang="en-US" dirty="0"/>
              <a:t>Good class design</a:t>
            </a:r>
          </a:p>
          <a:p>
            <a:r>
              <a:rPr lang="en-US" dirty="0"/>
              <a:t>Design principles</a:t>
            </a:r>
          </a:p>
          <a:p>
            <a:r>
              <a:rPr lang="en-US" dirty="0"/>
              <a:t>Design patterns</a:t>
            </a:r>
          </a:p>
        </p:txBody>
      </p:sp>
      <p:sp>
        <p:nvSpPr>
          <p:cNvPr id="4" name="Slide Number Placeholder 3">
            <a:extLst>
              <a:ext uri="{FF2B5EF4-FFF2-40B4-BE49-F238E27FC236}">
                <a16:creationId xmlns:a16="http://schemas.microsoft.com/office/drawing/2014/main" id="{24FE297B-F32D-A792-38F6-01AE81E528C2}"/>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13521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8F99-04EA-9F9A-B15E-5955570880C2}"/>
              </a:ext>
            </a:extLst>
          </p:cNvPr>
          <p:cNvSpPr>
            <a:spLocks noGrp="1"/>
          </p:cNvSpPr>
          <p:nvPr>
            <p:ph type="title"/>
          </p:nvPr>
        </p:nvSpPr>
        <p:spPr/>
        <p:txBody>
          <a:bodyPr/>
          <a:lstStyle/>
          <a:p>
            <a:r>
              <a:rPr lang="en-US" dirty="0"/>
              <a:t>Course Learning Outcomes</a:t>
            </a:r>
          </a:p>
        </p:txBody>
      </p:sp>
      <p:sp>
        <p:nvSpPr>
          <p:cNvPr id="3" name="Content Placeholder 2">
            <a:extLst>
              <a:ext uri="{FF2B5EF4-FFF2-40B4-BE49-F238E27FC236}">
                <a16:creationId xmlns:a16="http://schemas.microsoft.com/office/drawing/2014/main" id="{B8A7D6C5-FCA0-89F1-1CD8-163F91EA4F8E}"/>
              </a:ext>
            </a:extLst>
          </p:cNvPr>
          <p:cNvSpPr>
            <a:spLocks noGrp="1"/>
          </p:cNvSpPr>
          <p:nvPr>
            <p:ph idx="1"/>
          </p:nvPr>
        </p:nvSpPr>
        <p:spPr/>
        <p:txBody>
          <a:bodyPr/>
          <a:lstStyle/>
          <a:p>
            <a:r>
              <a:rPr lang="en-US" sz="2600" b="1" dirty="0"/>
              <a:t>CLO 1: </a:t>
            </a:r>
            <a:r>
              <a:rPr lang="en-US" sz="2600" u="sng" dirty="0"/>
              <a:t>Software design and development process</a:t>
            </a:r>
            <a:r>
              <a:rPr lang="en-US" sz="2600" dirty="0"/>
              <a:t>: Use an approach to software development consisting of multiple design-code-test iterations. Model design with UML diagrams.</a:t>
            </a:r>
          </a:p>
          <a:p>
            <a:pPr lvl="4"/>
            <a:endParaRPr lang="en-US" sz="850" dirty="0"/>
          </a:p>
          <a:p>
            <a:r>
              <a:rPr lang="en-US" sz="2600" b="1" dirty="0"/>
              <a:t>CLO 2: </a:t>
            </a:r>
            <a:r>
              <a:rPr lang="en-US" sz="2600" u="sng" dirty="0"/>
              <a:t>Requirements gathering and analysis</a:t>
            </a:r>
            <a:r>
              <a:rPr lang="en-US" sz="2600" dirty="0"/>
              <a:t>: Gather the requirements for a software application, distinguish between functional and nonfunctional requirements, and express the requirements in the form of use cases. </a:t>
            </a:r>
            <a:r>
              <a:rPr lang="en-US" sz="2600" u="sng" dirty="0"/>
              <a:t>Analyze the requirements</a:t>
            </a:r>
            <a:r>
              <a:rPr lang="en-US" sz="2600" dirty="0"/>
              <a:t> to derive the initial set of classes.</a:t>
            </a:r>
            <a:br>
              <a:rPr lang="en-US" sz="2600" dirty="0">
                <a:effectLst/>
              </a:rPr>
            </a:br>
            <a:endParaRPr lang="en-US" sz="2600" dirty="0">
              <a:effectLst/>
            </a:endParaRPr>
          </a:p>
          <a:p>
            <a:endParaRPr lang="en-US" sz="2600" dirty="0"/>
          </a:p>
        </p:txBody>
      </p:sp>
      <p:sp>
        <p:nvSpPr>
          <p:cNvPr id="4" name="Slide Number Placeholder 3">
            <a:extLst>
              <a:ext uri="{FF2B5EF4-FFF2-40B4-BE49-F238E27FC236}">
                <a16:creationId xmlns:a16="http://schemas.microsoft.com/office/drawing/2014/main" id="{A05C6AAE-FD88-4189-FEE4-16C645F89399}"/>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9862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48E9-32F3-3BF3-F3F1-DEE3124EA259}"/>
              </a:ext>
            </a:extLst>
          </p:cNvPr>
          <p:cNvSpPr>
            <a:spLocks noGrp="1"/>
          </p:cNvSpPr>
          <p:nvPr>
            <p:ph type="title"/>
          </p:nvPr>
        </p:nvSpPr>
        <p:spPr/>
        <p:txBody>
          <a:bodyPr/>
          <a:lstStyle/>
          <a:p>
            <a:r>
              <a:rPr lang="en-US" dirty="0"/>
              <a:t>Course Learning Outcomes</a:t>
            </a:r>
            <a:r>
              <a:rPr lang="en-US" i="1" dirty="0"/>
              <a:t>, cont’d</a:t>
            </a:r>
          </a:p>
        </p:txBody>
      </p:sp>
      <p:sp>
        <p:nvSpPr>
          <p:cNvPr id="3" name="Content Placeholder 2">
            <a:extLst>
              <a:ext uri="{FF2B5EF4-FFF2-40B4-BE49-F238E27FC236}">
                <a16:creationId xmlns:a16="http://schemas.microsoft.com/office/drawing/2014/main" id="{CFB07804-4087-7766-4641-C9D2282D02DA}"/>
              </a:ext>
            </a:extLst>
          </p:cNvPr>
          <p:cNvSpPr>
            <a:spLocks noGrp="1"/>
          </p:cNvSpPr>
          <p:nvPr>
            <p:ph idx="1"/>
          </p:nvPr>
        </p:nvSpPr>
        <p:spPr/>
        <p:txBody>
          <a:bodyPr/>
          <a:lstStyle/>
          <a:p>
            <a:r>
              <a:rPr lang="en-US" sz="2600" b="1" dirty="0"/>
              <a:t>CLO 3: </a:t>
            </a:r>
            <a:r>
              <a:rPr lang="en-US" sz="2600" u="sng" dirty="0"/>
              <a:t>Design principles</a:t>
            </a:r>
            <a:r>
              <a:rPr lang="en-US" sz="2600" dirty="0"/>
              <a:t>: Practice good design principles, including single responsibility, open-closed, code to the interface, Law of Demeter, and Liskov Substitution Principle.</a:t>
            </a:r>
          </a:p>
          <a:p>
            <a:pPr lvl="4"/>
            <a:endParaRPr lang="en-US" sz="850" dirty="0"/>
          </a:p>
          <a:p>
            <a:r>
              <a:rPr lang="en-US" sz="2600" b="1" dirty="0"/>
              <a:t>CLO 4: </a:t>
            </a:r>
            <a:r>
              <a:rPr lang="en-US" sz="2600" u="sng" dirty="0"/>
              <a:t>Design patterns</a:t>
            </a:r>
            <a:r>
              <a:rPr lang="en-US" sz="2600" dirty="0"/>
              <a:t>: Learn major “Gang of Four” design patterns and recognize when it is appropriate to apply them.</a:t>
            </a:r>
          </a:p>
          <a:p>
            <a:pPr lvl="4"/>
            <a:endParaRPr lang="en-US" sz="850" dirty="0"/>
          </a:p>
          <a:p>
            <a:r>
              <a:rPr lang="en-US" sz="2600" b="1" dirty="0"/>
              <a:t>CLO 5: </a:t>
            </a:r>
            <a:r>
              <a:rPr lang="en-US" sz="2600" u="sng" dirty="0"/>
              <a:t>Recursion and backtracking</a:t>
            </a:r>
            <a:r>
              <a:rPr lang="en-US" sz="2600" dirty="0"/>
              <a:t>: Design elegant solutions to certain types of programming problems using powerful recursion and backtracking techniques.</a:t>
            </a:r>
          </a:p>
        </p:txBody>
      </p:sp>
      <p:sp>
        <p:nvSpPr>
          <p:cNvPr id="4" name="Slide Number Placeholder 3">
            <a:extLst>
              <a:ext uri="{FF2B5EF4-FFF2-40B4-BE49-F238E27FC236}">
                <a16:creationId xmlns:a16="http://schemas.microsoft.com/office/drawing/2014/main" id="{AA050339-FDC6-8B88-6F7F-4810EFDE2C6C}"/>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18561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8341-1497-C9A0-00E3-42015A2CEBAE}"/>
              </a:ext>
            </a:extLst>
          </p:cNvPr>
          <p:cNvSpPr>
            <a:spLocks noGrp="1"/>
          </p:cNvSpPr>
          <p:nvPr>
            <p:ph type="title"/>
          </p:nvPr>
        </p:nvSpPr>
        <p:spPr/>
        <p:txBody>
          <a:bodyPr/>
          <a:lstStyle/>
          <a:p>
            <a:r>
              <a:rPr lang="en-US" dirty="0"/>
              <a:t>Course Learning Outcomes</a:t>
            </a:r>
            <a:r>
              <a:rPr lang="en-US" i="1" dirty="0"/>
              <a:t>, cont’d</a:t>
            </a:r>
            <a:endParaRPr lang="en-US" dirty="0"/>
          </a:p>
        </p:txBody>
      </p:sp>
      <p:sp>
        <p:nvSpPr>
          <p:cNvPr id="3" name="Content Placeholder 2">
            <a:extLst>
              <a:ext uri="{FF2B5EF4-FFF2-40B4-BE49-F238E27FC236}">
                <a16:creationId xmlns:a16="http://schemas.microsoft.com/office/drawing/2014/main" id="{79854661-302A-DEA3-3911-39E6C0E63850}"/>
              </a:ext>
            </a:extLst>
          </p:cNvPr>
          <p:cNvSpPr>
            <a:spLocks noGrp="1"/>
          </p:cNvSpPr>
          <p:nvPr>
            <p:ph idx="1"/>
          </p:nvPr>
        </p:nvSpPr>
        <p:spPr/>
        <p:txBody>
          <a:bodyPr/>
          <a:lstStyle/>
          <a:p>
            <a:r>
              <a:rPr lang="en-US" b="1" dirty="0"/>
              <a:t>CLO 6: </a:t>
            </a:r>
            <a:r>
              <a:rPr lang="en-US" u="sng" dirty="0"/>
              <a:t>Introduction to multithreading</a:t>
            </a:r>
            <a:r>
              <a:rPr lang="en-US" dirty="0"/>
              <a:t>: Use multithreading where appropriate to achieve runtime concurrency.</a:t>
            </a:r>
          </a:p>
        </p:txBody>
      </p:sp>
      <p:sp>
        <p:nvSpPr>
          <p:cNvPr id="4" name="Slide Number Placeholder 3">
            <a:extLst>
              <a:ext uri="{FF2B5EF4-FFF2-40B4-BE49-F238E27FC236}">
                <a16:creationId xmlns:a16="http://schemas.microsoft.com/office/drawing/2014/main" id="{691BBB4E-5C88-5B54-7E27-0EE4F80A0A31}"/>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1964173130"/>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53148</TotalTime>
  <Words>4704</Words>
  <Application>Microsoft Macintosh PowerPoint</Application>
  <PresentationFormat>On-screen Show (4:3)</PresentationFormat>
  <Paragraphs>584</Paragraphs>
  <Slides>57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Cambria Math</vt:lpstr>
      <vt:lpstr>Courier New</vt:lpstr>
      <vt:lpstr>Times New Roman</vt:lpstr>
      <vt:lpstr>Wingdings</vt:lpstr>
      <vt:lpstr>Quadrant</vt:lpstr>
      <vt:lpstr>CMPE 202 Software Systems Engineering January 28 Class Meeting</vt:lpstr>
      <vt:lpstr>Today</vt:lpstr>
      <vt:lpstr>Contact Info</vt:lpstr>
      <vt:lpstr>Short Bio</vt:lpstr>
      <vt:lpstr>Goals of the Course</vt:lpstr>
      <vt:lpstr>Outline of the Course</vt:lpstr>
      <vt:lpstr>Course Learning Outcomes</vt:lpstr>
      <vt:lpstr>Course Learning Outcomes, cont’d</vt:lpstr>
      <vt:lpstr>Course Learning Outcomes, cont’d</vt:lpstr>
      <vt:lpstr>Based on My Book</vt:lpstr>
      <vt:lpstr>A Newer (and Better) Version</vt:lpstr>
      <vt:lpstr>Project Teams</vt:lpstr>
      <vt:lpstr>Project Teams, cont’d</vt:lpstr>
      <vt:lpstr>Team Project</vt:lpstr>
      <vt:lpstr>Individual Responsibilities</vt:lpstr>
      <vt:lpstr>Postmortem Assessment Report</vt:lpstr>
      <vt:lpstr>Your Individual Overall Class Grade</vt:lpstr>
      <vt:lpstr>Recursion</vt:lpstr>
      <vt:lpstr>Recursion, cont’d</vt:lpstr>
      <vt:lpstr>Recursion, cont’d</vt:lpstr>
      <vt:lpstr>Recursion vs. Iteration</vt:lpstr>
      <vt:lpstr>Recursive Function</vt:lpstr>
      <vt:lpstr>Examples of Recursive Functions</vt:lpstr>
      <vt:lpstr>Largest Value</vt:lpstr>
      <vt:lpstr>Largest Value, cont’d</vt:lpstr>
      <vt:lpstr>Largest Value, cont’d</vt:lpstr>
      <vt:lpstr>Reverse Vector</vt:lpstr>
      <vt:lpstr>Reverse Vector, cont’d</vt:lpstr>
      <vt:lpstr>Reverse Vector, cont’d</vt:lpstr>
      <vt:lpstr>Exercise: Member of</vt:lpstr>
      <vt:lpstr>Exercise: Recursive Multiplication</vt:lpstr>
      <vt:lpstr>Towers of Hanoi</vt:lpstr>
      <vt:lpstr>Towers of Hanoi, cont’d</vt:lpstr>
      <vt:lpstr>Towers of Hanoi, cont’d</vt:lpstr>
      <vt:lpstr>Towers of Hanoi, cont’d</vt:lpstr>
      <vt:lpstr>Towers of Hanoi, cont’d</vt:lpstr>
      <vt:lpstr>Towers of Hanoi, cont’d</vt:lpstr>
      <vt:lpstr>Fibonacci</vt:lpstr>
      <vt:lpstr>Fibonacci, cont’d</vt:lpstr>
      <vt:lpstr>Fibonacci, cont’d</vt:lpstr>
      <vt:lpstr>Break</vt:lpstr>
      <vt:lpstr>Quicksort</vt:lpstr>
      <vt:lpstr>Example Partitioning Operation</vt:lpstr>
      <vt:lpstr>How to Partition a Subarray</vt:lpstr>
      <vt:lpstr>How to Partition a Subarray, cont’d</vt:lpstr>
      <vt:lpstr>Quicksort, cont’d</vt:lpstr>
      <vt:lpstr>Quicksort, cont’d</vt:lpstr>
      <vt:lpstr>Quicksort, cont’d</vt:lpstr>
      <vt:lpstr>Quicksort, cont’d</vt:lpstr>
      <vt:lpstr>Dynamic Backtracking + Recursion</vt:lpstr>
      <vt:lpstr>Dynamic Backtracking + Recursion, cont’d</vt:lpstr>
      <vt:lpstr>Dynamic Backtracking + Recursion , cont’d</vt:lpstr>
      <vt:lpstr>Eight Queens</vt:lpstr>
      <vt:lpstr>Eight Queens, cont’d</vt:lpstr>
      <vt:lpstr>Sudoku</vt:lpstr>
      <vt:lpstr>Assignment #1 (individual)</vt:lpstr>
      <vt:lpstr>Reminder</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678</cp:revision>
  <cp:lastPrinted>2026-01-28T05:27:24Z</cp:lastPrinted>
  <dcterms:created xsi:type="dcterms:W3CDTF">2008-01-12T03:52:55Z</dcterms:created>
  <dcterms:modified xsi:type="dcterms:W3CDTF">2026-01-28T21:03:30Z</dcterms:modified>
</cp:coreProperties>
</file>